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8" r:id="rId4"/>
    <p:sldId id="265" r:id="rId5"/>
    <p:sldId id="264" r:id="rId6"/>
    <p:sldId id="259" r:id="rId7"/>
    <p:sldId id="262" r:id="rId8"/>
    <p:sldId id="269" r:id="rId9"/>
    <p:sldId id="266" r:id="rId10"/>
    <p:sldId id="268" r:id="rId11"/>
    <p:sldId id="267" r:id="rId12"/>
    <p:sldId id="271" r:id="rId13"/>
    <p:sldId id="270" r:id="rId14"/>
    <p:sldId id="272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1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D130E-FF8B-4BBD-B027-959652C83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D565544-B9E6-46B5-BA48-BAA9BDB0AD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C3DBB3-5E3C-4DDA-AB4C-869AA8300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471627-0C8E-46C6-AA26-6E0E95AB7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03C7F5-A0E3-4E65-8654-070CC1E6E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386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B4683B-CF3A-4CCC-86B9-79CD261A2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24BF6C-F7BE-45DB-809C-CADDFB2526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F4E0C9-1F2C-4359-9135-237691C0E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BFFAF4-8836-4918-9A6A-651DEDDAD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B91699-0E09-454B-98E5-B2252BC8E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120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BC1A6F-572F-4829-8AE8-4617B75AD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1E5C5E-FB67-4796-8C20-AED9624EE9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A5D5D9-187F-4332-9F6D-E445AE3EB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BA3395-D268-41F0-A7C9-D90BA8BF1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4D96B0-8255-497D-9715-894F508B8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145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4E3B9F-47C3-4549-B257-AFB3FB028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5062A3-E9EB-4CF4-8B16-88528D6D14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E73D812-1CD0-4A7B-97C0-5077EB217D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635050-4B1F-4F60-AFA4-3D3F39635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CC23FD-B062-4F26-8A50-D9B455199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02ADC30-1190-4147-AF38-74BA5C6C5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51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009E4B-EE01-45F8-B24C-95DF1E127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1F992A-B534-47D6-BFE6-AA48FB196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575696C-DAAE-4D48-9A2E-5A4A6EBCB2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EA7152B-5ADB-4C8F-8AA7-7280D945B6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E7C4CF6-3317-47EC-A3DA-4109B5B90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6DB7F29-8C67-474B-BFF3-1385E6095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9C10F68-9058-4A89-9E3F-419844CAF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DCD961D-8001-4A91-9E20-B5F241D90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329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A3FAF7-BE46-4000-A677-EE029D2C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467FB97-A3E5-40B8-A103-59AFC0352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D568F68-6798-4290-B3E8-CA1839D19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4FD921E-96C8-4483-84C1-DA1774A06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123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E5A867A-FC07-4EF4-B23C-0322A7ED5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9269ACB-6DE3-49D1-899F-25B1EA8C7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0387278-05A8-43F2-A468-E1540B9AD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5263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775089-3EE9-4AB0-B0CC-6E43948BB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E27FF7-BFF7-4399-9D63-4035788DD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56DA64-B5E4-43FE-AB92-7A45FC443B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9DA57B1-36CD-4F17-9933-39EB457EC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3D2640-C12E-4AE5-98EA-1BA9FD7C4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B9FD94-02D8-46DC-AA67-77CF1DCC5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688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3B2718-0354-407F-A473-48ED606BC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2F05A6-E69B-4AB5-A165-03856EB0E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1E3888-47F2-403D-8947-FE44D9DF85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CB181C9-DEAB-44AC-82A1-609B49EFA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4A71A8-1D81-4728-B69C-69E4C48EA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B86686-F77A-40F6-AC25-71905D4C3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4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AEB700-9468-4997-8359-D18944009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E21780D-CE32-4448-B482-00041ACED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520706-020F-4C65-AE85-A5DD60C30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C4F606-A1DD-4887-8F8C-4224FAFED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62D9E4-E36D-4CA3-A58D-CEFDE331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239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3225C45-B9BD-487B-AFDB-CB8201836E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2F38174-5DEC-48FD-8420-8A3BDB5C90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8B12EC-CF8C-48A0-A337-09B070EB3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E0C401-9EB8-4F67-A509-426CE967A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6E9CB4-FB07-4A42-94DC-05A198EF8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24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D025D8-BD4F-4BDA-A5F8-F33FA9CFD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C2A7BE8-33AC-4D00-8C72-E0DFFCF4C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A74DD4-BAB6-4AFA-BEC4-A95BCCB0DA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C4BD1-3D4E-478F-AB08-F7D655434206}" type="datetimeFigureOut">
              <a:rPr lang="ru-RU" smtClean="0"/>
              <a:t>13.05.2025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CAF236-D425-4956-952A-A7D9A8E4C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32BE87-F0E1-48F8-AED2-209C4D1648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F7789-A77D-4BDD-BB54-6F6C1BA304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402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8D1DB4C-DE30-4D42-A970-55AA849A2108}"/>
              </a:ext>
            </a:extLst>
          </p:cNvPr>
          <p:cNvSpPr txBox="1"/>
          <p:nvPr/>
        </p:nvSpPr>
        <p:spPr>
          <a:xfrm>
            <a:off x="4142630" y="1137037"/>
            <a:ext cx="70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«Сохраним лес </a:t>
            </a:r>
          </a:p>
          <a:p>
            <a:r>
              <a:rPr lang="ru-RU" sz="6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от пожара»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7190703-D4D1-4F1B-984B-9BC3E9FC7A8F}"/>
              </a:ext>
            </a:extLst>
          </p:cNvPr>
          <p:cNvSpPr/>
          <p:nvPr/>
        </p:nvSpPr>
        <p:spPr>
          <a:xfrm rot="10800000" flipV="1">
            <a:off x="7370858" y="5468624"/>
            <a:ext cx="46594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Разработала: </a:t>
            </a:r>
          </a:p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Фроленко Светлана Михайловна</a:t>
            </a:r>
          </a:p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Высшая квалификационная категория</a:t>
            </a:r>
          </a:p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МК ДОУ </a:t>
            </a:r>
            <a:r>
              <a:rPr lang="ru-RU" sz="1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Мошковский</a:t>
            </a: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№2 «Рябинка»</a:t>
            </a:r>
          </a:p>
        </p:txBody>
      </p:sp>
    </p:spTree>
    <p:extLst>
      <p:ext uri="{BB962C8B-B14F-4D97-AF65-F5344CB8AC3E}">
        <p14:creationId xmlns:p14="http://schemas.microsoft.com/office/powerpoint/2010/main" val="3285130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C0A3FE2-DC41-4E44-8E71-B509E2756576}"/>
              </a:ext>
            </a:extLst>
          </p:cNvPr>
          <p:cNvSpPr/>
          <p:nvPr/>
        </p:nvSpPr>
        <p:spPr>
          <a:xfrm>
            <a:off x="4126727" y="123404"/>
            <a:ext cx="73867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формирование у детей осознанного и ответственного отношения к выполнению требований пожарной безопасности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лесу.</a:t>
            </a:r>
            <a:endParaRPr lang="ru-RU" dirty="0"/>
          </a:p>
          <a:p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лачко с текстом: овальное 2">
            <a:extLst>
              <a:ext uri="{FF2B5EF4-FFF2-40B4-BE49-F238E27FC236}">
                <a16:creationId xmlns:a16="http://schemas.microsoft.com/office/drawing/2014/main" id="{426F3AF0-1CAD-4713-B0F7-9E848801FDF9}"/>
              </a:ext>
            </a:extLst>
          </p:cNvPr>
          <p:cNvSpPr/>
          <p:nvPr/>
        </p:nvSpPr>
        <p:spPr>
          <a:xfrm>
            <a:off x="4126728" y="1116428"/>
            <a:ext cx="6559825" cy="1014611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Здравствуйте, ребята! Вас приветствуют добрые друзья и защитники природы – </a:t>
            </a:r>
            <a:r>
              <a:rPr lang="ru-RU" sz="16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AD267A2-85A8-47EE-A05B-349041AB40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997" y="2314485"/>
            <a:ext cx="7005099" cy="359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595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9399150-A495-4ABB-8904-44D60E2BD7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6" y="1729527"/>
            <a:ext cx="2036642" cy="3109515"/>
          </a:xfrm>
          <a:prstGeom prst="rect">
            <a:avLst/>
          </a:prstGeom>
        </p:spPr>
      </p:pic>
      <p:sp>
        <p:nvSpPr>
          <p:cNvPr id="12" name="Облачко с текстом: овальное 11">
            <a:extLst>
              <a:ext uri="{FF2B5EF4-FFF2-40B4-BE49-F238E27FC236}">
                <a16:creationId xmlns:a16="http://schemas.microsoft.com/office/drawing/2014/main" id="{A1E05945-C471-415E-A93D-ADCF1A069DDA}"/>
              </a:ext>
            </a:extLst>
          </p:cNvPr>
          <p:cNvSpPr/>
          <p:nvPr/>
        </p:nvSpPr>
        <p:spPr>
          <a:xfrm>
            <a:off x="149966" y="190833"/>
            <a:ext cx="3865442" cy="1343770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Меня зовут Ёлочка. Я весёлая и общительная. Очень люблю играть и разговаривать с детьми.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546869F-F606-4EBE-ACD8-A403AC599A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88" y="3111789"/>
            <a:ext cx="2088186" cy="3230603"/>
          </a:xfrm>
          <a:prstGeom prst="rect">
            <a:avLst/>
          </a:prstGeom>
        </p:spPr>
      </p:pic>
      <p:sp>
        <p:nvSpPr>
          <p:cNvPr id="15" name="Облачко с текстом: овальное 14">
            <a:extLst>
              <a:ext uri="{FF2B5EF4-FFF2-40B4-BE49-F238E27FC236}">
                <a16:creationId xmlns:a16="http://schemas.microsoft.com/office/drawing/2014/main" id="{5B646828-E691-4AF7-8EA1-48971A754688}"/>
              </a:ext>
            </a:extLst>
          </p:cNvPr>
          <p:cNvSpPr/>
          <p:nvPr/>
        </p:nvSpPr>
        <p:spPr>
          <a:xfrm>
            <a:off x="2475683" y="1383527"/>
            <a:ext cx="3379381" cy="1494845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- Шалун, люблю весёлые игры. А еще мне всегда хочется узнать что-нибудь новое и интересное (чихает). 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EBFEBD6-E125-4942-AE2E-BDDA7CF484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8392" y="3111789"/>
            <a:ext cx="2124371" cy="3267531"/>
          </a:xfrm>
          <a:prstGeom prst="rect">
            <a:avLst/>
          </a:prstGeom>
        </p:spPr>
      </p:pic>
      <p:sp>
        <p:nvSpPr>
          <p:cNvPr id="19" name="Облачко с текстом: овальное 18">
            <a:extLst>
              <a:ext uri="{FF2B5EF4-FFF2-40B4-BE49-F238E27FC236}">
                <a16:creationId xmlns:a16="http://schemas.microsoft.com/office/drawing/2014/main" id="{F4482A1C-FD58-4935-9F42-7F4DF25440ED}"/>
              </a:ext>
            </a:extLst>
          </p:cNvPr>
          <p:cNvSpPr/>
          <p:nvPr/>
        </p:nvSpPr>
        <p:spPr>
          <a:xfrm>
            <a:off x="8283652" y="1272209"/>
            <a:ext cx="3718096" cy="1606163"/>
          </a:xfrm>
          <a:prstGeom prst="wedgeEllipseCallout">
            <a:avLst>
              <a:gd name="adj1" fmla="val -18224"/>
              <a:gd name="adj2" fmla="val 66394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Я- Тихоня. Назвали меня так, потому что я тихий, скромный и стеснительный. А еще я очень люблю цветы (чихает). 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DB7D6A9-B4D9-4DCB-9A21-E3060280E8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02" y="1895376"/>
            <a:ext cx="2133898" cy="3210373"/>
          </a:xfrm>
          <a:prstGeom prst="rect">
            <a:avLst/>
          </a:prstGeom>
        </p:spPr>
      </p:pic>
      <p:sp>
        <p:nvSpPr>
          <p:cNvPr id="22" name="Облачко с текстом: овальное 21">
            <a:extLst>
              <a:ext uri="{FF2B5EF4-FFF2-40B4-BE49-F238E27FC236}">
                <a16:creationId xmlns:a16="http://schemas.microsoft.com/office/drawing/2014/main" id="{509C25F5-387B-4990-A5CC-3AEFF9B7E974}"/>
              </a:ext>
            </a:extLst>
          </p:cNvPr>
          <p:cNvSpPr/>
          <p:nvPr/>
        </p:nvSpPr>
        <p:spPr>
          <a:xfrm>
            <a:off x="5466195" y="168261"/>
            <a:ext cx="3776946" cy="1487292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Умница, самая старшая и серьёзная. Я очень люблю читать и рассказывать друзьям интересные истории (чихает). </a:t>
            </a:r>
          </a:p>
        </p:txBody>
      </p:sp>
    </p:spTree>
    <p:extLst>
      <p:ext uri="{BB962C8B-B14F-4D97-AF65-F5344CB8AC3E}">
        <p14:creationId xmlns:p14="http://schemas.microsoft.com/office/powerpoint/2010/main" val="154799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Облачко с текстом: овальное 11">
            <a:extLst>
              <a:ext uri="{FF2B5EF4-FFF2-40B4-BE49-F238E27FC236}">
                <a16:creationId xmlns:a16="http://schemas.microsoft.com/office/drawing/2014/main" id="{A1E05945-C471-415E-A93D-ADCF1A069DDA}"/>
              </a:ext>
            </a:extLst>
          </p:cNvPr>
          <p:cNvSpPr/>
          <p:nvPr/>
        </p:nvSpPr>
        <p:spPr>
          <a:xfrm>
            <a:off x="94140" y="262702"/>
            <a:ext cx="3186796" cy="1172721"/>
          </a:xfrm>
          <a:prstGeom prst="wedgeEllipseCallout">
            <a:avLst>
              <a:gd name="adj1" fmla="val 6650"/>
              <a:gd name="adj2" fmla="val 12304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Дорогие мои друзья, что с вами случилось? Вы чихаете, потому что простыли?</a:t>
            </a:r>
          </a:p>
        </p:txBody>
      </p:sp>
      <p:sp>
        <p:nvSpPr>
          <p:cNvPr id="15" name="Облачко с текстом: овальное 14">
            <a:extLst>
              <a:ext uri="{FF2B5EF4-FFF2-40B4-BE49-F238E27FC236}">
                <a16:creationId xmlns:a16="http://schemas.microsoft.com/office/drawing/2014/main" id="{5B646828-E691-4AF7-8EA1-48971A754688}"/>
              </a:ext>
            </a:extLst>
          </p:cNvPr>
          <p:cNvSpPr/>
          <p:nvPr/>
        </p:nvSpPr>
        <p:spPr>
          <a:xfrm>
            <a:off x="3328007" y="233970"/>
            <a:ext cx="3080053" cy="1230186"/>
          </a:xfrm>
          <a:prstGeom prst="wedgeEllipseCallout">
            <a:avLst>
              <a:gd name="adj1" fmla="val -7984"/>
              <a:gd name="adj2" fmla="val 11794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Нет, мы не простыли, просто у нас аллергия. Вокруг много дыма и копоти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529861-0A8B-4437-BF58-96047B6DE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02" y="2329732"/>
            <a:ext cx="5675803" cy="432767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B38E923-4394-4B91-93E9-C64A9CC0A3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680" y="72873"/>
            <a:ext cx="5272691" cy="368809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0333408-8EA5-4627-8AB2-57CD8C5196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680" y="3823087"/>
            <a:ext cx="5252418" cy="283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12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DD4A3F3-D5C1-418D-8E75-21EFF59BF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48" y="2213687"/>
            <a:ext cx="3005337" cy="4238798"/>
          </a:xfrm>
          <a:prstGeom prst="rect">
            <a:avLst/>
          </a:prstGeom>
        </p:spPr>
      </p:pic>
      <p:sp>
        <p:nvSpPr>
          <p:cNvPr id="10" name="Облачко с текстом: овальное 9">
            <a:extLst>
              <a:ext uri="{FF2B5EF4-FFF2-40B4-BE49-F238E27FC236}">
                <a16:creationId xmlns:a16="http://schemas.microsoft.com/office/drawing/2014/main" id="{0AC296C7-353B-4916-BC98-D877A202877B}"/>
              </a:ext>
            </a:extLst>
          </p:cNvPr>
          <p:cNvSpPr/>
          <p:nvPr/>
        </p:nvSpPr>
        <p:spPr>
          <a:xfrm>
            <a:off x="235830" y="127221"/>
            <a:ext cx="3784821" cy="1486895"/>
          </a:xfrm>
          <a:prstGeom prst="wedgeEllipseCallout">
            <a:avLst>
              <a:gd name="adj1" fmla="val 2066"/>
              <a:gd name="adj2" fmla="val 8465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Да, да, это все от пожара, который в лесу. Кто-то после отдыха не потушил за собой костер. 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96B0066-A2CB-40C4-BD8F-ECF2F96C0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839" y="1017768"/>
            <a:ext cx="7946989" cy="563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67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496D83-5767-43B8-86B5-A740C384C6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974" y="1794894"/>
            <a:ext cx="9981439" cy="4719905"/>
          </a:xfrm>
          <a:prstGeom prst="rect">
            <a:avLst/>
          </a:prstGeom>
        </p:spPr>
      </p:pic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B708022A-C301-4CA8-8855-C1502DE5C600}"/>
              </a:ext>
            </a:extLst>
          </p:cNvPr>
          <p:cNvSpPr/>
          <p:nvPr/>
        </p:nvSpPr>
        <p:spPr>
          <a:xfrm>
            <a:off x="4595854" y="644055"/>
            <a:ext cx="5080884" cy="898217"/>
          </a:xfrm>
          <a:prstGeom prst="wedgeEllipseCallout">
            <a:avLst>
              <a:gd name="adj1" fmla="val -69659"/>
              <a:gd name="adj2" fmla="val 67811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что же мы ничего не делаем! Нужно ведь спасать лес.</a:t>
            </a:r>
          </a:p>
        </p:txBody>
      </p:sp>
    </p:spTree>
    <p:extLst>
      <p:ext uri="{BB962C8B-B14F-4D97-AF65-F5344CB8AC3E}">
        <p14:creationId xmlns:p14="http://schemas.microsoft.com/office/powerpoint/2010/main" val="1738754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C710854-911F-4599-8B94-477BD2D4F5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28" y="1702460"/>
            <a:ext cx="11593543" cy="4582164"/>
          </a:xfrm>
          <a:prstGeom prst="rect">
            <a:avLst/>
          </a:prstGeom>
        </p:spPr>
      </p:pic>
      <p:sp>
        <p:nvSpPr>
          <p:cNvPr id="8" name="Облачко с текстом: овальное 7">
            <a:extLst>
              <a:ext uri="{FF2B5EF4-FFF2-40B4-BE49-F238E27FC236}">
                <a16:creationId xmlns:a16="http://schemas.microsoft.com/office/drawing/2014/main" id="{AC6D1182-D11D-4ACE-A074-9350F4E72F53}"/>
              </a:ext>
            </a:extLst>
          </p:cNvPr>
          <p:cNvSpPr/>
          <p:nvPr/>
        </p:nvSpPr>
        <p:spPr>
          <a:xfrm>
            <a:off x="4269850" y="254441"/>
            <a:ext cx="3872286" cy="1081377"/>
          </a:xfrm>
          <a:prstGeom prst="wedgeEllipseCallout">
            <a:avLst>
              <a:gd name="adj1" fmla="val -20033"/>
              <a:gd name="adj2" fmla="val 12502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давайте подумаем как же можно спасти лес</a:t>
            </a:r>
          </a:p>
        </p:txBody>
      </p:sp>
    </p:spTree>
    <p:extLst>
      <p:ext uri="{BB962C8B-B14F-4D97-AF65-F5344CB8AC3E}">
        <p14:creationId xmlns:p14="http://schemas.microsoft.com/office/powerpoint/2010/main" val="396742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D2C3801-E621-48AC-BEDF-BA387644DF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225" y="174928"/>
            <a:ext cx="8595361" cy="6551109"/>
          </a:xfrm>
          <a:prstGeom prst="rect">
            <a:avLst/>
          </a:prstGeom>
        </p:spPr>
      </p:pic>
      <p:sp>
        <p:nvSpPr>
          <p:cNvPr id="12" name="Облачко с текстом: овальное 11">
            <a:extLst>
              <a:ext uri="{FF2B5EF4-FFF2-40B4-BE49-F238E27FC236}">
                <a16:creationId xmlns:a16="http://schemas.microsoft.com/office/drawing/2014/main" id="{699A886B-E4E3-4796-8C58-FD39C650ADBD}"/>
              </a:ext>
            </a:extLst>
          </p:cNvPr>
          <p:cNvSpPr/>
          <p:nvPr/>
        </p:nvSpPr>
        <p:spPr>
          <a:xfrm>
            <a:off x="341904" y="131963"/>
            <a:ext cx="8531751" cy="1855862"/>
          </a:xfrm>
          <a:prstGeom prst="wedgeEllipseCallout">
            <a:avLst>
              <a:gd name="adj1" fmla="val -22290"/>
              <a:gd name="adj2" fmla="val 6247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обнаружения пожара надо позвонить 101 или 112, сообщить точный адрес пожара и свою фамилию. Небольшой пожар в лесу можно потушить своими силами. Для этого достаточно пучка веток лиственных пород. Ими надо наносить скользящие удары по кромке огня сбоку в сторону очага пожара, как бы сметая горящие материалы.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952006D-48E0-44EF-AD31-6523BB7418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3" y="2242268"/>
            <a:ext cx="3093297" cy="448377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EF34259-1939-498D-B93C-7D67C5FDD0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330" y="1984097"/>
            <a:ext cx="4606457" cy="474194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476AB6-6322-44AE-B321-773E05BE5E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123" y="2377440"/>
            <a:ext cx="3382777" cy="159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217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D2C3801-E621-48AC-BEDF-BA387644DF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89" y="95417"/>
            <a:ext cx="8780539" cy="669224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C6EB261-5C41-4A34-AABD-043EE63F8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338" y="2253302"/>
            <a:ext cx="2524268" cy="4506131"/>
          </a:xfrm>
          <a:prstGeom prst="rect">
            <a:avLst/>
          </a:prstGeom>
        </p:spPr>
      </p:pic>
      <p:sp>
        <p:nvSpPr>
          <p:cNvPr id="19" name="Облачко с текстом: овальное 18">
            <a:extLst>
              <a:ext uri="{FF2B5EF4-FFF2-40B4-BE49-F238E27FC236}">
                <a16:creationId xmlns:a16="http://schemas.microsoft.com/office/drawing/2014/main" id="{4EDEB2B2-79A1-4373-8D10-B9FAF7FF7FBB}"/>
              </a:ext>
            </a:extLst>
          </p:cNvPr>
          <p:cNvSpPr/>
          <p:nvPr/>
        </p:nvSpPr>
        <p:spPr>
          <a:xfrm>
            <a:off x="5836257" y="236553"/>
            <a:ext cx="5160191" cy="1759224"/>
          </a:xfrm>
          <a:prstGeom prst="wedgeEllipseCallout">
            <a:avLst>
              <a:gd name="adj1" fmla="val 32152"/>
              <a:gd name="adj2" fmla="val 63614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Пламя заливают водой, засыпают землей и песком, вокруг горящих участков леса роют канавы, чтобы огонь не перекинулся на соседние деревья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F1CBC4-7454-4E0C-9306-536036B9AB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697" y="2709133"/>
            <a:ext cx="2335694" cy="398509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554B9B5-CF8D-4B79-ACAA-2CD8A749C3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959" y="2697143"/>
            <a:ext cx="2287201" cy="398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811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C1C6F19-F0D5-4F7E-8A01-678FD739D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462" y="107668"/>
            <a:ext cx="9001353" cy="638092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0EA7464-BCF2-429B-966C-31C0EC88E7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63" y="2341985"/>
            <a:ext cx="2857899" cy="4182059"/>
          </a:xfrm>
          <a:prstGeom prst="rect">
            <a:avLst/>
          </a:prstGeom>
        </p:spPr>
      </p:pic>
      <p:sp>
        <p:nvSpPr>
          <p:cNvPr id="9" name="Облачко с текстом: овальное 8">
            <a:extLst>
              <a:ext uri="{FF2B5EF4-FFF2-40B4-BE49-F238E27FC236}">
                <a16:creationId xmlns:a16="http://schemas.microsoft.com/office/drawing/2014/main" id="{ACD71347-2EB2-4493-8B7C-C1E6B4474963}"/>
              </a:ext>
            </a:extLst>
          </p:cNvPr>
          <p:cNvSpPr/>
          <p:nvPr/>
        </p:nvSpPr>
        <p:spPr>
          <a:xfrm>
            <a:off x="329737" y="333956"/>
            <a:ext cx="6222138" cy="1503193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лесу отдохнув, уходить не спеши, прежде надежно костер затуши! Землею засыпь, водою залей, чтоб не осталось горящих углей.</a:t>
            </a:r>
          </a:p>
        </p:txBody>
      </p:sp>
    </p:spTree>
    <p:extLst>
      <p:ext uri="{BB962C8B-B14F-4D97-AF65-F5344CB8AC3E}">
        <p14:creationId xmlns:p14="http://schemas.microsoft.com/office/powerpoint/2010/main" val="20308043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03DF23C-74D3-4BEC-B80B-A441E58AE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373" y="3324520"/>
            <a:ext cx="8892208" cy="3367464"/>
          </a:xfrm>
          <a:prstGeom prst="rect">
            <a:avLst/>
          </a:prstGeom>
        </p:spPr>
      </p:pic>
      <p:sp>
        <p:nvSpPr>
          <p:cNvPr id="11" name="Облачко с текстом: овальное 10">
            <a:extLst>
              <a:ext uri="{FF2B5EF4-FFF2-40B4-BE49-F238E27FC236}">
                <a16:creationId xmlns:a16="http://schemas.microsoft.com/office/drawing/2014/main" id="{A8464370-4414-4860-81FA-7F5024417501}"/>
              </a:ext>
            </a:extLst>
          </p:cNvPr>
          <p:cNvSpPr/>
          <p:nvPr/>
        </p:nvSpPr>
        <p:spPr>
          <a:xfrm>
            <a:off x="866692" y="238539"/>
            <a:ext cx="8325016" cy="2433099"/>
          </a:xfrm>
          <a:prstGeom prst="wedgeEllipseCallout">
            <a:avLst>
              <a:gd name="adj1" fmla="val 24095"/>
              <a:gd name="adj2" fmla="val 7687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разжигай костер в лесу без взрослых. Без взрослых с огнем развлекаться опасно закончится может забава ужасно. В лесу очень сухо бывает порой, костер обернется серьезной бедой! Представьте, что пламя легко разгорится, начнет полыхать, разбегаться  искриться. Его потушить невозможно тогда…Пожары  лесные большая беда!</a:t>
            </a:r>
          </a:p>
        </p:txBody>
      </p:sp>
    </p:spTree>
    <p:extLst>
      <p:ext uri="{BB962C8B-B14F-4D97-AF65-F5344CB8AC3E}">
        <p14:creationId xmlns:p14="http://schemas.microsoft.com/office/powerpoint/2010/main" val="1945809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326280A-94D3-4E6F-8A40-ECF813275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496" y="3217906"/>
            <a:ext cx="8963770" cy="3394564"/>
          </a:xfrm>
          <a:prstGeom prst="rect">
            <a:avLst/>
          </a:prstGeom>
        </p:spPr>
      </p:pic>
      <p:sp>
        <p:nvSpPr>
          <p:cNvPr id="9" name="Облачко с текстом: овальное 8">
            <a:extLst>
              <a:ext uri="{FF2B5EF4-FFF2-40B4-BE49-F238E27FC236}">
                <a16:creationId xmlns:a16="http://schemas.microsoft.com/office/drawing/2014/main" id="{3541BF3F-D19F-42B3-9D99-FA5C57E7875E}"/>
              </a:ext>
            </a:extLst>
          </p:cNvPr>
          <p:cNvSpPr/>
          <p:nvPr/>
        </p:nvSpPr>
        <p:spPr>
          <a:xfrm>
            <a:off x="787179" y="245530"/>
            <a:ext cx="10670651" cy="2259131"/>
          </a:xfrm>
          <a:prstGeom prst="wedgeEllipseCallout">
            <a:avLst>
              <a:gd name="adj1" fmla="val 5647"/>
              <a:gd name="adj2" fmla="val 81508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6646992-EAE8-4DEB-9025-0A41462E3E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75" y="890946"/>
            <a:ext cx="2808636" cy="84170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45B6C79-738D-4D8A-85D0-096E6C1CD8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300" y="1208683"/>
            <a:ext cx="3124636" cy="120031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8506FB-DBB2-40D9-9632-AA88D0732B8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225" y="827650"/>
            <a:ext cx="3096057" cy="90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666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BC156EE-BEAE-4B35-92AD-406C2B501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908" y="143369"/>
            <a:ext cx="4556097" cy="62862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0CDC90B-EC2E-4A78-A172-A18A76D218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64" y="2196033"/>
            <a:ext cx="6722543" cy="344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79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0CA8F1-F19A-4F5D-BB97-92D90C692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F7109F-AFBA-471B-B098-FDA3325CF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544" y="256752"/>
            <a:ext cx="3720659" cy="288051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996589-3A25-4550-A3CA-A855D6FB97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64" y="256752"/>
            <a:ext cx="4198984" cy="271107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AD99BC9-1B2E-48EC-B98D-C9491B3F07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050" y="3588026"/>
            <a:ext cx="4283368" cy="317224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D3C2312-899D-45B5-8C21-F1082749D4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48" y="4226909"/>
            <a:ext cx="4981817" cy="2247118"/>
          </a:xfrm>
          <a:prstGeom prst="rect">
            <a:avLst/>
          </a:prstGeom>
        </p:spPr>
      </p:pic>
      <p:sp>
        <p:nvSpPr>
          <p:cNvPr id="13" name="Облачко с текстом: овальное 12">
            <a:extLst>
              <a:ext uri="{FF2B5EF4-FFF2-40B4-BE49-F238E27FC236}">
                <a16:creationId xmlns:a16="http://schemas.microsoft.com/office/drawing/2014/main" id="{72B1CA3B-1E3E-4605-AFCF-5DA81D27A296}"/>
              </a:ext>
            </a:extLst>
          </p:cNvPr>
          <p:cNvSpPr/>
          <p:nvPr/>
        </p:nvSpPr>
        <p:spPr>
          <a:xfrm>
            <a:off x="3554233" y="2917806"/>
            <a:ext cx="4343651" cy="1144987"/>
          </a:xfrm>
          <a:prstGeom prst="wedgeEllipseCallou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Приходите в лес, посмотрите как там красиво и берегите его!</a:t>
            </a:r>
          </a:p>
        </p:txBody>
      </p:sp>
    </p:spTree>
    <p:extLst>
      <p:ext uri="{BB962C8B-B14F-4D97-AF65-F5344CB8AC3E}">
        <p14:creationId xmlns:p14="http://schemas.microsoft.com/office/powerpoint/2010/main" val="14082839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384</Words>
  <Application>Microsoft Office PowerPoint</Application>
  <PresentationFormat>Широкоэкранный</PresentationFormat>
  <Paragraphs>22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 Фроленко</dc:creator>
  <cp:lastModifiedBy>Светлана Фроленко</cp:lastModifiedBy>
  <cp:revision>5</cp:revision>
  <dcterms:created xsi:type="dcterms:W3CDTF">2025-04-29T15:13:09Z</dcterms:created>
  <dcterms:modified xsi:type="dcterms:W3CDTF">2025-05-13T14:44:18Z</dcterms:modified>
</cp:coreProperties>
</file>