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1" r:id="rId14"/>
    <p:sldId id="275" r:id="rId15"/>
    <p:sldId id="276" r:id="rId16"/>
    <p:sldId id="277" r:id="rId17"/>
    <p:sldId id="269" r:id="rId18"/>
    <p:sldId id="274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2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908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493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280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99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22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867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9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01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923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200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706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0C8B10D-7D32-4485-BCFD-F7700C10302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0CE38EE-156D-4A7D-B7F1-0682FC4C4F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8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microsoft.com/office/2007/relationships/hdphoto" Target="../media/hdphoto7.wdp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microsoft.com/office/2007/relationships/hdphoto" Target="../media/hdphoto13.wdp"/><Relationship Id="rId3" Type="http://schemas.microsoft.com/office/2007/relationships/hdphoto" Target="../media/hdphoto2.wdp"/><Relationship Id="rId7" Type="http://schemas.microsoft.com/office/2007/relationships/hdphoto" Target="../media/hdphoto10.wdp"/><Relationship Id="rId12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microsoft.com/office/2007/relationships/hdphoto" Target="../media/hdphoto12.wdp"/><Relationship Id="rId5" Type="http://schemas.microsoft.com/office/2007/relationships/hdphoto" Target="../media/hdphoto9.wdp"/><Relationship Id="rId10" Type="http://schemas.openxmlformats.org/officeDocument/2006/relationships/image" Target="../media/image23.jpeg"/><Relationship Id="rId4" Type="http://schemas.openxmlformats.org/officeDocument/2006/relationships/image" Target="../media/image20.jpeg"/><Relationship Id="rId9" Type="http://schemas.microsoft.com/office/2007/relationships/hdphoto" Target="../media/hdphoto1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microsoft.com/office/2007/relationships/hdphoto" Target="../media/hdphoto2.wdp"/><Relationship Id="rId7" Type="http://schemas.microsoft.com/office/2007/relationships/hdphoto" Target="../media/hdphoto15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microsoft.com/office/2007/relationships/hdphoto" Target="../media/hdphoto14.wdp"/><Relationship Id="rId10" Type="http://schemas.openxmlformats.org/officeDocument/2006/relationships/image" Target="../media/image31.jpeg"/><Relationship Id="rId4" Type="http://schemas.openxmlformats.org/officeDocument/2006/relationships/image" Target="../media/image28.jpeg"/><Relationship Id="rId9" Type="http://schemas.microsoft.com/office/2007/relationships/hdphoto" Target="../media/hdphoto16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Рабочий стол\Сун-Зу-Ли\концепция-мо-ока-3939197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750"/>
            <a:ext cx="9179667" cy="688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29628" y="404664"/>
            <a:ext cx="52565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Пейте, дети молоко – </a:t>
            </a:r>
          </a:p>
          <a:p>
            <a:pPr algn="ctr"/>
            <a:r>
              <a:rPr lang="ru-RU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будете здоровы!</a:t>
            </a:r>
            <a:endParaRPr lang="ru-RU" sz="5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34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691494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  <a:latin typeface="Bookman Old Style" pitchFamily="18" charset="0"/>
              </a:rPr>
              <a:t>Молоко</a:t>
            </a:r>
            <a:r>
              <a:rPr lang="ru-RU" sz="4400" dirty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ru-RU" sz="4400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это</a:t>
            </a:r>
            <a:r>
              <a:rPr lang="ru-RU" sz="4400" dirty="0">
                <a:latin typeface="Bookman Old Style" pitchFamily="18" charset="0"/>
              </a:rPr>
              <a:t> изумительная пища, </a:t>
            </a:r>
            <a:endParaRPr lang="ru-RU" sz="4400" dirty="0" smtClean="0">
              <a:latin typeface="Bookman Old Style" pitchFamily="18" charset="0"/>
            </a:endParaRP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приготовленная </a:t>
            </a:r>
            <a:r>
              <a:rPr lang="ru-RU" sz="4400" dirty="0">
                <a:latin typeface="Bookman Old Style" pitchFamily="18" charset="0"/>
              </a:rPr>
              <a:t>самой </a:t>
            </a:r>
            <a:r>
              <a:rPr lang="ru-RU" sz="4400" dirty="0" smtClean="0">
                <a:latin typeface="Bookman Old Style" pitchFamily="18" charset="0"/>
              </a:rPr>
              <a:t>природой</a:t>
            </a:r>
            <a:endParaRPr lang="ru-RU" sz="4400" dirty="0">
              <a:latin typeface="Bookman Old Style" pitchFamily="18" charset="0"/>
            </a:endParaRPr>
          </a:p>
          <a:p>
            <a:pPr algn="r" fontAlgn="t"/>
            <a:r>
              <a:rPr lang="ru-RU" sz="1600" i="1" dirty="0">
                <a:latin typeface="Bookman Old Style" pitchFamily="18" charset="0"/>
              </a:rPr>
              <a:t>Иван Петрович Павлов</a:t>
            </a:r>
          </a:p>
        </p:txBody>
      </p:sp>
      <p:pic>
        <p:nvPicPr>
          <p:cNvPr id="2052" name="Picture 4" descr="https://static5.depositphotos.com/1041170/464/v/950/depositphotos_4646631-stock-illustration-funny-cow-with-milk-buck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59787"/>
            <a:ext cx="3661156" cy="2588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04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566099"/>
            <a:ext cx="8784976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Arial" charset="0"/>
              </a:rPr>
              <a:t>Цель 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Arial" charset="0"/>
              </a:rPr>
              <a:t>исследования: 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выяснить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оказывают ли молоко и молочные продукты положительное влияние на организм человека.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Задачи: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</a:p>
          <a:p>
            <a:pPr indent="722313" algn="just" eaLnBrk="0" hangingPunct="0"/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используя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различные источники информации, узнать побольше о молоке, его ценных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свойствах;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722313" algn="just" eaLnBrk="0" hangingPunct="0"/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обогатить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знания о молоке как о ценном и полезном продукте для роста детского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организма;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722313" algn="just" eaLnBrk="0" hangingPunct="0"/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помощи опытов с молоком, произвести молочный продукт в домашних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условиях;</a:t>
            </a:r>
          </a:p>
          <a:p>
            <a:pPr indent="722313" algn="just" eaLnBrk="0" hangingPunct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узнать как еще можно использовать молоко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785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62893" y="55658"/>
            <a:ext cx="842493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Гипотеза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  <a:p>
            <a:pPr indent="633413" algn="ctr"/>
            <a:r>
              <a:rPr lang="ru-RU" sz="3200" dirty="0">
                <a:latin typeface="Comic Sans MS" pitchFamily="66" charset="0"/>
              </a:rPr>
              <a:t>Если я узнаю больше о ценности молока и молочных продуктов </a:t>
            </a:r>
            <a:endParaRPr lang="ru-RU" sz="3200" dirty="0" smtClean="0">
              <a:latin typeface="Comic Sans MS" pitchFamily="66" charset="0"/>
            </a:endParaRPr>
          </a:p>
          <a:p>
            <a:pPr indent="633413" algn="ctr"/>
            <a:r>
              <a:rPr lang="ru-RU" sz="3200" dirty="0" smtClean="0">
                <a:latin typeface="Comic Sans MS" pitchFamily="66" charset="0"/>
              </a:rPr>
              <a:t>через </a:t>
            </a:r>
            <a:r>
              <a:rPr lang="ru-RU" sz="3200" dirty="0">
                <a:latin typeface="Comic Sans MS" pitchFamily="66" charset="0"/>
              </a:rPr>
              <a:t>собственную исследовательскую деятельность, </a:t>
            </a:r>
            <a:endParaRPr lang="ru-RU" sz="3200" dirty="0" smtClean="0">
              <a:latin typeface="Comic Sans MS" pitchFamily="66" charset="0"/>
            </a:endParaRPr>
          </a:p>
          <a:p>
            <a:pPr indent="633413" algn="ctr"/>
            <a:r>
              <a:rPr lang="ru-RU" sz="3200" dirty="0" smtClean="0">
                <a:latin typeface="Comic Sans MS" pitchFamily="66" charset="0"/>
              </a:rPr>
              <a:t>то </a:t>
            </a:r>
            <a:r>
              <a:rPr lang="ru-RU" sz="3200" dirty="0">
                <a:latin typeface="Comic Sans MS" pitchFamily="66" charset="0"/>
              </a:rPr>
              <a:t>пойму, </a:t>
            </a:r>
            <a:endParaRPr lang="ru-RU" sz="3200" dirty="0" smtClean="0">
              <a:latin typeface="Comic Sans MS" pitchFamily="66" charset="0"/>
            </a:endParaRPr>
          </a:p>
          <a:p>
            <a:pPr indent="633413" algn="ctr"/>
            <a:r>
              <a:rPr lang="ru-RU" sz="3200" dirty="0" smtClean="0">
                <a:latin typeface="Comic Sans MS" pitchFamily="66" charset="0"/>
              </a:rPr>
              <a:t>оказывают </a:t>
            </a:r>
            <a:r>
              <a:rPr lang="ru-RU" sz="3200" dirty="0">
                <a:latin typeface="Comic Sans MS" pitchFamily="66" charset="0"/>
              </a:rPr>
              <a:t>ли они положительное влияние на </a:t>
            </a:r>
            <a:r>
              <a:rPr lang="ru-RU" sz="3200" dirty="0" smtClean="0">
                <a:latin typeface="Comic Sans MS" pitchFamily="66" charset="0"/>
              </a:rPr>
              <a:t>организм</a:t>
            </a:r>
            <a:endParaRPr lang="ru-RU" sz="3200" dirty="0">
              <a:latin typeface="Comic Sans MS" pitchFamily="66" charset="0"/>
            </a:endParaRPr>
          </a:p>
          <a:p>
            <a:pPr algn="just" eaLnBrk="0" hangingPunct="0"/>
            <a:endParaRPr lang="ru-RU" dirty="0"/>
          </a:p>
        </p:txBody>
      </p:sp>
      <p:pic>
        <p:nvPicPr>
          <p:cNvPr id="4" name="Picture 9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893" y="3861048"/>
            <a:ext cx="3309253" cy="2601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831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04664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Актуальность</a:t>
            </a:r>
            <a:r>
              <a:rPr lang="ru-RU" sz="2800" dirty="0">
                <a:solidFill>
                  <a:srgbClr val="FF0000"/>
                </a:solidFill>
                <a:latin typeface="Comic Sans MS" pitchFamily="66" charset="0"/>
              </a:rPr>
              <a:t> </a:t>
            </a:r>
            <a:endParaRPr lang="ru-RU" sz="28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indent="633413" algn="just"/>
            <a:r>
              <a:rPr lang="ru-RU" sz="2400" dirty="0" smtClean="0">
                <a:latin typeface="Comic Sans MS" pitchFamily="66" charset="0"/>
              </a:rPr>
              <a:t>Обязательным </a:t>
            </a:r>
            <a:r>
              <a:rPr lang="ru-RU" sz="2400" dirty="0">
                <a:latin typeface="Comic Sans MS" pitchFamily="66" charset="0"/>
              </a:rPr>
              <a:t>и незаменимым продуктом детского питания является молоко. </a:t>
            </a:r>
          </a:p>
          <a:p>
            <a:pPr indent="633413" algn="just"/>
            <a:r>
              <a:rPr lang="ru-RU" sz="2400" dirty="0" smtClean="0">
                <a:latin typeface="Comic Sans MS" pitchFamily="66" charset="0"/>
              </a:rPr>
              <a:t>В </a:t>
            </a:r>
            <a:r>
              <a:rPr lang="ru-RU" sz="2400" dirty="0">
                <a:latin typeface="Comic Sans MS" pitchFamily="66" charset="0"/>
              </a:rPr>
              <a:t>школьной столовой </a:t>
            </a:r>
            <a:r>
              <a:rPr lang="ru-RU" sz="2400" dirty="0" smtClean="0">
                <a:latin typeface="Comic Sans MS" pitchFamily="66" charset="0"/>
              </a:rPr>
              <a:t>дают </a:t>
            </a:r>
            <a:r>
              <a:rPr lang="ru-RU" sz="2400" dirty="0">
                <a:latin typeface="Comic Sans MS" pitchFamily="66" charset="0"/>
              </a:rPr>
              <a:t>молочные </a:t>
            </a:r>
            <a:r>
              <a:rPr lang="ru-RU" sz="2400" dirty="0" smtClean="0">
                <a:latin typeface="Comic Sans MS" pitchFamily="66" charset="0"/>
              </a:rPr>
              <a:t>продукты, а так же молоко. </a:t>
            </a:r>
          </a:p>
          <a:p>
            <a:pPr indent="633413" algn="just"/>
            <a:r>
              <a:rPr lang="ru-RU" sz="2400" dirty="0" smtClean="0">
                <a:latin typeface="Comic Sans MS" pitchFamily="66" charset="0"/>
              </a:rPr>
              <a:t>Но почему то </a:t>
            </a:r>
            <a:r>
              <a:rPr lang="ru-RU" sz="2400" dirty="0">
                <a:latin typeface="Comic Sans MS" pitchFamily="66" charset="0"/>
              </a:rPr>
              <a:t>н</a:t>
            </a:r>
            <a:r>
              <a:rPr lang="ru-RU" sz="2400" dirty="0" smtClean="0">
                <a:latin typeface="Comic Sans MS" pitchFamily="66" charset="0"/>
              </a:rPr>
              <a:t>е все дети с удовольствием пьют молоко и едят блюда, приготовленные на основе молока. </a:t>
            </a:r>
          </a:p>
          <a:p>
            <a:pPr indent="633413" algn="just"/>
            <a:r>
              <a:rPr lang="ru-RU" sz="2400" dirty="0" smtClean="0">
                <a:latin typeface="Comic Sans MS" pitchFamily="66" charset="0"/>
              </a:rPr>
              <a:t>Я стал задумываться:</a:t>
            </a:r>
          </a:p>
          <a:p>
            <a:pPr indent="633413" algn="just"/>
            <a:r>
              <a:rPr lang="ru-RU" sz="2400" dirty="0" smtClean="0">
                <a:latin typeface="Comic Sans MS" pitchFamily="66" charset="0"/>
              </a:rPr>
              <a:t>Почему </a:t>
            </a:r>
            <a:r>
              <a:rPr lang="ru-RU" sz="2400" dirty="0">
                <a:latin typeface="Comic Sans MS" pitchFamily="66" charset="0"/>
              </a:rPr>
              <a:t>так </a:t>
            </a:r>
            <a:r>
              <a:rPr lang="ru-RU" sz="2400" dirty="0" smtClean="0">
                <a:latin typeface="Comic Sans MS" pitchFamily="66" charset="0"/>
              </a:rPr>
              <a:t>происходит?  Зачем </a:t>
            </a:r>
            <a:r>
              <a:rPr lang="ru-RU" sz="2400" dirty="0">
                <a:latin typeface="Comic Sans MS" pitchFamily="66" charset="0"/>
              </a:rPr>
              <a:t>детям </a:t>
            </a:r>
            <a:r>
              <a:rPr lang="ru-RU" sz="2400" dirty="0" smtClean="0">
                <a:latin typeface="Comic Sans MS" pitchFamily="66" charset="0"/>
              </a:rPr>
              <a:t>молоко? В </a:t>
            </a:r>
            <a:r>
              <a:rPr lang="ru-RU" sz="2400" dirty="0">
                <a:latin typeface="Comic Sans MS" pitchFamily="66" charset="0"/>
              </a:rPr>
              <a:t>чём польза молока и молочных продуктов?</a:t>
            </a:r>
          </a:p>
          <a:p>
            <a:pPr indent="633413" algn="just"/>
            <a:endParaRPr lang="ru-RU" sz="2400" dirty="0" smtClean="0">
              <a:latin typeface="Comic Sans MS" pitchFamily="66" charset="0"/>
            </a:endParaRPr>
          </a:p>
          <a:p>
            <a:pPr indent="633413" algn="ctr"/>
            <a:r>
              <a:rPr lang="ru-RU" sz="2400" i="1" u="sng" dirty="0" smtClean="0">
                <a:latin typeface="Comic Sans MS" pitchFamily="66" charset="0"/>
              </a:rPr>
              <a:t>Поэтому </a:t>
            </a:r>
            <a:r>
              <a:rPr lang="ru-RU" sz="2400" i="1" u="sng" dirty="0">
                <a:latin typeface="Comic Sans MS" pitchFamily="66" charset="0"/>
              </a:rPr>
              <a:t>я должен раскрыть ценные качества молока, его значимость для развития детского организма</a:t>
            </a:r>
          </a:p>
        </p:txBody>
      </p:sp>
    </p:spTree>
    <p:extLst>
      <p:ext uri="{BB962C8B-B14F-4D97-AF65-F5344CB8AC3E}">
        <p14:creationId xmlns:p14="http://schemas.microsoft.com/office/powerpoint/2010/main" val="150541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180289"/>
            <a:ext cx="864096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Изучив литературу</a:t>
            </a:r>
          </a:p>
          <a:p>
            <a:pPr indent="633413" algn="just">
              <a:buFont typeface="Arial" charset="0"/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Comic Sans MS" pitchFamily="66" charset="0"/>
              </a:rPr>
              <a:t>Я узнал</a:t>
            </a:r>
            <a:r>
              <a:rPr lang="ru-RU" sz="2400" dirty="0" smtClean="0">
                <a:latin typeface="Comic Sans MS" pitchFamily="66" charset="0"/>
              </a:rPr>
              <a:t>, что самое раннее упоминание о молоке находится в Библии. </a:t>
            </a:r>
          </a:p>
          <a:p>
            <a:pPr indent="633413" algn="just">
              <a:buFont typeface="Arial" charset="0"/>
              <a:buNone/>
            </a:pPr>
            <a:r>
              <a:rPr lang="ru-RU" sz="2400" dirty="0" smtClean="0">
                <a:latin typeface="Comic Sans MS" pitchFamily="66" charset="0"/>
              </a:rPr>
              <a:t>В ней есть много ссылок на молоко.</a:t>
            </a:r>
          </a:p>
          <a:p>
            <a:pPr indent="633413" algn="just">
              <a:buFont typeface="Arial" charset="0"/>
              <a:buNone/>
            </a:pPr>
            <a:r>
              <a:rPr lang="ru-RU" sz="2400" dirty="0" smtClean="0">
                <a:latin typeface="Comic Sans MS" pitchFamily="66" charset="0"/>
              </a:rPr>
              <a:t>«Авель, сын Адама, пас овец и, вероятно, пил молоко».</a:t>
            </a:r>
          </a:p>
          <a:p>
            <a:pPr indent="633413" algn="just">
              <a:buFont typeface="Arial" charset="0"/>
              <a:buNone/>
            </a:pPr>
            <a:r>
              <a:rPr lang="ru-RU" sz="2400" dirty="0" smtClean="0">
                <a:latin typeface="Comic Sans MS" pitchFamily="66" charset="0"/>
              </a:rPr>
              <a:t>Слово «молоко» - славянское по происхождению.</a:t>
            </a:r>
          </a:p>
          <a:p>
            <a:pPr indent="633413" algn="just">
              <a:buFont typeface="Arial" charset="0"/>
              <a:buNone/>
            </a:pPr>
            <a:r>
              <a:rPr lang="ru-RU" sz="2400" dirty="0" smtClean="0">
                <a:latin typeface="Comic Sans MS" pitchFamily="66" charset="0"/>
              </a:rPr>
              <a:t> «Молоко» - «белая жидкость, вырабатываемая молочными железами женщин и самок животных, предназначенная для кормления детей и детёнышей» </a:t>
            </a:r>
          </a:p>
          <a:p>
            <a:pPr algn="r">
              <a:buFont typeface="Arial" charset="0"/>
              <a:buNone/>
            </a:pPr>
            <a:r>
              <a:rPr lang="ru-RU" dirty="0" smtClean="0">
                <a:latin typeface="Comic Sans MS" pitchFamily="66" charset="0"/>
              </a:rPr>
              <a:t>(Толковый словарь Д.Н. Ушакова)</a:t>
            </a:r>
          </a:p>
          <a:p>
            <a:pPr indent="633413" algn="just">
              <a:buFont typeface="Arial" charset="0"/>
              <a:buNone/>
            </a:pPr>
            <a:endParaRPr lang="ru-RU" sz="2400" dirty="0" smtClean="0">
              <a:latin typeface="Comic Sans MS" pitchFamily="66" charset="0"/>
            </a:endParaRPr>
          </a:p>
          <a:p>
            <a:pPr algn="ctr"/>
            <a:endParaRPr lang="ru-RU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5362" name="Picture 2" descr="https://www.thoughtco.com/thmb/b7ecxDo-nqRoo5TiXraWhAwrBLs=/3099x2000/filters:fill(auto,1)/saqqara-dairying-56a024163df78cafdaa049e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90488"/>
            <a:ext cx="3661234" cy="2362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2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04664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u="sng" dirty="0"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0692" y="219997"/>
            <a:ext cx="85177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Какое бывает молоко?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9458" name="Picture 2" descr="https://fb.ru/media/i/8/3/7/2/7/i/837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8" y="2213354"/>
            <a:ext cx="2230281" cy="1679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mrfilin.com/wp-content/uploads/6/f/b/6fb60b67e840b1cb9c33272e9ced7c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815" y="743217"/>
            <a:ext cx="2011061" cy="17912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1" y="884944"/>
            <a:ext cx="64807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omic Sans MS" pitchFamily="66" charset="0"/>
              </a:rPr>
              <a:t>Кокосовое молоко</a:t>
            </a:r>
          </a:p>
          <a:p>
            <a:pPr indent="354013"/>
            <a:r>
              <a:rPr lang="ru-RU" sz="2000" dirty="0" smtClean="0">
                <a:latin typeface="Comic Sans MS" pitchFamily="66" charset="0"/>
              </a:rPr>
              <a:t>В </a:t>
            </a:r>
            <a:r>
              <a:rPr lang="ru-RU" sz="2000" dirty="0">
                <a:latin typeface="Comic Sans MS" pitchFamily="66" charset="0"/>
              </a:rPr>
              <a:t>кокосовом орехе массой 2 кг содержится около 0,5 литра сладковатой жидкости. </a:t>
            </a:r>
            <a:r>
              <a:rPr lang="ru-RU" sz="2000" dirty="0" smtClean="0">
                <a:latin typeface="Comic Sans MS" pitchFamily="66" charset="0"/>
              </a:rPr>
              <a:t>А </a:t>
            </a:r>
            <a:r>
              <a:rPr lang="ru-RU" sz="2000" dirty="0">
                <a:latin typeface="Comic Sans MS" pitchFamily="66" charset="0"/>
              </a:rPr>
              <a:t>вот само кокосовое молоко делают из мякоти кокоса, смешивая её с </a:t>
            </a:r>
            <a:r>
              <a:rPr lang="ru-RU" sz="2000" dirty="0" smtClean="0">
                <a:latin typeface="Comic Sans MS" pitchFamily="66" charset="0"/>
              </a:rPr>
              <a:t>водой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22859" y="2580904"/>
            <a:ext cx="62697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omic Sans MS" pitchFamily="66" charset="0"/>
              </a:rPr>
              <a:t>Соевое молоко</a:t>
            </a:r>
          </a:p>
          <a:p>
            <a:pPr indent="265113" algn="just"/>
            <a:r>
              <a:rPr lang="ru-RU" sz="2000" dirty="0" smtClean="0">
                <a:latin typeface="Comic Sans MS" pitchFamily="66" charset="0"/>
              </a:rPr>
              <a:t>Растительное</a:t>
            </a:r>
            <a:r>
              <a:rPr lang="ru-RU" sz="2000" dirty="0">
                <a:latin typeface="Comic Sans MS" pitchFamily="66" charset="0"/>
              </a:rPr>
              <a:t> молоко, производимое из соевых </a:t>
            </a:r>
            <a:r>
              <a:rPr lang="ru-RU" sz="2000" dirty="0" smtClean="0">
                <a:latin typeface="Comic Sans MS" pitchFamily="66" charset="0"/>
              </a:rPr>
              <a:t>бобов.</a:t>
            </a:r>
            <a:r>
              <a:rPr lang="ru-RU" sz="2000" dirty="0">
                <a:latin typeface="Comic Sans MS" pitchFamily="66" charset="0"/>
              </a:rPr>
              <a:t> </a:t>
            </a:r>
            <a:r>
              <a:rPr lang="ru-RU" sz="2000" dirty="0" smtClean="0">
                <a:latin typeface="Comic Sans MS" pitchFamily="66" charset="0"/>
              </a:rPr>
              <a:t>Напиток </a:t>
            </a:r>
            <a:r>
              <a:rPr lang="ru-RU" sz="2000" dirty="0">
                <a:latin typeface="Comic Sans MS" pitchFamily="66" charset="0"/>
              </a:rPr>
              <a:t>из соевых бобов по внешнему виду напоминает коровье молоко. Вкус у него сладковатый, слегка </a:t>
            </a:r>
            <a:r>
              <a:rPr lang="ru-RU" sz="2000" dirty="0" smtClean="0">
                <a:latin typeface="Comic Sans MS" pitchFamily="66" charset="0"/>
              </a:rPr>
              <a:t>бобовый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693" y="4312583"/>
            <a:ext cx="56374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/>
            <a:r>
              <a:rPr lang="ru-RU" sz="2000" b="1" dirty="0">
                <a:latin typeface="Comic Sans MS" pitchFamily="66" charset="0"/>
              </a:rPr>
              <a:t>Молоко коровьего дерева</a:t>
            </a:r>
            <a:endParaRPr lang="ru-RU" sz="2000" dirty="0">
              <a:latin typeface="Comic Sans MS" pitchFamily="66" charset="0"/>
            </a:endParaRPr>
          </a:p>
          <a:p>
            <a:pPr indent="354013" algn="just"/>
            <a:r>
              <a:rPr lang="ru-RU" sz="2000" dirty="0" smtClean="0">
                <a:latin typeface="Comic Sans MS" pitchFamily="66" charset="0"/>
              </a:rPr>
              <a:t>Это растительное молоко жители Южной Америки «доят» из разрезов на стволах тропических деревьев. Но это молоко быстро портится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9462" name="Picture 6" descr="https://ds03.infourok.ru/uploads/ex/1149/0005dda8-cc359a0f/img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12583"/>
            <a:ext cx="2797648" cy="20982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79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04664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u="sng" dirty="0"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0692" y="219997"/>
            <a:ext cx="85177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Какое бывает молоко?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1" y="884944"/>
            <a:ext cx="56166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Comic Sans MS" pitchFamily="66" charset="0"/>
              </a:rPr>
              <a:t>Рисовое молоко</a:t>
            </a:r>
            <a:endParaRPr lang="ru-RU" sz="2000" dirty="0">
              <a:latin typeface="Comic Sans MS" pitchFamily="66" charset="0"/>
            </a:endParaRPr>
          </a:p>
          <a:p>
            <a:pPr indent="354013" algn="just"/>
            <a:r>
              <a:rPr lang="ru-RU" sz="2000" dirty="0">
                <a:latin typeface="Comic Sans MS" pitchFamily="66" charset="0"/>
              </a:rPr>
              <a:t>Приготовить его можно в домашних условиях. </a:t>
            </a:r>
            <a:r>
              <a:rPr lang="ru-RU" sz="2000" dirty="0" smtClean="0">
                <a:latin typeface="Comic Sans MS" pitchFamily="66" charset="0"/>
              </a:rPr>
              <a:t>Такое </a:t>
            </a:r>
            <a:r>
              <a:rPr lang="ru-RU" sz="2000" dirty="0">
                <a:latin typeface="Comic Sans MS" pitchFamily="66" charset="0"/>
              </a:rPr>
              <a:t>молоко богато клетчаткой, кальцием, </a:t>
            </a:r>
            <a:r>
              <a:rPr lang="ru-RU" sz="2000" dirty="0" smtClean="0">
                <a:latin typeface="Comic Sans MS" pitchFamily="66" charset="0"/>
              </a:rPr>
              <a:t>витаминами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20482" name="Picture 2" descr="https://mtdata.ru/u26/photo0F89/20472884305-0/origin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759240"/>
            <a:ext cx="2736304" cy="18272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s://womanway.online/published/publicdata/WOMANWAY/attachments/SC/storage/images/2017/2/f26986bb3746fc6a30a42ddc298757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22" y="2450186"/>
            <a:ext cx="2574718" cy="1952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9832" y="2708920"/>
            <a:ext cx="56886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omic Sans MS" pitchFamily="66" charset="0"/>
              </a:rPr>
              <a:t>Кедровое молоко</a:t>
            </a:r>
          </a:p>
          <a:p>
            <a:pPr indent="354013" algn="just"/>
            <a:r>
              <a:rPr lang="ru-RU" sz="2000" dirty="0" smtClean="0">
                <a:latin typeface="Comic Sans MS" pitchFamily="66" charset="0"/>
              </a:rPr>
              <a:t>Это</a:t>
            </a:r>
            <a:r>
              <a:rPr lang="ru-RU" sz="2000" dirty="0">
                <a:latin typeface="Comic Sans MS" pitchFamily="66" charset="0"/>
              </a:rPr>
              <a:t> продукт, получаемый из семян кедрового дерева. Готовится смешиванием перетертых орехов или кедровой муки с очищенной </a:t>
            </a:r>
            <a:r>
              <a:rPr lang="ru-RU" sz="2000" dirty="0" smtClean="0">
                <a:latin typeface="Comic Sans MS" pitchFamily="66" charset="0"/>
              </a:rPr>
              <a:t>водой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0682" y="4797152"/>
            <a:ext cx="61475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omic Sans MS" pitchFamily="66" charset="0"/>
              </a:rPr>
              <a:t>Коровье молоко</a:t>
            </a:r>
          </a:p>
          <a:p>
            <a:pPr algn="just"/>
            <a:r>
              <a:rPr lang="ru-RU" sz="2000" dirty="0" smtClean="0">
                <a:latin typeface="Comic Sans MS" pitchFamily="66" charset="0"/>
              </a:rPr>
              <a:t>Питательная </a:t>
            </a:r>
            <a:r>
              <a:rPr lang="ru-RU" sz="2000" dirty="0">
                <a:latin typeface="Comic Sans MS" pitchFamily="66" charset="0"/>
              </a:rPr>
              <a:t>жидкость, вырабатываемая молочными железами самок млекопитающих во время </a:t>
            </a:r>
            <a:r>
              <a:rPr lang="ru-RU" sz="2000" dirty="0" smtClean="0">
                <a:latin typeface="Comic Sans MS" pitchFamily="66" charset="0"/>
              </a:rPr>
              <a:t>лактации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20486" name="Picture 6" descr="https://static.tildacdn.com/tild3666-3534-4066-b639-353364396166/7b1e67e451b0076c234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052" y="4572061"/>
            <a:ext cx="2506948" cy="2050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11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04664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u="sng" dirty="0"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5018" y="96540"/>
            <a:ext cx="86574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Молоко и наше здоровье</a:t>
            </a: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274061" y="655468"/>
            <a:ext cx="876243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530225" algn="just"/>
            <a:r>
              <a:rPr lang="ru-RU" sz="2000" dirty="0" smtClean="0">
                <a:latin typeface="Comic Sans MS" pitchFamily="66" charset="0"/>
              </a:rPr>
              <a:t>Молоко-это </a:t>
            </a:r>
            <a:r>
              <a:rPr lang="ru-RU" sz="2000" dirty="0">
                <a:latin typeface="Comic Sans MS" pitchFamily="66" charset="0"/>
              </a:rPr>
              <a:t>богатый источник легко усвояемого белка, который является пластическим </a:t>
            </a:r>
            <a:r>
              <a:rPr lang="ru-RU" sz="2000" dirty="0" smtClean="0">
                <a:latin typeface="Comic Sans MS" pitchFamily="66" charset="0"/>
              </a:rPr>
              <a:t>материалом.</a:t>
            </a:r>
          </a:p>
          <a:p>
            <a:pPr indent="530225" algn="just"/>
            <a:r>
              <a:rPr lang="ru-RU" sz="2000" dirty="0" smtClean="0">
                <a:latin typeface="Comic Sans MS" pitchFamily="66" charset="0"/>
              </a:rPr>
              <a:t>Это </a:t>
            </a:r>
            <a:r>
              <a:rPr lang="ru-RU" sz="2000" dirty="0">
                <a:latin typeface="Comic Sans MS" pitchFamily="66" charset="0"/>
              </a:rPr>
              <a:t>богатый источник кальция и фосфора- залог крепких костей и здоровых </a:t>
            </a:r>
            <a:r>
              <a:rPr lang="ru-RU" sz="2000" dirty="0" smtClean="0">
                <a:latin typeface="Comic Sans MS" pitchFamily="66" charset="0"/>
              </a:rPr>
              <a:t>зубов.</a:t>
            </a:r>
          </a:p>
          <a:p>
            <a:pPr indent="530225" algn="just"/>
            <a:r>
              <a:rPr lang="ru-RU" sz="2000" dirty="0" smtClean="0">
                <a:latin typeface="Comic Sans MS" pitchFamily="66" charset="0"/>
              </a:rPr>
              <a:t>Это </a:t>
            </a:r>
            <a:r>
              <a:rPr lang="ru-RU" sz="2000" dirty="0">
                <a:latin typeface="Comic Sans MS" pitchFamily="66" charset="0"/>
              </a:rPr>
              <a:t>источник молочного жира - так полезного для строения детского организма, источник </a:t>
            </a:r>
            <a:r>
              <a:rPr lang="ru-RU" sz="2000" dirty="0" smtClean="0">
                <a:latin typeface="Comic Sans MS" pitchFamily="66" charset="0"/>
              </a:rPr>
              <a:t>энергии.</a:t>
            </a:r>
          </a:p>
          <a:p>
            <a:pPr indent="530225" algn="just"/>
            <a:r>
              <a:rPr lang="ru-RU" sz="2000" dirty="0" smtClean="0">
                <a:latin typeface="Comic Sans MS" pitchFamily="66" charset="0"/>
              </a:rPr>
              <a:t>Это </a:t>
            </a:r>
            <a:r>
              <a:rPr lang="ru-RU" sz="2000" dirty="0">
                <a:latin typeface="Comic Sans MS" pitchFamily="66" charset="0"/>
              </a:rPr>
              <a:t>вкусный сладкий углевод - необходимый для активной деятельности детей- источник легкой </a:t>
            </a:r>
            <a:r>
              <a:rPr lang="ru-RU" sz="2000" dirty="0" smtClean="0">
                <a:latin typeface="Comic Sans MS" pitchFamily="66" charset="0"/>
              </a:rPr>
              <a:t>энергии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4117589" y="3374990"/>
            <a:ext cx="477489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indent="354013" algn="just" eaLnBrk="0" hangingPunct="0"/>
            <a:r>
              <a:rPr lang="ru-RU" sz="2000" dirty="0">
                <a:latin typeface="Comic Sans MS" pitchFamily="66" charset="0"/>
              </a:rPr>
              <a:t>Молоко содержит большое количество полезных веществ, необходимых нашему организму: </a:t>
            </a:r>
            <a:endParaRPr lang="ru-RU" sz="2000" dirty="0" smtClean="0">
              <a:latin typeface="Comic Sans MS" pitchFamily="66" charset="0"/>
            </a:endParaRPr>
          </a:p>
          <a:p>
            <a:pPr indent="354013" algn="just" eaLnBrk="0" hangingPunct="0"/>
            <a:r>
              <a:rPr lang="ru-RU" sz="2000" dirty="0" smtClean="0">
                <a:latin typeface="Comic Sans MS" pitchFamily="66" charset="0"/>
              </a:rPr>
              <a:t>20 </a:t>
            </a:r>
            <a:r>
              <a:rPr lang="ru-RU" sz="2000" dirty="0">
                <a:latin typeface="Comic Sans MS" pitchFamily="66" charset="0"/>
              </a:rPr>
              <a:t>витаминов, </a:t>
            </a:r>
            <a:endParaRPr lang="ru-RU" sz="2000" dirty="0" smtClean="0">
              <a:latin typeface="Comic Sans MS" pitchFamily="66" charset="0"/>
            </a:endParaRPr>
          </a:p>
          <a:p>
            <a:pPr indent="354013" algn="just" eaLnBrk="0" hangingPunct="0"/>
            <a:r>
              <a:rPr lang="ru-RU" sz="2000" dirty="0" smtClean="0">
                <a:latin typeface="Comic Sans MS" pitchFamily="66" charset="0"/>
              </a:rPr>
              <a:t>20 </a:t>
            </a:r>
            <a:r>
              <a:rPr lang="ru-RU" sz="2000" dirty="0">
                <a:latin typeface="Comic Sans MS" pitchFamily="66" charset="0"/>
              </a:rPr>
              <a:t>аминокислот, </a:t>
            </a:r>
            <a:endParaRPr lang="ru-RU" sz="2000" dirty="0" smtClean="0">
              <a:latin typeface="Comic Sans MS" pitchFamily="66" charset="0"/>
            </a:endParaRPr>
          </a:p>
          <a:p>
            <a:pPr indent="354013" algn="just" eaLnBrk="0" hangingPunct="0"/>
            <a:r>
              <a:rPr lang="ru-RU" sz="2000" dirty="0" smtClean="0">
                <a:latin typeface="Comic Sans MS" pitchFamily="66" charset="0"/>
              </a:rPr>
              <a:t>25 </a:t>
            </a:r>
            <a:r>
              <a:rPr lang="ru-RU" sz="2000" dirty="0">
                <a:latin typeface="Comic Sans MS" pitchFamily="66" charset="0"/>
              </a:rPr>
              <a:t>жирных кислот, </a:t>
            </a:r>
            <a:endParaRPr lang="ru-RU" sz="2000" dirty="0" smtClean="0">
              <a:latin typeface="Comic Sans MS" pitchFamily="66" charset="0"/>
            </a:endParaRPr>
          </a:p>
          <a:p>
            <a:pPr indent="354013" algn="just" eaLnBrk="0" hangingPunct="0"/>
            <a:r>
              <a:rPr lang="ru-RU" sz="2000" dirty="0" smtClean="0">
                <a:latin typeface="Comic Sans MS" pitchFamily="66" charset="0"/>
              </a:rPr>
              <a:t>около </a:t>
            </a:r>
            <a:r>
              <a:rPr lang="ru-RU" sz="2000" dirty="0">
                <a:latin typeface="Comic Sans MS" pitchFamily="66" charset="0"/>
              </a:rPr>
              <a:t>30 минеральных солей </a:t>
            </a:r>
            <a:endParaRPr lang="ru-RU" sz="2000" dirty="0" smtClean="0">
              <a:latin typeface="Comic Sans MS" pitchFamily="66" charset="0"/>
            </a:endParaRPr>
          </a:p>
          <a:p>
            <a:pPr indent="354013" algn="just" eaLnBrk="0" hangingPunct="0"/>
            <a:r>
              <a:rPr lang="ru-RU" sz="2000" dirty="0" smtClean="0">
                <a:latin typeface="Comic Sans MS" pitchFamily="66" charset="0"/>
              </a:rPr>
              <a:t>и </a:t>
            </a:r>
            <a:r>
              <a:rPr lang="ru-RU" sz="2000" dirty="0">
                <a:latin typeface="Comic Sans MS" pitchFamily="66" charset="0"/>
              </a:rPr>
              <a:t>ферменты, нужные для обмена </a:t>
            </a:r>
            <a:r>
              <a:rPr lang="ru-RU" sz="2000" dirty="0" smtClean="0">
                <a:latin typeface="Comic Sans MS" pitchFamily="66" charset="0"/>
              </a:rPr>
              <a:t>веществ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5" name="Picture 2" descr="http://be-smart.org.ua/wp-content/uploads/2015/05/prote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252" y="3573016"/>
            <a:ext cx="3807972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980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5650" y="188640"/>
            <a:ext cx="86748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latin typeface="Comic Sans MS" pitchFamily="66" charset="0"/>
              </a:rPr>
              <a:t>Молочные продукты , </a:t>
            </a:r>
            <a:endParaRPr lang="ru-RU" altLang="ru-RU" sz="28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ru-RU" alt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изготовленные </a:t>
            </a:r>
            <a:r>
              <a:rPr lang="ru-RU" altLang="ru-RU" sz="2800" b="1" dirty="0">
                <a:solidFill>
                  <a:srgbClr val="FF0000"/>
                </a:solidFill>
                <a:latin typeface="Comic Sans MS" pitchFamily="66" charset="0"/>
              </a:rPr>
              <a:t>из молока 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207235" y="1142747"/>
            <a:ext cx="2708581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айран </a:t>
            </a:r>
            <a:endParaRPr lang="ru-RU" sz="2800" dirty="0"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ацидофилин</a:t>
            </a: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варенец</a:t>
            </a:r>
          </a:p>
          <a:p>
            <a:pPr>
              <a:buFontTx/>
              <a:buChar char="•"/>
            </a:pPr>
            <a:r>
              <a:rPr lang="ru-RU" sz="2800" dirty="0" err="1">
                <a:latin typeface="Comic Sans MS" pitchFamily="66" charset="0"/>
                <a:cs typeface="Times New Roman" pitchFamily="18" charset="0"/>
              </a:rPr>
              <a:t>катык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йогурт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кефир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кумыс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 err="1">
                <a:latin typeface="Comic Sans MS" pitchFamily="66" charset="0"/>
                <a:cs typeface="Times New Roman" pitchFamily="18" charset="0"/>
              </a:rPr>
              <a:t>мацун</a:t>
            </a:r>
            <a:r>
              <a:rPr lang="ru-RU" sz="2800" dirty="0">
                <a:latin typeface="Comic Sans MS" pitchFamily="66" charset="0"/>
                <a:cs typeface="Times New Roman" pitchFamily="18" charset="0"/>
              </a:rPr>
              <a:t> 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пахта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простокваша 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7" name="Прямоугольник 4"/>
          <p:cNvSpPr>
            <a:spLocks noChangeArrowheads="1"/>
          </p:cNvSpPr>
          <p:nvPr/>
        </p:nvSpPr>
        <p:spPr bwMode="auto">
          <a:xfrm>
            <a:off x="5390876" y="2025908"/>
            <a:ext cx="3753124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ряженка 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сгущённое молоко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сливки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сливочное масло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сметана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сухое молоко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сыворотка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сыр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творог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>
                <a:latin typeface="Comic Sans MS" pitchFamily="66" charset="0"/>
                <a:cs typeface="Times New Roman" pitchFamily="18" charset="0"/>
              </a:rPr>
              <a:t>топлёное молоко</a:t>
            </a:r>
            <a:endParaRPr lang="ru-RU" sz="2800" dirty="0"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r>
              <a:rPr lang="ru-RU" sz="2800" dirty="0" err="1">
                <a:latin typeface="Comic Sans MS" pitchFamily="66" charset="0"/>
                <a:cs typeface="Times New Roman" pitchFamily="18" charset="0"/>
              </a:rPr>
              <a:t>шубат</a:t>
            </a:r>
            <a:endParaRPr lang="ru-RU" sz="2800" dirty="0">
              <a:latin typeface="Comic Sans MS" pitchFamily="66" charset="0"/>
              <a:cs typeface="Arial" charset="0"/>
            </a:endParaRPr>
          </a:p>
        </p:txBody>
      </p:sp>
      <p:pic>
        <p:nvPicPr>
          <p:cNvPr id="8" name="Picture 3" descr="C:\Documents and Settings\user\Рабочий стол\фото\v-kakih-produktah-soderzhitsja-vitamin-b12-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900" y="1916832"/>
            <a:ext cx="3101975" cy="2246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42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8584" y="102404"/>
            <a:ext cx="87659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Опыт №1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«Коктейль»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1102889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Нам понадобится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стакан молока, блендер или миксер, варенье или свежие ягоды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10775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Выливаем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стакан молока в чашу блендера.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Добавляем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ложку варенья.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Взбиваем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блендером.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Получившийся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коктейль выливаем в стакан.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Пробуем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Получись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очень вкусно и полезно</a:t>
            </a:r>
          </a:p>
        </p:txBody>
      </p:sp>
      <p:sp>
        <p:nvSpPr>
          <p:cNvPr id="6" name="AutoShape 2" descr="https://3.downloader.disk.yandex.ru/preview/4b15c28885ef0039f96de7b08a965dafa4f336b3f1c1c22c9ddc465bb0325549/inf/BydzWRcdwZEq5tFVOKA1nxugJFXzrXYxbjwJqc53sTe41jQbT-Z_-2pDp7DTN-2d-khut0VdXE7fcucNIs4u0w%3D%3D?uid=43364493&amp;filename=IMG_20210128_173448.jpg&amp;disposition=inline&amp;hash=&amp;limit=0&amp;content_type=image%2Fjpeg&amp;owner_uid=43364493&amp;tknv=v2&amp;size=1301x62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https://3.downloader.disk.yandex.ru/preview/4b15c28885ef0039f96de7b08a965dafa4f336b3f1c1c22c9ddc465bb0325549/inf/BydzWRcdwZEq5tFVOKA1nxugJFXzrXYxbjwJqc53sTe41jQbT-Z_-2pDp7DTN-2d-khut0VdXE7fcucNIs4u0w%3D%3D?uid=43364493&amp;filename=IMG_20210128_173448.jpg&amp;disposition=inline&amp;hash=&amp;limit=0&amp;content_type=image%2Fjpeg&amp;owner_uid=43364493&amp;tknv=v2&amp;size=1301x62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https://3.downloader.disk.yandex.ru/preview/4b15c28885ef0039f96de7b08a965dafa4f336b3f1c1c22c9ddc465bb0325549/inf/BydzWRcdwZEq5tFVOKA1nxugJFXzrXYxbjwJqc53sTe41jQbT-Z_-2pDp7DTN-2d-khut0VdXE7fcucNIs4u0w%3D%3D?uid=43364493&amp;filename=IMG_20210128_173448.jpg&amp;disposition=inline&amp;hash=&amp;limit=0&amp;content_type=image%2Fjpeg&amp;owner_uid=43364493&amp;tknv=v2&amp;size=1301x628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https://3.downloader.disk.yandex.ru/preview/4b15c28885ef0039f96de7b08a965dafa4f336b3f1c1c22c9ddc465bb0325549/inf/BydzWRcdwZEq5tFVOKA1nxugJFXzrXYxbjwJqc53sTe41jQbT-Z_-2pDp7DTN-2d-khut0VdXE7fcucNIs4u0w%3D%3D?uid=43364493&amp;filename=IMG_20210128_173448.jpg&amp;disposition=inline&amp;hash=&amp;limit=0&amp;content_type=image%2Fjpeg&amp;owner_uid=43364493&amp;tknv=v2&amp;size=1301x628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5" name="Picture 11" descr="C:\Users\Пользователь\Рабочий стол\IMG_20210128_1736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53" y="3749767"/>
            <a:ext cx="2135688" cy="2847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Пользователь\Рабочий стол\IMG_20210128_17364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942" y="3749767"/>
            <a:ext cx="1881743" cy="25089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Пользователь\Рабочий стол\IMG_20210128_17371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68" y="3255182"/>
            <a:ext cx="2252682" cy="30035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Пользователь\Рабочий стол\IMG_20210128_17381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687" y="1728421"/>
            <a:ext cx="2332046" cy="31093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69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pic>
        <p:nvPicPr>
          <p:cNvPr id="6" name="Picture 9" descr="C:\Users\Пользователь\Рабочий стол\IMG_20210128_1738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155" y="260648"/>
            <a:ext cx="2443841" cy="32584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957" y="260648"/>
            <a:ext cx="637419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530225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Молочный коктейль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полезен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всем, даже тем, у кого организм плохо вырабатывает фермент лактозу.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Пользователь\Рабочий стол\IMG_20210128_1738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57" y="2568995"/>
            <a:ext cx="2779824" cy="3706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0900" y="3552868"/>
            <a:ext cx="612358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0225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Польза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же его основная в том, что он поставляет в организм кальций и белок, а так же много различных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полезных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микроэлементов и витаминов.</a:t>
            </a:r>
          </a:p>
        </p:txBody>
      </p:sp>
    </p:spTree>
    <p:extLst>
      <p:ext uri="{BB962C8B-B14F-4D97-AF65-F5344CB8AC3E}">
        <p14:creationId xmlns:p14="http://schemas.microsoft.com/office/powerpoint/2010/main" val="274947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5" y="25630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8260" y="116632"/>
            <a:ext cx="8816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Опыт №1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«Магия»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6427" y="1070739"/>
            <a:ext cx="87780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Нам понадобится: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тарелка, немного молока, столько же жидкости для мытья посуды, краски гуашь, ватные палочки,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шприц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6426" y="1995437"/>
            <a:ext cx="53216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Набираем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шприц молоко.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Переливаем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тарелку.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Ватной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палочкой набираем краски.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Каждый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цвет окунаем в тарелку с молоком.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Ватной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палочкой капаем жидкость для мытья посуды в тарелку с цветным молоком.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видим, что краски стали буквально танцевать в тарелке с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молоком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ользователь\Рабочий стол\IMG_20210128_1818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94177"/>
            <a:ext cx="1969418" cy="26258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тель\Рабочий стол\IMG_20210128_18174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358" y="3207122"/>
            <a:ext cx="1691789" cy="22557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Пользователь\Рабочий стол\IMG_20210128_18162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0" y="4573001"/>
            <a:ext cx="1491630" cy="1988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Пользователь\Рабочий стол\IMG_20210128_18162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33543"/>
            <a:ext cx="1873274" cy="2497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Пользователь\Рабочий стол\IMG_20210128_18145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41565"/>
            <a:ext cx="1381564" cy="18420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47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98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364014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для мытья посуды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разрушает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жир в молоке и тем самым заставляет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краски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«танцевать, играть, взрываться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 в молоке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тель\Рабочий стол\IMG_20210129_1842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35" y="2492896"/>
            <a:ext cx="3131252" cy="41750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Рабочий стол\IMG_20210129_1842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76" y="1446378"/>
            <a:ext cx="2783111" cy="37108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Рабочий стол\IMG_20210129_1843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973" y="2166600"/>
            <a:ext cx="2674992" cy="3566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3462" y="188640"/>
            <a:ext cx="88110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Опыт №1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«</a:t>
            </a:r>
            <a:r>
              <a:rPr lang="ru-RU" sz="2800" b="1" i="1" dirty="0" smtClean="0">
                <a:solidFill>
                  <a:srgbClr val="FF0000"/>
                </a:solidFill>
                <a:latin typeface="Comic Sans MS" pitchFamily="66" charset="0"/>
              </a:rPr>
              <a:t>Молочное превращение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3461" y="1191003"/>
            <a:ext cx="68668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Нам понадобится: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молоко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стакан.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ПРОВЕДЕНИЯ ОПЫТА: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Налили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стакана к молоко.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Поставили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его в теплое место.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следующий день увидели, что появились комочки. Подумали, что молоко испортилось.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Оказывается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молоко не испортилось, а превратилось в творог.</a:t>
            </a:r>
          </a:p>
        </p:txBody>
      </p:sp>
      <p:pic>
        <p:nvPicPr>
          <p:cNvPr id="4" name="Picture 2" descr="C:\Users\Пользователь\Рабочий стол\IMG_20210127_214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65706"/>
            <a:ext cx="1865022" cy="2817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Рабочий стол\IMG_20210127_2143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339" y="4053325"/>
            <a:ext cx="1962689" cy="26169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ользователь\Рабочий стол\IMG_20210127_21444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836" y="3915605"/>
            <a:ext cx="2034440" cy="2712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Пользователь\Рабочий стол\IMG_20210128_17332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35751"/>
            <a:ext cx="1854220" cy="2472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04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79512" y="364014"/>
            <a:ext cx="8784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sz="2800" dirty="0"/>
              <a:t>п</a:t>
            </a:r>
            <a:r>
              <a:rPr lang="ru-RU" sz="2800" dirty="0" smtClean="0"/>
              <a:t>ревращение </a:t>
            </a:r>
            <a:r>
              <a:rPr lang="ru-RU" sz="2800" dirty="0"/>
              <a:t>получилось благодаря белку, который есть в </a:t>
            </a:r>
            <a:r>
              <a:rPr lang="ru-RU" sz="2800" dirty="0" smtClean="0"/>
              <a:t>молоке.</a:t>
            </a:r>
            <a:r>
              <a:rPr lang="ru-RU" sz="2800" dirty="0"/>
              <a:t> М</a:t>
            </a:r>
            <a:r>
              <a:rPr lang="ru-RU" sz="2800" dirty="0" smtClean="0"/>
              <a:t>олоко </a:t>
            </a:r>
            <a:r>
              <a:rPr lang="ru-RU" sz="2800" dirty="0"/>
              <a:t>киснет под воздействием воздуха, а точнее - микробов, содержащихся в воздухе.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s://stanluchshe.ru/wp-content/uploads/2019/10/kisloe-moloko-polza-e15724272091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479" y="3068960"/>
            <a:ext cx="5081042" cy="3215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3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96427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Comic Sans MS" pitchFamily="66" charset="0"/>
              </a:rPr>
              <a:t>Заключение</a:t>
            </a:r>
            <a:endParaRPr lang="ru-RU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818191"/>
            <a:ext cx="878497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ru-RU" sz="2000" dirty="0">
                <a:latin typeface="Comic Sans MS" pitchFamily="66" charset="0"/>
              </a:rPr>
              <a:t>Узнав столько интересного про молоко и молочные продукты, убедившись, что оно на самом деле не только вкусное, но и полезное я понял, что молоко - это ценный продукт питания для моего организма и у меня появилось желание употреблять его в пищу</a:t>
            </a:r>
            <a:r>
              <a:rPr lang="ru-RU" sz="2000" dirty="0" smtClean="0">
                <a:latin typeface="Comic Sans MS" pitchFamily="66" charset="0"/>
              </a:rPr>
              <a:t>.</a:t>
            </a:r>
          </a:p>
          <a:p>
            <a:r>
              <a:rPr lang="ru-RU" sz="2000" dirty="0" smtClean="0">
                <a:latin typeface="Comic Sans MS" pitchFamily="66" charset="0"/>
              </a:rPr>
              <a:t>Молоко надо пить правильно: </a:t>
            </a:r>
            <a:r>
              <a:rPr lang="ru-RU" sz="2000" dirty="0">
                <a:latin typeface="Comic Sans MS" pitchFamily="66" charset="0"/>
              </a:rPr>
              <a:t> </a:t>
            </a:r>
          </a:p>
          <a:p>
            <a:pPr algn="just"/>
            <a:r>
              <a:rPr lang="ru-RU" sz="2000" dirty="0">
                <a:latin typeface="Comic Sans MS" pitchFamily="66" charset="0"/>
              </a:rPr>
              <a:t>1</a:t>
            </a:r>
            <a:r>
              <a:rPr lang="ru-RU" sz="2000" dirty="0" smtClean="0">
                <a:latin typeface="Comic Sans MS" pitchFamily="66" charset="0"/>
              </a:rPr>
              <a:t>) пить </a:t>
            </a:r>
            <a:r>
              <a:rPr lang="ru-RU" sz="2000" dirty="0">
                <a:latin typeface="Comic Sans MS" pitchFamily="66" charset="0"/>
              </a:rPr>
              <a:t>молоко лучше отдельно от всего, медленно, маленькими глотками;</a:t>
            </a:r>
          </a:p>
          <a:p>
            <a:pPr algn="just"/>
            <a:r>
              <a:rPr lang="ru-RU" sz="2000" dirty="0">
                <a:latin typeface="Comic Sans MS" pitchFamily="66" charset="0"/>
              </a:rPr>
              <a:t>2</a:t>
            </a:r>
            <a:r>
              <a:rPr lang="ru-RU" sz="2000" dirty="0" smtClean="0">
                <a:latin typeface="Comic Sans MS" pitchFamily="66" charset="0"/>
              </a:rPr>
              <a:t>) молоко </a:t>
            </a:r>
            <a:r>
              <a:rPr lang="ru-RU" sz="2000" dirty="0">
                <a:latin typeface="Comic Sans MS" pitchFamily="66" charset="0"/>
              </a:rPr>
              <a:t>нельзя пить с рыбой, яйцами, мясом и сыром, потому что эти продукты несовместимы. </a:t>
            </a:r>
            <a:r>
              <a:rPr lang="ru-RU" sz="2000" dirty="0"/>
              <a:t> </a:t>
            </a:r>
            <a:endParaRPr lang="ru-RU" sz="2000" dirty="0" smtClean="0"/>
          </a:p>
          <a:p>
            <a:pPr indent="354013" algn="just"/>
            <a:r>
              <a:rPr lang="ru-RU" sz="2000" dirty="0" smtClean="0">
                <a:latin typeface="Comic Sans MS" pitchFamily="66" charset="0"/>
              </a:rPr>
              <a:t>А так же молоко можно использовать в творческой деятельности создавать различные узоры.</a:t>
            </a:r>
            <a:endParaRPr lang="ru-RU" sz="2000" dirty="0">
              <a:latin typeface="Comic Sans MS" pitchFamily="66" charset="0"/>
            </a:endParaRPr>
          </a:p>
          <a:p>
            <a:pPr indent="354013" algn="just"/>
            <a:endParaRPr lang="ru-RU" sz="2000" dirty="0">
              <a:latin typeface="Comic Sans MS" pitchFamily="66" charset="0"/>
            </a:endParaRPr>
          </a:p>
          <a:p>
            <a:pPr indent="530225"/>
            <a:endParaRPr lang="ru-RU" dirty="0"/>
          </a:p>
        </p:txBody>
      </p:sp>
      <p:pic>
        <p:nvPicPr>
          <p:cNvPr id="4098" name="Picture 2" descr="https://lh6.googleusercontent.com/-CkXS9HsRztw/VBas8a_2yCI/AAAAAAACbEM/bOZF7UsJNFU/s640/IMG_47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1877435" cy="1721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culture.ru/storage/images/76d0236890dbbaf392af156d53295a75/cd1aa19565fb9e01bd1291af8d9be2d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490" y="4344655"/>
            <a:ext cx="3297511" cy="21949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thumbs.dreamstime.com/b/%D0%BC%D0%BE%D0%BB%D0%BE%D0%BA%D0%BE-%D0%BC%D0%B0%D0%BB%D1%8C%D1%87%D0%B8%D0%BA%D0%B0-%D0%B2%D1%8B%D0%BF%D0%B8%D0%B2%D0%B0%D1%8F-109051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81128"/>
            <a:ext cx="2086867" cy="21207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88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8964488" cy="4536504"/>
          </a:xfrm>
        </p:spPr>
        <p:txBody>
          <a:bodyPr/>
          <a:lstStyle/>
          <a:p>
            <a:pPr marL="88900" indent="544513" algn="just">
              <a:buNone/>
            </a:pPr>
            <a:r>
              <a:rPr lang="ru-RU" sz="2000" dirty="0" smtClean="0">
                <a:latin typeface="Comic Sans MS" pitchFamily="66" charset="0"/>
              </a:rPr>
              <a:t>Таким </a:t>
            </a:r>
            <a:r>
              <a:rPr lang="ru-RU" sz="2000" dirty="0">
                <a:latin typeface="Comic Sans MS" pitchFamily="66" charset="0"/>
              </a:rPr>
              <a:t>образом, поставленная перед началом работы гипотеза полностью подтвердилась.</a:t>
            </a:r>
          </a:p>
          <a:p>
            <a:pPr marL="88900" indent="544513" algn="just">
              <a:spcBef>
                <a:spcPts val="600"/>
              </a:spcBef>
              <a:buClr>
                <a:schemeClr val="bg1"/>
              </a:buClr>
              <a:buSzPct val="80000"/>
              <a:buNone/>
            </a:pPr>
            <a:r>
              <a:rPr lang="ru-RU" sz="2000" dirty="0">
                <a:latin typeface="Comic Sans MS" pitchFamily="66" charset="0"/>
              </a:rPr>
              <a:t>Для растущего организма необходимо систематическое употребление молока и молочных продуктов</a:t>
            </a:r>
          </a:p>
          <a:p>
            <a:pPr marL="88900" indent="544513" algn="just">
              <a:spcBef>
                <a:spcPts val="600"/>
              </a:spcBef>
              <a:buClr>
                <a:schemeClr val="bg1"/>
              </a:buClr>
              <a:buSzPct val="80000"/>
              <a:buNone/>
            </a:pPr>
            <a:r>
              <a:rPr lang="ru-RU" sz="2000" dirty="0">
                <a:latin typeface="Comic Sans MS" pitchFamily="66" charset="0"/>
              </a:rPr>
              <a:t>Молоко и молочные продукты являются строительным материалом для детского организма, источником энергии, защитой от микробов</a:t>
            </a:r>
          </a:p>
          <a:p>
            <a:pPr marL="88900" indent="544513" algn="just">
              <a:spcBef>
                <a:spcPts val="600"/>
              </a:spcBef>
              <a:buClr>
                <a:schemeClr val="bg1"/>
              </a:buClr>
              <a:buSzPct val="80000"/>
              <a:buNone/>
            </a:pPr>
            <a:r>
              <a:rPr lang="ru-RU" sz="2000" dirty="0">
                <a:latin typeface="Comic Sans MS" pitchFamily="66" charset="0"/>
              </a:rPr>
              <a:t>Учащимся класса необходимо пересмотреть в своём меню правильность и своевременность употребления молочных продуктов</a:t>
            </a:r>
          </a:p>
          <a:p>
            <a:pPr marL="88900" indent="544513" algn="just">
              <a:buNone/>
            </a:pPr>
            <a:r>
              <a:rPr lang="ru-RU" sz="2000" dirty="0">
                <a:latin typeface="Comic Sans MS" pitchFamily="66" charset="0"/>
              </a:rPr>
              <a:t>Я призываю всех детей: «Пейте, дети, молоко - будете здоровы!»</a:t>
            </a:r>
          </a:p>
          <a:p>
            <a:pPr marL="88900" indent="544513"/>
            <a:endParaRPr lang="ru-RU" sz="2800" dirty="0"/>
          </a:p>
        </p:txBody>
      </p:sp>
      <p:pic>
        <p:nvPicPr>
          <p:cNvPr id="7" name="Picture 2" descr="https://img1.liveinternet.ru/images/attach/d/2/152/356/152356217_680h5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73016"/>
            <a:ext cx="3958580" cy="2968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37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Рабочий стол\Сун-Зу-Ли\milk-gla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50723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9512" y="2658979"/>
            <a:ext cx="878497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indent="722313" algn="just" eaLnBrk="0" hangingPunct="0"/>
            <a:endParaRPr lang="ru-RU" sz="2400" b="1" dirty="0" smtClean="0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just" eaLnBrk="0" hangingPunct="0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9941" y="265897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Comic Sans MS" pitchFamily="66" charset="0"/>
              </a:rPr>
              <a:t>Спасибо за внимание</a:t>
            </a:r>
            <a:endParaRPr lang="ru-RU" sz="6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47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148810624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i1488106241</Template>
  <TotalTime>380</TotalTime>
  <Words>758</Words>
  <Application>Microsoft Office PowerPoint</Application>
  <PresentationFormat>Экран (4:3)</PresentationFormat>
  <Paragraphs>136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i1488106241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26</cp:revision>
  <dcterms:created xsi:type="dcterms:W3CDTF">2021-01-22T00:40:39Z</dcterms:created>
  <dcterms:modified xsi:type="dcterms:W3CDTF">2022-01-17T05:02:22Z</dcterms:modified>
</cp:coreProperties>
</file>