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1" r:id="rId7"/>
    <p:sldId id="266" r:id="rId8"/>
    <p:sldId id="270" r:id="rId9"/>
    <p:sldId id="263" r:id="rId10"/>
    <p:sldId id="264" r:id="rId11"/>
    <p:sldId id="272" r:id="rId12"/>
    <p:sldId id="265" r:id="rId13"/>
    <p:sldId id="268" r:id="rId14"/>
    <p:sldId id="267"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2439827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343063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4203954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619396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2632007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1393179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2452384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352319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230271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2093964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3969445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3D82F-0114-4449-85E0-7884E6CA2A73}" type="datetimeFigureOut">
              <a:rPr lang="ru-RU" smtClean="0"/>
              <a:pPr/>
              <a:t>11.01.2021</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B7915A-48A6-47AD-88A7-E65702DE44B6}" type="slidenum">
              <a:rPr lang="ru-RU" smtClean="0"/>
              <a:pPr/>
              <a:t>‹#›</a:t>
            </a:fld>
            <a:endParaRPr lang="ru-RU" dirty="0"/>
          </a:p>
        </p:txBody>
      </p:sp>
    </p:spTree>
    <p:extLst>
      <p:ext uri="{BB962C8B-B14F-4D97-AF65-F5344CB8AC3E}">
        <p14:creationId xmlns:p14="http://schemas.microsoft.com/office/powerpoint/2010/main" val="1092942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hyperlink" Target="http://www.muziejai.lt/"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88640"/>
            <a:ext cx="6192688" cy="3672408"/>
          </a:xfrm>
        </p:spPr>
        <p:txBody>
          <a:bodyPr>
            <a:normAutofit fontScale="90000"/>
          </a:bodyPr>
          <a:lstStyle/>
          <a:p>
            <a:r>
              <a:rPr lang="ru-RU" altLang="ru-RU" sz="1600" b="1" dirty="0" smtClean="0">
                <a:latin typeface="Times New Roman" pitchFamily="18" charset="0"/>
                <a:cs typeface="Times New Roman" pitchFamily="18" charset="0"/>
              </a:rPr>
              <a:t>Муниципальное дошкольное образовательное учреждение</a:t>
            </a:r>
            <a:br>
              <a:rPr lang="ru-RU" altLang="ru-RU" sz="1600" b="1" dirty="0" smtClean="0">
                <a:latin typeface="Times New Roman" pitchFamily="18" charset="0"/>
                <a:cs typeface="Times New Roman" pitchFamily="18" charset="0"/>
              </a:rPr>
            </a:br>
            <a:r>
              <a:rPr lang="ru-RU" altLang="ru-RU" sz="1600" b="1" dirty="0" smtClean="0">
                <a:latin typeface="Times New Roman" pitchFamily="18" charset="0"/>
                <a:cs typeface="Times New Roman" pitchFamily="18" charset="0"/>
              </a:rPr>
              <a:t> Иркутского районного муниципального образования</a:t>
            </a:r>
            <a:br>
              <a:rPr lang="ru-RU" altLang="ru-RU" sz="1600" b="1" dirty="0" smtClean="0">
                <a:latin typeface="Times New Roman" pitchFamily="18" charset="0"/>
                <a:cs typeface="Times New Roman" pitchFamily="18" charset="0"/>
              </a:rPr>
            </a:br>
            <a:r>
              <a:rPr lang="ru-RU" altLang="ru-RU" sz="1600" b="1" dirty="0" smtClean="0">
                <a:latin typeface="Times New Roman" pitchFamily="18" charset="0"/>
                <a:cs typeface="Times New Roman" pitchFamily="18" charset="0"/>
              </a:rPr>
              <a:t>«Усть-Кудинский детский сад»</a:t>
            </a:r>
            <a:r>
              <a:rPr lang="ru-RU" altLang="ru-RU" sz="1800" b="1" dirty="0" smtClean="0">
                <a:latin typeface="Times New Roman" pitchFamily="18" charset="0"/>
                <a:cs typeface="Times New Roman" pitchFamily="18" charset="0"/>
              </a:rPr>
              <a:t/>
            </a:r>
            <a:br>
              <a:rPr lang="ru-RU" altLang="ru-RU" sz="1800" b="1" dirty="0" smtClean="0">
                <a:latin typeface="Times New Roman" pitchFamily="18" charset="0"/>
                <a:cs typeface="Times New Roman" pitchFamily="18" charset="0"/>
              </a:rPr>
            </a:br>
            <a:r>
              <a:rPr lang="ru-RU" dirty="0" smtClean="0"/>
              <a:t/>
            </a:r>
            <a:br>
              <a:rPr lang="ru-RU" dirty="0" smtClean="0"/>
            </a:br>
            <a:r>
              <a:rPr lang="ru-RU" dirty="0" smtClean="0"/>
              <a:t> </a:t>
            </a:r>
            <a:r>
              <a:rPr lang="ru-RU" sz="2400" dirty="0" smtClean="0"/>
              <a:t> </a:t>
            </a:r>
            <a:r>
              <a:rPr lang="ru-RU" sz="3100" dirty="0" smtClean="0"/>
              <a:t>  </a:t>
            </a:r>
            <a:r>
              <a:rPr lang="ru-RU" sz="2800" b="1" dirty="0" smtClean="0"/>
              <a:t>Проект </a:t>
            </a:r>
            <a:r>
              <a:rPr lang="ru-RU" sz="2800" dirty="0" smtClean="0"/>
              <a:t/>
            </a:r>
            <a:br>
              <a:rPr lang="ru-RU" sz="2800" dirty="0" smtClean="0"/>
            </a:br>
            <a:r>
              <a:rPr lang="ru-RU" sz="2800" dirty="0" smtClean="0"/>
              <a:t>старшей группы </a:t>
            </a:r>
            <a:r>
              <a:rPr lang="ru-RU" sz="2800" i="1" dirty="0" smtClean="0"/>
              <a:t>«Капельки»</a:t>
            </a:r>
            <a:r>
              <a:rPr lang="ru-RU" sz="2800" dirty="0" smtClean="0"/>
              <a:t/>
            </a:r>
            <a:br>
              <a:rPr lang="ru-RU" sz="2800" dirty="0" smtClean="0"/>
            </a:br>
            <a:r>
              <a:rPr lang="ru-RU" sz="2400" dirty="0" smtClean="0"/>
              <a:t> </a:t>
            </a:r>
            <a:r>
              <a:rPr lang="ru-RU" sz="4000" b="1" dirty="0" smtClean="0">
                <a:solidFill>
                  <a:srgbClr val="960000"/>
                </a:solidFill>
              </a:rPr>
              <a:t>«Как помочь природе Родного края?»</a:t>
            </a:r>
            <a:endParaRPr lang="ru-RU" sz="4000" b="1" dirty="0">
              <a:solidFill>
                <a:srgbClr val="960000"/>
              </a:solidFill>
            </a:endParaRPr>
          </a:p>
        </p:txBody>
      </p:sp>
      <p:sp>
        <p:nvSpPr>
          <p:cNvPr id="3" name="Подзаголовок 2"/>
          <p:cNvSpPr>
            <a:spLocks noGrp="1"/>
          </p:cNvSpPr>
          <p:nvPr>
            <p:ph type="subTitle" idx="1"/>
          </p:nvPr>
        </p:nvSpPr>
        <p:spPr>
          <a:xfrm>
            <a:off x="1371600" y="3886200"/>
            <a:ext cx="7376864" cy="1752600"/>
          </a:xfrm>
        </p:spPr>
        <p:txBody>
          <a:bodyPr>
            <a:noAutofit/>
          </a:bodyPr>
          <a:lstStyle/>
          <a:p>
            <a:pPr algn="r"/>
            <a:r>
              <a:rPr lang="ru-RU" altLang="ru-RU" sz="1800" b="1" dirty="0" smtClean="0">
                <a:solidFill>
                  <a:schemeClr val="tx1"/>
                </a:solidFill>
                <a:latin typeface="Times New Roman" pitchFamily="18" charset="0"/>
                <a:cs typeface="Times New Roman" pitchFamily="18" charset="0"/>
              </a:rPr>
              <a:t>Подготовила: </a:t>
            </a:r>
          </a:p>
          <a:p>
            <a:pPr algn="r"/>
            <a:r>
              <a:rPr lang="ru-RU" altLang="ru-RU" sz="1800" b="1" dirty="0" smtClean="0">
                <a:solidFill>
                  <a:schemeClr val="tx1"/>
                </a:solidFill>
                <a:latin typeface="Times New Roman" pitchFamily="18" charset="0"/>
                <a:cs typeface="Times New Roman" pitchFamily="18" charset="0"/>
              </a:rPr>
              <a:t>Головченко Татьяна Геннадьевна,</a:t>
            </a:r>
          </a:p>
          <a:p>
            <a:pPr lvl="0" algn="r"/>
            <a:r>
              <a:rPr lang="ru-RU" altLang="ru-RU" sz="1800" b="1" dirty="0" smtClean="0">
                <a:solidFill>
                  <a:schemeClr val="tx1"/>
                </a:solidFill>
                <a:latin typeface="Times New Roman" pitchFamily="18" charset="0"/>
                <a:cs typeface="Times New Roman" pitchFamily="18" charset="0"/>
              </a:rPr>
              <a:t>воспитатель </a:t>
            </a:r>
            <a:r>
              <a:rPr lang="ru-RU" sz="1800" b="1" dirty="0" smtClean="0">
                <a:solidFill>
                  <a:schemeClr val="tx1"/>
                </a:solidFill>
                <a:latin typeface="Times New Roman" pitchFamily="18" charset="0"/>
                <a:ea typeface="Calibri" pitchFamily="34" charset="0"/>
                <a:cs typeface="Times New Roman" pitchFamily="18" charset="0"/>
              </a:rPr>
              <a:t>I кв.категории </a:t>
            </a:r>
            <a:endParaRPr lang="ru-RU" altLang="ru-RU" sz="1800" b="1" dirty="0" smtClean="0">
              <a:solidFill>
                <a:schemeClr val="tx1"/>
              </a:solidFill>
              <a:latin typeface="Times New Roman" pitchFamily="18" charset="0"/>
              <a:cs typeface="Times New Roman" pitchFamily="18" charset="0"/>
            </a:endParaRPr>
          </a:p>
          <a:p>
            <a:endParaRPr lang="ru-RU" altLang="ru-RU" sz="1800" b="1" dirty="0" smtClean="0">
              <a:latin typeface="Times New Roman" pitchFamily="18" charset="0"/>
              <a:cs typeface="Times New Roman" pitchFamily="18" charset="0"/>
            </a:endParaRPr>
          </a:p>
          <a:p>
            <a:endParaRPr lang="ru-RU" altLang="ru-RU" sz="1800" b="1" dirty="0" smtClean="0">
              <a:latin typeface="Times New Roman" pitchFamily="18" charset="0"/>
              <a:cs typeface="Times New Roman" pitchFamily="18" charset="0"/>
            </a:endParaRPr>
          </a:p>
          <a:p>
            <a:endParaRPr lang="ru-RU" altLang="ru-RU" sz="1800" b="1" dirty="0" smtClean="0">
              <a:solidFill>
                <a:schemeClr val="tx1"/>
              </a:solidFill>
              <a:latin typeface="Times New Roman" pitchFamily="18" charset="0"/>
              <a:cs typeface="Times New Roman" pitchFamily="18" charset="0"/>
            </a:endParaRPr>
          </a:p>
          <a:p>
            <a:endParaRPr lang="ru-RU" altLang="ru-RU" sz="1800" b="1" dirty="0">
              <a:solidFill>
                <a:schemeClr val="tx1"/>
              </a:solidFill>
              <a:latin typeface="Times New Roman" pitchFamily="18" charset="0"/>
              <a:cs typeface="Times New Roman" pitchFamily="18" charset="0"/>
            </a:endParaRPr>
          </a:p>
          <a:p>
            <a:r>
              <a:rPr lang="ru-RU" altLang="ru-RU" sz="1800" b="1" dirty="0" smtClean="0">
                <a:solidFill>
                  <a:schemeClr val="tx1"/>
                </a:solidFill>
                <a:latin typeface="Times New Roman" pitchFamily="18" charset="0"/>
                <a:cs typeface="Times New Roman" pitchFamily="18" charset="0"/>
              </a:rPr>
              <a:t>д.Усть-Куда - 2020 год</a:t>
            </a:r>
            <a:endParaRPr lang="ru-RU" altLang="ru-RU" sz="1800" dirty="0" smtClean="0">
              <a:solidFill>
                <a:schemeClr val="tx1"/>
              </a:solidFill>
            </a:endParaRPr>
          </a:p>
          <a:p>
            <a:r>
              <a:rPr lang="ru-RU" sz="1800" dirty="0" smtClean="0"/>
              <a:t> </a:t>
            </a:r>
            <a:endParaRPr lang="ru-RU" sz="1800" dirty="0"/>
          </a:p>
        </p:txBody>
      </p:sp>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r="10043" b="8314"/>
          <a:stretch/>
        </p:blipFill>
        <p:spPr>
          <a:xfrm>
            <a:off x="0" y="4319734"/>
            <a:ext cx="3706985" cy="2637658"/>
          </a:xfrm>
          <a:prstGeom prst="rect">
            <a:avLst/>
          </a:prstGeom>
          <a:ln>
            <a:noFill/>
          </a:ln>
          <a:effectLst>
            <a:softEdge rad="112500"/>
          </a:effectLst>
        </p:spPr>
      </p:pic>
    </p:spTree>
    <p:extLst>
      <p:ext uri="{BB962C8B-B14F-4D97-AF65-F5344CB8AC3E}">
        <p14:creationId xmlns:p14="http://schemas.microsoft.com/office/powerpoint/2010/main" val="30373659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0"/>
            <a:ext cx="6840760" cy="3212976"/>
          </a:xfrm>
        </p:spPr>
        <p:txBody>
          <a:bodyPr>
            <a:normAutofit fontScale="90000"/>
          </a:bodyPr>
          <a:lstStyle/>
          <a:p>
            <a:pPr algn="l"/>
            <a:r>
              <a:rPr lang="ru-RU" sz="2700" b="1" dirty="0" smtClean="0"/>
              <a:t/>
            </a:r>
            <a:br>
              <a:rPr lang="ru-RU" sz="2700" b="1" dirty="0" smtClean="0"/>
            </a:br>
            <a:r>
              <a:rPr lang="ru-RU" sz="2700" b="1" dirty="0" smtClean="0"/>
              <a:t>Тип проекта: </a:t>
            </a:r>
            <a:r>
              <a:rPr lang="ru-RU" sz="2700" dirty="0" smtClean="0"/>
              <a:t>познавательно-исследовательский</a:t>
            </a:r>
            <a:r>
              <a:rPr lang="ru-RU" sz="2700" b="1" dirty="0" smtClean="0"/>
              <a:t>, </a:t>
            </a:r>
            <a:r>
              <a:rPr lang="ru-RU" sz="2700" dirty="0" smtClean="0"/>
              <a:t>творческий.</a:t>
            </a:r>
            <a:br>
              <a:rPr lang="ru-RU" sz="2700" dirty="0" smtClean="0"/>
            </a:br>
            <a:r>
              <a:rPr lang="ru-RU" sz="2700" b="1" dirty="0" smtClean="0"/>
              <a:t>По продолжительности:</a:t>
            </a:r>
            <a:r>
              <a:rPr lang="ru-RU" sz="2700" dirty="0" smtClean="0"/>
              <a:t> среднесрочный</a:t>
            </a:r>
            <a:br>
              <a:rPr lang="ru-RU" sz="2700" dirty="0" smtClean="0"/>
            </a:br>
            <a:r>
              <a:rPr lang="ru-RU" sz="2700" dirty="0" smtClean="0"/>
              <a:t>  </a:t>
            </a:r>
            <a:r>
              <a:rPr lang="ru-RU" sz="2700" dirty="0"/>
              <a:t>(срок 02.09 – 30.11.2019г.) </a:t>
            </a:r>
            <a:r>
              <a:rPr lang="ru-RU" sz="2700" dirty="0" smtClean="0"/>
              <a:t/>
            </a:r>
            <a:br>
              <a:rPr lang="ru-RU" sz="2700" dirty="0" smtClean="0"/>
            </a:br>
            <a:r>
              <a:rPr lang="ru-RU" sz="2700" b="1" dirty="0" smtClean="0"/>
              <a:t>По количеству участников</a:t>
            </a:r>
            <a:r>
              <a:rPr lang="ru-RU" sz="2700" dirty="0" smtClean="0"/>
              <a:t>: фронтальный; </a:t>
            </a:r>
            <a:br>
              <a:rPr lang="ru-RU" sz="2700" dirty="0" smtClean="0"/>
            </a:br>
            <a:r>
              <a:rPr lang="ru-RU" sz="2700" dirty="0" smtClean="0"/>
              <a:t>дети 5-6 лет, воспитатели групп, родители воспитанников.</a:t>
            </a:r>
            <a:br>
              <a:rPr lang="ru-RU" sz="2700" dirty="0" smtClean="0"/>
            </a:br>
            <a:r>
              <a:rPr lang="ru-RU" sz="2700" b="1" dirty="0" smtClean="0"/>
              <a:t> </a:t>
            </a:r>
            <a:endParaRPr lang="ru-RU" sz="2700" dirty="0"/>
          </a:p>
        </p:txBody>
      </p:sp>
      <p:sp>
        <p:nvSpPr>
          <p:cNvPr id="3" name="Объект 2"/>
          <p:cNvSpPr>
            <a:spLocks noGrp="1"/>
          </p:cNvSpPr>
          <p:nvPr>
            <p:ph idx="1"/>
          </p:nvPr>
        </p:nvSpPr>
        <p:spPr>
          <a:xfrm>
            <a:off x="755576" y="2852936"/>
            <a:ext cx="8136904" cy="3528392"/>
          </a:xfrm>
        </p:spPr>
        <p:txBody>
          <a:bodyPr>
            <a:normAutofit/>
          </a:bodyPr>
          <a:lstStyle/>
          <a:p>
            <a:pPr>
              <a:buNone/>
            </a:pPr>
            <a:r>
              <a:rPr lang="ru-RU" b="1" dirty="0" smtClean="0"/>
              <a:t> </a:t>
            </a:r>
            <a:r>
              <a:rPr lang="ru-RU" sz="2400" b="1" dirty="0" smtClean="0"/>
              <a:t>Интеграция образовательных областей: </a:t>
            </a:r>
          </a:p>
          <a:p>
            <a:pPr>
              <a:buNone/>
            </a:pPr>
            <a:r>
              <a:rPr lang="ru-RU" sz="2400" dirty="0" smtClean="0"/>
              <a:t>     познавательное развитие, речевое развитие, социально–коммуникативное развитие, художественно–эстетическое развитие, физическое развитие.</a:t>
            </a:r>
            <a:br>
              <a:rPr lang="ru-RU" sz="2400" dirty="0" smtClean="0"/>
            </a:br>
            <a:r>
              <a:rPr lang="ru-RU" sz="2400" dirty="0" smtClean="0"/>
              <a:t>         </a:t>
            </a:r>
            <a:r>
              <a:rPr lang="ru-RU" sz="2400" b="1" dirty="0" smtClean="0"/>
              <a:t>По характеру участия ребёнка в проекте: </a:t>
            </a:r>
          </a:p>
          <a:p>
            <a:pPr>
              <a:buNone/>
            </a:pPr>
            <a:r>
              <a:rPr lang="ru-RU" sz="2400" dirty="0" smtClean="0"/>
              <a:t>       участник от зарождения идеи до получения результата.</a:t>
            </a:r>
            <a:r>
              <a:rPr lang="ru-RU" dirty="0" smtClean="0"/>
              <a:t/>
            </a:r>
            <a:br>
              <a:rPr lang="ru-RU" dirty="0" smtClean="0"/>
            </a:br>
            <a:endParaRPr lang="ru-RU" dirty="0"/>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74638"/>
            <a:ext cx="5616624" cy="490066"/>
          </a:xfrm>
        </p:spPr>
        <p:txBody>
          <a:bodyPr>
            <a:normAutofit fontScale="90000"/>
          </a:bodyPr>
          <a:lstStyle/>
          <a:p>
            <a:r>
              <a:rPr lang="ru-RU" sz="3200" dirty="0" smtClean="0"/>
              <a:t>Проблема, её актуальность</a:t>
            </a:r>
            <a:endParaRPr lang="ru-RU" sz="3200" dirty="0"/>
          </a:p>
        </p:txBody>
      </p:sp>
      <p:sp>
        <p:nvSpPr>
          <p:cNvPr id="3" name="Объект 2"/>
          <p:cNvSpPr>
            <a:spLocks noGrp="1"/>
          </p:cNvSpPr>
          <p:nvPr>
            <p:ph idx="1"/>
          </p:nvPr>
        </p:nvSpPr>
        <p:spPr>
          <a:xfrm>
            <a:off x="323528" y="692696"/>
            <a:ext cx="5904656" cy="5433467"/>
          </a:xfrm>
        </p:spPr>
        <p:txBody>
          <a:bodyPr/>
          <a:lstStyle/>
          <a:p>
            <a:pPr marL="0" indent="0" algn="just">
              <a:buNone/>
            </a:pPr>
            <a:r>
              <a:rPr lang="ru-RU" sz="1600" dirty="0" smtClean="0"/>
              <a:t>     В </a:t>
            </a:r>
            <a:r>
              <a:rPr lang="ru-RU" sz="1600" dirty="0"/>
              <a:t>наше время проблемы экологического воспитания </a:t>
            </a:r>
            <a:r>
              <a:rPr lang="ru-RU" sz="1600" dirty="0" smtClean="0"/>
              <a:t>в дошкольном образовании вышли </a:t>
            </a:r>
            <a:r>
              <a:rPr lang="ru-RU" sz="1600" dirty="0"/>
              <a:t>на первый план, и им уделяют все больше внимания. Почему эти проблемы стали актуальными? Причина – в деятельности человека в природе, часто безграмотная, неправильная с </a:t>
            </a:r>
            <a:r>
              <a:rPr lang="ru-RU" sz="1600" dirty="0" smtClean="0"/>
              <a:t>экологической точки </a:t>
            </a:r>
            <a:r>
              <a:rPr lang="ru-RU" sz="1600" dirty="0"/>
              <a:t>зрения, расточительная, ведущая к нарушению экологического </a:t>
            </a:r>
            <a:r>
              <a:rPr lang="ru-RU" sz="1600" dirty="0" smtClean="0"/>
              <a:t>равновесия.</a:t>
            </a:r>
            <a:endParaRPr lang="ru-RU" dirty="0"/>
          </a:p>
        </p:txBody>
      </p:sp>
      <p:pic>
        <p:nvPicPr>
          <p:cNvPr id="4098" name="Picture 2" descr="C:\Users\DS\AppData\Local\Temp\7zO86087019\_C3P895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6448" b="3839"/>
          <a:stretch/>
        </p:blipFill>
        <p:spPr bwMode="auto">
          <a:xfrm>
            <a:off x="179513" y="4721736"/>
            <a:ext cx="2880320" cy="1974741"/>
          </a:xfrm>
          <a:prstGeom prst="rect">
            <a:avLst/>
          </a:prstGeom>
          <a:solidFill>
            <a:srgbClr val="FFFFFF">
              <a:shade val="85000"/>
            </a:srgbClr>
          </a:solidFill>
          <a:ln w="88900" cap="sq">
            <a:solidFill>
              <a:schemeClr val="accent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099" name="Picture 3" descr="F:\Воспитатель года России 2020 Головченко Т.Г\i.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895"/>
          <a:stretch/>
        </p:blipFill>
        <p:spPr bwMode="auto">
          <a:xfrm>
            <a:off x="6444208" y="4581128"/>
            <a:ext cx="2016224" cy="2000980"/>
          </a:xfrm>
          <a:prstGeom prst="rect">
            <a:avLst/>
          </a:prstGeom>
          <a:solidFill>
            <a:srgbClr val="FFFFFF">
              <a:shade val="85000"/>
            </a:srgbClr>
          </a:solidFill>
          <a:ln w="88900" cap="sq">
            <a:solidFill>
              <a:schemeClr val="accent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
            </a:r>
            <a:br>
              <a:rPr lang="ru-RU" sz="3200" dirty="0" smtClean="0"/>
            </a:br>
            <a:r>
              <a:rPr lang="ru-RU" sz="3200" dirty="0" smtClean="0"/>
              <a:t>Задачи проекта: </a:t>
            </a:r>
            <a:endParaRPr lang="ru-RU" sz="3200" dirty="0"/>
          </a:p>
        </p:txBody>
      </p:sp>
      <p:sp>
        <p:nvSpPr>
          <p:cNvPr id="3" name="Объект 2"/>
          <p:cNvSpPr>
            <a:spLocks noGrp="1"/>
          </p:cNvSpPr>
          <p:nvPr>
            <p:ph idx="1"/>
          </p:nvPr>
        </p:nvSpPr>
        <p:spPr>
          <a:xfrm>
            <a:off x="457200" y="1196753"/>
            <a:ext cx="5987008" cy="4176464"/>
          </a:xfrm>
        </p:spPr>
        <p:txBody>
          <a:bodyPr>
            <a:normAutofit/>
          </a:bodyPr>
          <a:lstStyle/>
          <a:p>
            <a:pPr lvl="0">
              <a:buFont typeface="Wingdings" panose="05000000000000000000" pitchFamily="2" charset="2"/>
              <a:buChar char="Ø"/>
            </a:pPr>
            <a:r>
              <a:rPr lang="ru-RU" sz="2000" dirty="0"/>
              <a:t>расширять и систематизировать знания о растительном и животном </a:t>
            </a:r>
            <a:r>
              <a:rPr lang="ru-RU" sz="2000" dirty="0" smtClean="0"/>
              <a:t>мире Родного края;</a:t>
            </a:r>
            <a:endParaRPr lang="ru-RU" sz="2000" dirty="0"/>
          </a:p>
          <a:p>
            <a:pPr lvl="0">
              <a:buFont typeface="Wingdings" panose="05000000000000000000" pitchFamily="2" charset="2"/>
              <a:buChar char="Ø"/>
            </a:pPr>
            <a:r>
              <a:rPr lang="ru-RU" sz="2000" dirty="0"/>
              <a:t>формировать элементарные представления о взаимосвязях в природе;</a:t>
            </a:r>
          </a:p>
          <a:p>
            <a:pPr lvl="0">
              <a:buFont typeface="Wingdings" panose="05000000000000000000" pitchFamily="2" charset="2"/>
              <a:buChar char="Ø"/>
            </a:pPr>
            <a:r>
              <a:rPr lang="ru-RU" sz="2000" dirty="0"/>
              <a:t>развивать поисково-исследовательскую деятельность детей;</a:t>
            </a:r>
          </a:p>
          <a:p>
            <a:pPr lvl="0">
              <a:buFont typeface="Wingdings" panose="05000000000000000000" pitchFamily="2" charset="2"/>
              <a:buChar char="Ø"/>
            </a:pPr>
            <a:r>
              <a:rPr lang="ru-RU" sz="2000" dirty="0"/>
              <a:t>развивать связную речь, обогащать словарь детей, мышление, фантазию, воображение, творческие способности;</a:t>
            </a:r>
          </a:p>
          <a:p>
            <a:pPr lvl="0">
              <a:buFont typeface="Wingdings" panose="05000000000000000000" pitchFamily="2" charset="2"/>
              <a:buChar char="Ø"/>
            </a:pPr>
            <a:r>
              <a:rPr lang="ru-RU" sz="2000" dirty="0"/>
              <a:t>воспитывать любовь к природе, восприятие её красоты и многообразия.</a:t>
            </a:r>
          </a:p>
          <a:p>
            <a:pPr>
              <a:buNone/>
            </a:pPr>
            <a:endParaRPr lang="ru-RU" sz="2000" dirty="0"/>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457200" y="1124744"/>
            <a:ext cx="8229600" cy="5001419"/>
          </a:xfrm>
        </p:spPr>
        <p:txBody>
          <a:bodyPr/>
          <a:lstStyle/>
          <a:p>
            <a:pPr>
              <a:buNone/>
            </a:pPr>
            <a:r>
              <a:rPr lang="ru-RU" dirty="0" smtClean="0"/>
              <a:t>                          </a:t>
            </a:r>
            <a:r>
              <a:rPr lang="ru-RU" sz="4000" dirty="0" smtClean="0"/>
              <a:t> </a:t>
            </a:r>
          </a:p>
          <a:p>
            <a:pPr>
              <a:buNone/>
            </a:pPr>
            <a:endParaRPr lang="ru-RU" sz="4000" dirty="0"/>
          </a:p>
        </p:txBody>
      </p:sp>
      <p:pic>
        <p:nvPicPr>
          <p:cNvPr id="4" name="Рисунок 3" descr="sm_full.aspx.jpg"/>
          <p:cNvPicPr>
            <a:picLocks noChangeAspect="1"/>
          </p:cNvPicPr>
          <p:nvPr/>
        </p:nvPicPr>
        <p:blipFill>
          <a:blip r:embed="rId3" cstate="print"/>
          <a:stretch>
            <a:fillRect/>
          </a:stretch>
        </p:blipFill>
        <p:spPr>
          <a:xfrm>
            <a:off x="323528" y="620688"/>
            <a:ext cx="2188840" cy="2553647"/>
          </a:xfrm>
          <a:prstGeom prst="rect">
            <a:avLst/>
          </a:prstGeom>
          <a:ln>
            <a:noFill/>
          </a:ln>
          <a:effectLst>
            <a:softEdge rad="112500"/>
          </a:effectLst>
        </p:spPr>
      </p:pic>
      <p:sp>
        <p:nvSpPr>
          <p:cNvPr id="5" name="Выгнутая вправо стрелка 4"/>
          <p:cNvSpPr/>
          <p:nvPr/>
        </p:nvSpPr>
        <p:spPr>
          <a:xfrm flipH="1">
            <a:off x="1979712" y="1844824"/>
            <a:ext cx="936104" cy="2952328"/>
          </a:xfrm>
          <a:prstGeom prst="curvedLeftArrow">
            <a:avLst>
              <a:gd name="adj1" fmla="val 25000"/>
              <a:gd name="adj2" fmla="val 50000"/>
              <a:gd name="adj3" fmla="val 11755"/>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tx1"/>
              </a:solidFill>
            </a:endParaRPr>
          </a:p>
        </p:txBody>
      </p:sp>
      <p:sp>
        <p:nvSpPr>
          <p:cNvPr id="6" name="Скругленный прямоугольник 5"/>
          <p:cNvSpPr/>
          <p:nvPr/>
        </p:nvSpPr>
        <p:spPr>
          <a:xfrm>
            <a:off x="2915816" y="1340768"/>
            <a:ext cx="3024336" cy="1296144"/>
          </a:xfrm>
          <a:prstGeom prst="round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 </a:t>
            </a:r>
            <a:r>
              <a:rPr lang="ru-RU" sz="3600" dirty="0" smtClean="0">
                <a:solidFill>
                  <a:schemeClr val="tx1"/>
                </a:solidFill>
              </a:rPr>
              <a:t>Гипотеза</a:t>
            </a:r>
            <a:endParaRPr lang="ru-RU" sz="3600" dirty="0">
              <a:solidFill>
                <a:schemeClr val="tx1"/>
              </a:solidFill>
            </a:endParaRPr>
          </a:p>
        </p:txBody>
      </p:sp>
      <p:sp>
        <p:nvSpPr>
          <p:cNvPr id="8" name="Скругленный прямоугольник 7"/>
          <p:cNvSpPr/>
          <p:nvPr/>
        </p:nvSpPr>
        <p:spPr>
          <a:xfrm>
            <a:off x="2915816" y="3573016"/>
            <a:ext cx="5400600" cy="2232248"/>
          </a:xfrm>
          <a:prstGeom prst="round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TextBox 9"/>
          <p:cNvSpPr txBox="1"/>
          <p:nvPr/>
        </p:nvSpPr>
        <p:spPr>
          <a:xfrm>
            <a:off x="2915816" y="3573016"/>
            <a:ext cx="5544616" cy="1754326"/>
          </a:xfrm>
          <a:prstGeom prst="rect">
            <a:avLst/>
          </a:prstGeom>
          <a:noFill/>
        </p:spPr>
        <p:txBody>
          <a:bodyPr wrap="square" rtlCol="0">
            <a:spAutoFit/>
          </a:bodyPr>
          <a:lstStyle/>
          <a:p>
            <a:pPr algn="ctr"/>
            <a:endParaRPr lang="ru-RU" sz="2400" b="1" dirty="0" smtClean="0"/>
          </a:p>
          <a:p>
            <a:pPr algn="ctr"/>
            <a:r>
              <a:rPr lang="ru-RU" sz="2800" b="1" dirty="0" smtClean="0"/>
              <a:t>«</a:t>
            </a:r>
            <a:r>
              <a:rPr lang="ru-RU" sz="2800" dirty="0" smtClean="0"/>
              <a:t>Мы считаем, что все люди,</a:t>
            </a:r>
          </a:p>
          <a:p>
            <a:pPr algn="ctr"/>
            <a:r>
              <a:rPr lang="ru-RU" sz="2800" dirty="0" smtClean="0"/>
              <a:t> могут оказать посильную помощь, </a:t>
            </a:r>
          </a:p>
          <a:p>
            <a:pPr algn="ctr"/>
            <a:r>
              <a:rPr lang="ru-RU" sz="2800" dirty="0" smtClean="0"/>
              <a:t>в деле охраны природы»</a:t>
            </a:r>
            <a:endParaRPr lang="ru-RU" sz="2800" dirty="0"/>
          </a:p>
        </p:txBody>
      </p:sp>
      <p:pic>
        <p:nvPicPr>
          <p:cNvPr id="3074" name="Picture 2" descr="https://demotivation.ru/wp-content/uploads/2020/02/1-7.jpg"/>
          <p:cNvPicPr>
            <a:picLocks noChangeAspect="1" noChangeArrowheads="1"/>
          </p:cNvPicPr>
          <p:nvPr/>
        </p:nvPicPr>
        <p:blipFill>
          <a:blip r:embed="rId4" cstate="print"/>
          <a:srcRect/>
          <a:stretch>
            <a:fillRect/>
          </a:stretch>
        </p:blipFill>
        <p:spPr bwMode="auto">
          <a:xfrm>
            <a:off x="251520" y="4221088"/>
            <a:ext cx="1968153" cy="2374015"/>
          </a:xfrm>
          <a:prstGeom prst="rect">
            <a:avLst/>
          </a:prstGeom>
          <a:ln>
            <a:noFill/>
          </a:ln>
          <a:effectLst>
            <a:softEdge rad="112500"/>
          </a:effectLst>
        </p:spPr>
      </p:pic>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6804248" cy="1143000"/>
          </a:xfrm>
        </p:spPr>
        <p:txBody>
          <a:bodyPr>
            <a:normAutofit/>
          </a:bodyPr>
          <a:lstStyle/>
          <a:p>
            <a:r>
              <a:rPr lang="ru-RU" sz="2800" dirty="0" smtClean="0"/>
              <a:t>Метод «Модель трёх вопросов» </a:t>
            </a:r>
            <a:endParaRPr lang="ru-RU" sz="28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4057507313"/>
              </p:ext>
            </p:extLst>
          </p:nvPr>
        </p:nvGraphicFramePr>
        <p:xfrm>
          <a:off x="179509" y="1556792"/>
          <a:ext cx="8784978" cy="4640952"/>
        </p:xfrm>
        <a:graphic>
          <a:graphicData uri="http://schemas.openxmlformats.org/drawingml/2006/table">
            <a:tbl>
              <a:tblPr firstRow="1" bandRow="1">
                <a:tableStyleId>{F5AB1C69-6EDB-4FF4-983F-18BD219EF322}</a:tableStyleId>
              </a:tblPr>
              <a:tblGrid>
                <a:gridCol w="2928326"/>
                <a:gridCol w="2928326"/>
                <a:gridCol w="2928326"/>
              </a:tblGrid>
              <a:tr h="648072">
                <a:tc>
                  <a:txBody>
                    <a:bodyPr/>
                    <a:lstStyle/>
                    <a:p>
                      <a:pPr algn="ctr"/>
                      <a:r>
                        <a:rPr lang="ru-RU" dirty="0" smtClean="0"/>
                        <a:t>Что мы знаем?</a:t>
                      </a:r>
                      <a:endParaRPr lang="ru-RU" dirty="0"/>
                    </a:p>
                  </a:txBody>
                  <a:tcPr>
                    <a:solidFill>
                      <a:schemeClr val="accent3">
                        <a:lumMod val="50000"/>
                      </a:schemeClr>
                    </a:solidFill>
                  </a:tcPr>
                </a:tc>
                <a:tc>
                  <a:txBody>
                    <a:bodyPr/>
                    <a:lstStyle/>
                    <a:p>
                      <a:pPr algn="ctr"/>
                      <a:r>
                        <a:rPr lang="ru-RU" dirty="0" smtClean="0"/>
                        <a:t>Что мы хотим узнать?</a:t>
                      </a:r>
                      <a:endParaRPr lang="ru-RU" dirty="0"/>
                    </a:p>
                  </a:txBody>
                  <a:tcPr>
                    <a:solidFill>
                      <a:schemeClr val="accent3">
                        <a:lumMod val="50000"/>
                      </a:schemeClr>
                    </a:solidFill>
                  </a:tcPr>
                </a:tc>
                <a:tc>
                  <a:txBody>
                    <a:bodyPr/>
                    <a:lstStyle/>
                    <a:p>
                      <a:pPr algn="ctr"/>
                      <a:r>
                        <a:rPr lang="ru-RU" dirty="0" smtClean="0"/>
                        <a:t>Как узнать об этом?</a:t>
                      </a:r>
                      <a:endParaRPr lang="ru-RU" dirty="0"/>
                    </a:p>
                  </a:txBody>
                  <a:tcPr>
                    <a:solidFill>
                      <a:schemeClr val="accent3">
                        <a:lumMod val="50000"/>
                      </a:schemeClr>
                    </a:solidFill>
                  </a:tcPr>
                </a:tc>
              </a:tr>
              <a:tr h="3642922">
                <a:tc>
                  <a:txBody>
                    <a:bodyPr/>
                    <a:lstStyle/>
                    <a:p>
                      <a:r>
                        <a:rPr lang="ru-RU" sz="1600" dirty="0" smtClean="0">
                          <a:latin typeface="Times New Roman" panose="02020603050405020304" pitchFamily="18" charset="0"/>
                          <a:cs typeface="Times New Roman" panose="02020603050405020304" pitchFamily="18" charset="0"/>
                        </a:rPr>
                        <a:t>Животные Родного края </a:t>
                      </a:r>
                      <a:r>
                        <a:rPr lang="ru-RU" sz="1600" i="1" dirty="0" smtClean="0">
                          <a:latin typeface="Times New Roman" panose="02020603050405020304" pitchFamily="18" charset="0"/>
                          <a:cs typeface="Times New Roman" panose="02020603050405020304" pitchFamily="18" charset="0"/>
                        </a:rPr>
                        <a:t>(Влад, Вова, Ира)</a:t>
                      </a:r>
                    </a:p>
                    <a:p>
                      <a:r>
                        <a:rPr lang="ru-RU" sz="1600" dirty="0" smtClean="0">
                          <a:latin typeface="Times New Roman" panose="02020603050405020304" pitchFamily="18" charset="0"/>
                          <a:cs typeface="Times New Roman" panose="02020603050405020304" pitchFamily="18" charset="0"/>
                        </a:rPr>
                        <a:t>Растения </a:t>
                      </a:r>
                      <a:r>
                        <a:rPr lang="ru-RU" sz="1600" baseline="0" dirty="0" smtClean="0">
                          <a:latin typeface="Times New Roman" panose="02020603050405020304" pitchFamily="18" charset="0"/>
                          <a:cs typeface="Times New Roman" panose="02020603050405020304" pitchFamily="18" charset="0"/>
                        </a:rPr>
                        <a:t>Родного края </a:t>
                      </a:r>
                      <a:r>
                        <a:rPr lang="ru-RU" sz="1600" i="1" baseline="0" dirty="0" smtClean="0">
                          <a:latin typeface="Times New Roman" panose="02020603050405020304" pitchFamily="18" charset="0"/>
                          <a:cs typeface="Times New Roman" panose="02020603050405020304" pitchFamily="18" charset="0"/>
                        </a:rPr>
                        <a:t>(Миша, Вика)</a:t>
                      </a:r>
                    </a:p>
                    <a:p>
                      <a:r>
                        <a:rPr lang="ru-RU" sz="1600" dirty="0" smtClean="0">
                          <a:latin typeface="Times New Roman" panose="02020603050405020304" pitchFamily="18" charset="0"/>
                          <a:cs typeface="Times New Roman" panose="02020603050405020304" pitchFamily="18" charset="0"/>
                        </a:rPr>
                        <a:t>Водные</a:t>
                      </a:r>
                      <a:r>
                        <a:rPr lang="ru-RU" sz="1600" baseline="0" dirty="0" smtClean="0">
                          <a:latin typeface="Times New Roman" panose="02020603050405020304" pitchFamily="18" charset="0"/>
                          <a:cs typeface="Times New Roman" panose="02020603050405020304" pitchFamily="18" charset="0"/>
                        </a:rPr>
                        <a:t> обители Байкала и Ангары </a:t>
                      </a:r>
                      <a:r>
                        <a:rPr lang="ru-RU" sz="1600" i="1" baseline="0" dirty="0" smtClean="0">
                          <a:latin typeface="Times New Roman" panose="02020603050405020304" pitchFamily="18" charset="0"/>
                          <a:cs typeface="Times New Roman" panose="02020603050405020304" pitchFamily="18" charset="0"/>
                        </a:rPr>
                        <a:t>(Максим, Лера)</a:t>
                      </a:r>
                    </a:p>
                    <a:p>
                      <a:r>
                        <a:rPr lang="ru-RU" sz="1600" baseline="0" dirty="0" smtClean="0">
                          <a:latin typeface="Times New Roman" panose="02020603050405020304" pitchFamily="18" charset="0"/>
                          <a:cs typeface="Times New Roman" panose="02020603050405020304" pitchFamily="18" charset="0"/>
                        </a:rPr>
                        <a:t>Птицы Родного края </a:t>
                      </a:r>
                      <a:r>
                        <a:rPr lang="ru-RU" sz="1600" i="1" baseline="0" dirty="0" smtClean="0">
                          <a:latin typeface="Times New Roman" panose="02020603050405020304" pitchFamily="18" charset="0"/>
                          <a:cs typeface="Times New Roman" panose="02020603050405020304" pitchFamily="18" charset="0"/>
                        </a:rPr>
                        <a:t>(Соня, Кира)</a:t>
                      </a:r>
                    </a:p>
                    <a:p>
                      <a:r>
                        <a:rPr lang="ru-RU" sz="1600" baseline="0" dirty="0" smtClean="0">
                          <a:latin typeface="Times New Roman" panose="02020603050405020304" pitchFamily="18" charset="0"/>
                          <a:cs typeface="Times New Roman" panose="02020603050405020304" pitchFamily="18" charset="0"/>
                        </a:rPr>
                        <a:t>Правила поведения в лесу </a:t>
                      </a:r>
                      <a:r>
                        <a:rPr lang="ru-RU" sz="1600" i="1" baseline="0" dirty="0" smtClean="0">
                          <a:latin typeface="Times New Roman" panose="02020603050405020304" pitchFamily="18" charset="0"/>
                          <a:cs typeface="Times New Roman" panose="02020603050405020304" pitchFamily="18" charset="0"/>
                        </a:rPr>
                        <a:t>(Гриша, Вова)</a:t>
                      </a:r>
                    </a:p>
                    <a:p>
                      <a:r>
                        <a:rPr lang="ru-RU" sz="1600" dirty="0" smtClean="0">
                          <a:latin typeface="Times New Roman" panose="02020603050405020304" pitchFamily="18" charset="0"/>
                          <a:cs typeface="Times New Roman" panose="02020603050405020304" pitchFamily="18" charset="0"/>
                        </a:rPr>
                        <a:t>Чистая вода </a:t>
                      </a:r>
                      <a:r>
                        <a:rPr lang="ru-RU" sz="1600" i="1" dirty="0" smtClean="0">
                          <a:latin typeface="Times New Roman" panose="02020603050405020304" pitchFamily="18" charset="0"/>
                          <a:cs typeface="Times New Roman" panose="02020603050405020304" pitchFamily="18" charset="0"/>
                        </a:rPr>
                        <a:t>(Эля, Рома)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kern="1200" dirty="0" smtClean="0">
                          <a:solidFill>
                            <a:schemeClr val="dk1"/>
                          </a:solidFill>
                          <a:effectLst/>
                          <a:latin typeface="Times New Roman" panose="02020603050405020304" pitchFamily="18" charset="0"/>
                          <a:ea typeface="+mn-ea"/>
                          <a:cs typeface="Times New Roman" panose="02020603050405020304" pitchFamily="18" charset="0"/>
                        </a:rPr>
                        <a:t>Природу надо беречь, охранять, не мусорить </a:t>
                      </a:r>
                      <a:r>
                        <a:rPr lang="ru-RU" sz="1600" i="1" kern="1200" dirty="0" smtClean="0">
                          <a:solidFill>
                            <a:schemeClr val="dk1"/>
                          </a:solidFill>
                          <a:effectLst/>
                          <a:latin typeface="Times New Roman" panose="02020603050405020304" pitchFamily="18" charset="0"/>
                          <a:ea typeface="+mn-ea"/>
                          <a:cs typeface="Times New Roman" panose="02020603050405020304" pitchFamily="18" charset="0"/>
                        </a:rPr>
                        <a:t>(Злата, Егор)</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kern="1200" dirty="0" smtClean="0">
                          <a:solidFill>
                            <a:schemeClr val="dk1"/>
                          </a:solidFill>
                          <a:effectLst/>
                          <a:latin typeface="Times New Roman" panose="02020603050405020304" pitchFamily="18" charset="0"/>
                          <a:ea typeface="+mn-ea"/>
                          <a:cs typeface="Times New Roman" panose="02020603050405020304" pitchFamily="18" charset="0"/>
                        </a:rPr>
                        <a:t> </a:t>
                      </a:r>
                    </a:p>
                    <a:p>
                      <a:endParaRPr lang="ru-RU" sz="1600" dirty="0">
                        <a:latin typeface="Times New Roman" panose="02020603050405020304" pitchFamily="18" charset="0"/>
                        <a:cs typeface="Times New Roman" panose="02020603050405020304" pitchFamily="18" charset="0"/>
                      </a:endParaRPr>
                    </a:p>
                  </a:txBody>
                  <a:tcPr/>
                </a:tc>
                <a:tc>
                  <a:txBody>
                    <a:bodyPr/>
                    <a:lstStyle/>
                    <a:p>
                      <a:r>
                        <a:rPr lang="ru-RU" sz="1600" dirty="0" smtClean="0">
                          <a:latin typeface="Times New Roman" panose="02020603050405020304" pitchFamily="18" charset="0"/>
                          <a:cs typeface="Times New Roman" panose="02020603050405020304" pitchFamily="18" charset="0"/>
                        </a:rPr>
                        <a:t>Как помочь природе? (</a:t>
                      </a:r>
                      <a:r>
                        <a:rPr lang="ru-RU" sz="1600" i="1" dirty="0" smtClean="0">
                          <a:latin typeface="Times New Roman" panose="02020603050405020304" pitchFamily="18" charset="0"/>
                          <a:cs typeface="Times New Roman" panose="02020603050405020304" pitchFamily="18" charset="0"/>
                        </a:rPr>
                        <a:t>Ира, Гриша)</a:t>
                      </a:r>
                    </a:p>
                    <a:p>
                      <a:r>
                        <a:rPr lang="ru-RU" sz="1600" dirty="0" smtClean="0">
                          <a:latin typeface="Times New Roman" panose="02020603050405020304" pitchFamily="18" charset="0"/>
                          <a:cs typeface="Times New Roman" panose="02020603050405020304" pitchFamily="18" charset="0"/>
                        </a:rPr>
                        <a:t>Почему загрязняется</a:t>
                      </a:r>
                      <a:r>
                        <a:rPr lang="ru-RU" sz="1600" baseline="0" dirty="0" smtClean="0">
                          <a:latin typeface="Times New Roman" panose="02020603050405020304" pitchFamily="18" charset="0"/>
                          <a:cs typeface="Times New Roman" panose="02020603050405020304" pitchFamily="18" charset="0"/>
                        </a:rPr>
                        <a:t> все вокруг? </a:t>
                      </a:r>
                      <a:r>
                        <a:rPr lang="ru-RU" sz="1600" i="1" baseline="0" dirty="0" smtClean="0">
                          <a:latin typeface="Times New Roman" panose="02020603050405020304" pitchFamily="18" charset="0"/>
                          <a:cs typeface="Times New Roman" panose="02020603050405020304" pitchFamily="18" charset="0"/>
                        </a:rPr>
                        <a:t>(Рома)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kern="1200" dirty="0" smtClean="0">
                          <a:solidFill>
                            <a:schemeClr val="dk1"/>
                          </a:solidFill>
                          <a:effectLst/>
                          <a:latin typeface="Times New Roman" panose="02020603050405020304" pitchFamily="18" charset="0"/>
                          <a:ea typeface="+mn-ea"/>
                          <a:cs typeface="Times New Roman" panose="02020603050405020304" pitchFamily="18" charset="0"/>
                        </a:rPr>
                        <a:t>Какой бывает мусор? </a:t>
                      </a:r>
                      <a:r>
                        <a:rPr lang="ru-RU" sz="1600" i="1" kern="1200" dirty="0" smtClean="0">
                          <a:solidFill>
                            <a:schemeClr val="dk1"/>
                          </a:solidFill>
                          <a:effectLst/>
                          <a:latin typeface="Times New Roman" panose="02020603050405020304" pitchFamily="18" charset="0"/>
                          <a:ea typeface="+mn-ea"/>
                          <a:cs typeface="Times New Roman" panose="02020603050405020304" pitchFamily="18" charset="0"/>
                        </a:rPr>
                        <a:t>(Кира, Ваня, Максим)</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kern="1200" dirty="0" smtClean="0">
                          <a:solidFill>
                            <a:schemeClr val="dk1"/>
                          </a:solidFill>
                          <a:effectLst/>
                          <a:latin typeface="Times New Roman" panose="02020603050405020304" pitchFamily="18" charset="0"/>
                          <a:ea typeface="+mn-ea"/>
                          <a:cs typeface="Times New Roman" panose="02020603050405020304" pitchFamily="18" charset="0"/>
                        </a:rPr>
                        <a:t>Кто занимается охраной природы? (</a:t>
                      </a:r>
                      <a:r>
                        <a:rPr lang="ru-RU" sz="1600" i="1" kern="1200" dirty="0" smtClean="0">
                          <a:solidFill>
                            <a:schemeClr val="dk1"/>
                          </a:solidFill>
                          <a:effectLst/>
                          <a:latin typeface="Times New Roman" panose="02020603050405020304" pitchFamily="18" charset="0"/>
                          <a:ea typeface="+mn-ea"/>
                          <a:cs typeface="Times New Roman" panose="02020603050405020304" pitchFamily="18" charset="0"/>
                        </a:rPr>
                        <a:t>Максим)</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kern="1200" dirty="0" smtClean="0">
                          <a:solidFill>
                            <a:schemeClr val="dk1"/>
                          </a:solidFill>
                          <a:effectLst/>
                          <a:latin typeface="Times New Roman" panose="02020603050405020304" pitchFamily="18" charset="0"/>
                          <a:ea typeface="+mn-ea"/>
                          <a:cs typeface="Times New Roman" panose="02020603050405020304" pitchFamily="18" charset="0"/>
                        </a:rPr>
                        <a:t>Что я могу сделать для защиты природы? (</a:t>
                      </a:r>
                      <a:r>
                        <a:rPr lang="ru-RU" sz="1600" i="1" kern="1200" dirty="0" smtClean="0">
                          <a:solidFill>
                            <a:schemeClr val="dk1"/>
                          </a:solidFill>
                          <a:effectLst/>
                          <a:latin typeface="Times New Roman" panose="02020603050405020304" pitchFamily="18" charset="0"/>
                          <a:ea typeface="+mn-ea"/>
                          <a:cs typeface="Times New Roman" panose="02020603050405020304" pitchFamily="18" charset="0"/>
                        </a:rPr>
                        <a:t>Соня)</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600" kern="1200" dirty="0" smtClean="0">
                        <a:solidFill>
                          <a:schemeClr val="dk1"/>
                        </a:solidFill>
                        <a:effectLst/>
                        <a:latin typeface="Times New Roman" panose="02020603050405020304" pitchFamily="18" charset="0"/>
                        <a:ea typeface="+mn-ea"/>
                        <a:cs typeface="Times New Roman" panose="02020603050405020304" pitchFamily="18" charset="0"/>
                      </a:endParaRPr>
                    </a:p>
                    <a:p>
                      <a:endParaRPr lang="ru-RU" sz="1600" dirty="0">
                        <a:latin typeface="Times New Roman" panose="02020603050405020304" pitchFamily="18" charset="0"/>
                        <a:cs typeface="Times New Roman" panose="02020603050405020304" pitchFamily="18" charset="0"/>
                      </a:endParaRPr>
                    </a:p>
                  </a:txBody>
                  <a:tcPr/>
                </a:tc>
                <a:tc>
                  <a:txBody>
                    <a:bodyPr/>
                    <a:lstStyle/>
                    <a:p>
                      <a:r>
                        <a:rPr lang="ru-RU" sz="1600" baseline="0" dirty="0" smtClean="0">
                          <a:latin typeface="Times New Roman" panose="02020603050405020304" pitchFamily="18" charset="0"/>
                          <a:cs typeface="Times New Roman" panose="02020603050405020304" pitchFamily="18" charset="0"/>
                        </a:rPr>
                        <a:t>Спросить у родителей (</a:t>
                      </a:r>
                      <a:r>
                        <a:rPr lang="ru-RU" sz="1600" i="1" baseline="0" dirty="0" smtClean="0">
                          <a:latin typeface="Times New Roman" panose="02020603050405020304" pitchFamily="18" charset="0"/>
                          <a:cs typeface="Times New Roman" panose="02020603050405020304" pitchFamily="18" charset="0"/>
                        </a:rPr>
                        <a:t>Влад)</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latin typeface="Times New Roman" panose="02020603050405020304" pitchFamily="18" charset="0"/>
                          <a:cs typeface="Times New Roman" panose="02020603050405020304" pitchFamily="18" charset="0"/>
                        </a:rPr>
                        <a:t>В </a:t>
                      </a:r>
                      <a:r>
                        <a:rPr lang="ru-RU" sz="1600" baseline="0" dirty="0" smtClean="0">
                          <a:latin typeface="Times New Roman" panose="02020603050405020304" pitchFamily="18" charset="0"/>
                          <a:cs typeface="Times New Roman" panose="02020603050405020304" pitchFamily="18" charset="0"/>
                        </a:rPr>
                        <a:t>книгах </a:t>
                      </a:r>
                      <a:r>
                        <a:rPr lang="ru-RU" sz="1600" i="1" baseline="0" dirty="0" smtClean="0">
                          <a:latin typeface="Times New Roman" panose="02020603050405020304" pitchFamily="18" charset="0"/>
                          <a:cs typeface="Times New Roman" panose="02020603050405020304" pitchFamily="18" charset="0"/>
                        </a:rPr>
                        <a:t>(Вика)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latin typeface="Times New Roman" panose="02020603050405020304" pitchFamily="18" charset="0"/>
                          <a:cs typeface="Times New Roman" panose="02020603050405020304" pitchFamily="18" charset="0"/>
                        </a:rPr>
                        <a:t>В библиотеке </a:t>
                      </a:r>
                      <a:r>
                        <a:rPr lang="ru-RU" sz="1600" i="1" baseline="0" dirty="0" smtClean="0">
                          <a:latin typeface="Times New Roman" panose="02020603050405020304" pitchFamily="18" charset="0"/>
                          <a:cs typeface="Times New Roman" panose="02020603050405020304" pitchFamily="18" charset="0"/>
                        </a:rPr>
                        <a:t>(Лера)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latin typeface="Times New Roman" panose="02020603050405020304" pitchFamily="18" charset="0"/>
                          <a:cs typeface="Times New Roman" panose="02020603050405020304" pitchFamily="18" charset="0"/>
                        </a:rPr>
                        <a:t>Посмотреть по телевизору </a:t>
                      </a:r>
                      <a:r>
                        <a:rPr lang="ru-RU" sz="1600" i="1" baseline="0" dirty="0" smtClean="0">
                          <a:latin typeface="Times New Roman" panose="02020603050405020304" pitchFamily="18" charset="0"/>
                          <a:cs typeface="Times New Roman" panose="02020603050405020304" pitchFamily="18" charset="0"/>
                        </a:rPr>
                        <a:t>(Саша)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latin typeface="Times New Roman" panose="02020603050405020304" pitchFamily="18" charset="0"/>
                          <a:cs typeface="Times New Roman" panose="02020603050405020304" pitchFamily="18" charset="0"/>
                        </a:rPr>
                        <a:t> В интернете </a:t>
                      </a:r>
                      <a:r>
                        <a:rPr lang="ru-RU" sz="1600" i="1" baseline="0" dirty="0" smtClean="0">
                          <a:latin typeface="Times New Roman" panose="02020603050405020304" pitchFamily="18" charset="0"/>
                          <a:cs typeface="Times New Roman" panose="02020603050405020304" pitchFamily="18" charset="0"/>
                        </a:rPr>
                        <a:t>(Миша)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latin typeface="Times New Roman" panose="02020603050405020304" pitchFamily="18" charset="0"/>
                          <a:cs typeface="Times New Roman" panose="02020603050405020304" pitchFamily="18" charset="0"/>
                        </a:rPr>
                        <a:t>Спросит у старшего брата, сестры </a:t>
                      </a:r>
                      <a:r>
                        <a:rPr lang="ru-RU" sz="1600" i="1" baseline="0" dirty="0" smtClean="0">
                          <a:latin typeface="Times New Roman" panose="02020603050405020304" pitchFamily="18" charset="0"/>
                          <a:cs typeface="Times New Roman" panose="02020603050405020304" pitchFamily="18" charset="0"/>
                        </a:rPr>
                        <a:t>(Злата)</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aseline="0" dirty="0" smtClean="0">
                          <a:latin typeface="Times New Roman" panose="02020603050405020304" pitchFamily="18" charset="0"/>
                          <a:cs typeface="Times New Roman" panose="02020603050405020304" pitchFamily="18" charset="0"/>
                        </a:rPr>
                        <a:t>Спросить у друзей </a:t>
                      </a:r>
                      <a:r>
                        <a:rPr lang="ru-RU" sz="1600" i="1" baseline="0" dirty="0" smtClean="0">
                          <a:latin typeface="Times New Roman" panose="02020603050405020304" pitchFamily="18" charset="0"/>
                          <a:cs typeface="Times New Roman" panose="02020603050405020304" pitchFamily="18" charset="0"/>
                        </a:rPr>
                        <a:t>(Вова)</a:t>
                      </a:r>
                    </a:p>
                    <a:p>
                      <a:endParaRPr lang="ru-RU" sz="1600" dirty="0">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6804248" cy="1143000"/>
          </a:xfrm>
        </p:spPr>
        <p:txBody>
          <a:bodyPr>
            <a:normAutofit fontScale="90000"/>
          </a:bodyPr>
          <a:lstStyle/>
          <a:p>
            <a:r>
              <a:rPr lang="ru-RU" sz="3600" dirty="0" smtClean="0"/>
              <a:t>Предполагаемый продукт проекта:</a:t>
            </a:r>
            <a:endParaRPr lang="ru-RU" sz="3600" dirty="0"/>
          </a:p>
        </p:txBody>
      </p:sp>
      <p:sp>
        <p:nvSpPr>
          <p:cNvPr id="3" name="Объект 2"/>
          <p:cNvSpPr>
            <a:spLocks noGrp="1"/>
          </p:cNvSpPr>
          <p:nvPr>
            <p:ph idx="1"/>
          </p:nvPr>
        </p:nvSpPr>
        <p:spPr>
          <a:xfrm>
            <a:off x="457200" y="1600200"/>
            <a:ext cx="5842992" cy="4525963"/>
          </a:xfrm>
        </p:spPr>
        <p:txBody>
          <a:bodyPr>
            <a:normAutofit/>
          </a:bodyPr>
          <a:lstStyle/>
          <a:p>
            <a:pPr lvl="0">
              <a:buFont typeface="Wingdings" panose="05000000000000000000" pitchFamily="2" charset="2"/>
              <a:buChar char="ü"/>
            </a:pPr>
            <a:r>
              <a:rPr lang="ru-RU" sz="2000" dirty="0" smtClean="0"/>
              <a:t>   Памятка «</a:t>
            </a:r>
            <a:r>
              <a:rPr lang="ru-RU" sz="2000" dirty="0"/>
              <a:t>Правила поведения на природе</a:t>
            </a:r>
            <a:r>
              <a:rPr lang="ru-RU" sz="2000" dirty="0" smtClean="0"/>
              <a:t>»</a:t>
            </a:r>
          </a:p>
          <a:p>
            <a:pPr>
              <a:buFont typeface="Wingdings" panose="05000000000000000000" pitchFamily="2" charset="2"/>
              <a:buChar char="ü"/>
            </a:pPr>
            <a:r>
              <a:rPr lang="ru-RU" sz="2000" dirty="0" smtClean="0"/>
              <a:t>   Создание  </a:t>
            </a:r>
            <a:r>
              <a:rPr lang="ru-RU" sz="2000" dirty="0"/>
              <a:t>«Красной книги </a:t>
            </a:r>
            <a:r>
              <a:rPr lang="ru-RU" sz="2000" dirty="0" smtClean="0"/>
              <a:t>Прибайкалья»</a:t>
            </a:r>
          </a:p>
          <a:p>
            <a:pPr>
              <a:buFont typeface="Wingdings" panose="05000000000000000000" pitchFamily="2" charset="2"/>
              <a:buChar char="ü"/>
            </a:pPr>
            <a:r>
              <a:rPr lang="ru-RU" sz="2000" dirty="0" smtClean="0"/>
              <a:t>   Социальная акция экологической направленности </a:t>
            </a:r>
            <a:r>
              <a:rPr lang="ru-RU" sz="2000" dirty="0"/>
              <a:t>«Чистая планета - здоровая земля!» </a:t>
            </a:r>
          </a:p>
          <a:p>
            <a:pPr>
              <a:buFont typeface="Wingdings" panose="05000000000000000000" pitchFamily="2" charset="2"/>
              <a:buChar char="ü"/>
            </a:pPr>
            <a:r>
              <a:rPr lang="ru-RU" sz="2000" dirty="0" smtClean="0"/>
              <a:t>  Акция «</a:t>
            </a:r>
            <a:r>
              <a:rPr lang="ru-RU" sz="2000" dirty="0"/>
              <a:t>Столовая </a:t>
            </a:r>
            <a:r>
              <a:rPr lang="ru-RU" sz="2000" dirty="0" smtClean="0"/>
              <a:t>для </a:t>
            </a:r>
            <a:r>
              <a:rPr lang="ru-RU" sz="2000" dirty="0"/>
              <a:t>пернатых</a:t>
            </a:r>
            <a:r>
              <a:rPr lang="ru-RU" sz="2000" dirty="0" smtClean="0"/>
              <a:t>»</a:t>
            </a:r>
          </a:p>
          <a:p>
            <a:pPr>
              <a:buFont typeface="Wingdings" panose="05000000000000000000" pitchFamily="2" charset="2"/>
              <a:buChar char="ü"/>
            </a:pPr>
            <a:r>
              <a:rPr lang="ru-RU" sz="2000" dirty="0" smtClean="0"/>
              <a:t>  Итоговое мероприятие «</a:t>
            </a:r>
            <a:r>
              <a:rPr lang="ru-RU" sz="2000" dirty="0" err="1" smtClean="0"/>
              <a:t>Экомода</a:t>
            </a:r>
            <a:r>
              <a:rPr lang="ru-RU" sz="2000" dirty="0" smtClean="0"/>
              <a:t>»</a:t>
            </a:r>
          </a:p>
          <a:p>
            <a:pPr>
              <a:buFont typeface="Wingdings" panose="05000000000000000000" pitchFamily="2" charset="2"/>
              <a:buChar char="ü"/>
            </a:pPr>
            <a:endParaRPr lang="ru-RU" sz="2000" dirty="0"/>
          </a:p>
          <a:p>
            <a:pPr>
              <a:buFont typeface="Wingdings" panose="05000000000000000000" pitchFamily="2" charset="2"/>
              <a:buChar char="ü"/>
            </a:pPr>
            <a:endParaRPr lang="ru-RU" sz="2000" dirty="0"/>
          </a:p>
          <a:p>
            <a:pPr lvl="0">
              <a:buFont typeface="Wingdings" panose="05000000000000000000" pitchFamily="2" charset="2"/>
              <a:buChar char="ü"/>
            </a:pPr>
            <a:endParaRPr lang="ru-RU" sz="2000" dirty="0" smtClean="0"/>
          </a:p>
          <a:p>
            <a:endParaRPr lang="ru-RU" dirty="0"/>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6804248" cy="1143000"/>
          </a:xfrm>
        </p:spPr>
        <p:txBody>
          <a:bodyPr>
            <a:normAutofit/>
          </a:bodyPr>
          <a:lstStyle/>
          <a:p>
            <a:r>
              <a:rPr lang="ru-RU" sz="3600" dirty="0" smtClean="0"/>
              <a:t> </a:t>
            </a:r>
            <a:endParaRPr lang="ru-RU" sz="3600" dirty="0"/>
          </a:p>
        </p:txBody>
      </p:sp>
      <p:sp>
        <p:nvSpPr>
          <p:cNvPr id="3" name="Объект 2"/>
          <p:cNvSpPr>
            <a:spLocks noGrp="1"/>
          </p:cNvSpPr>
          <p:nvPr>
            <p:ph idx="1"/>
          </p:nvPr>
        </p:nvSpPr>
        <p:spPr/>
        <p:txBody>
          <a:bodyPr/>
          <a:lstStyle/>
          <a:p>
            <a:endParaRPr lang="ru-RU" dirty="0"/>
          </a:p>
        </p:txBody>
      </p:sp>
      <p:sp>
        <p:nvSpPr>
          <p:cNvPr id="4" name="Прямоугольник 3"/>
          <p:cNvSpPr/>
          <p:nvPr/>
        </p:nvSpPr>
        <p:spPr>
          <a:xfrm>
            <a:off x="323528" y="476672"/>
            <a:ext cx="6840760" cy="954107"/>
          </a:xfrm>
          <a:prstGeom prst="rect">
            <a:avLst/>
          </a:prstGeom>
        </p:spPr>
        <p:txBody>
          <a:bodyPr wrap="square">
            <a:spAutoFit/>
          </a:bodyPr>
          <a:lstStyle/>
          <a:p>
            <a:pPr lvl="1">
              <a:buNone/>
            </a:pPr>
            <a:r>
              <a:rPr lang="ru-RU" sz="2800" b="1" dirty="0" smtClean="0"/>
              <a:t>           Проектирование проекта </a:t>
            </a:r>
          </a:p>
          <a:p>
            <a:pPr lvl="1">
              <a:buNone/>
            </a:pPr>
            <a:r>
              <a:rPr lang="ru-RU" sz="2800" b="1" dirty="0" smtClean="0"/>
              <a:t>             </a:t>
            </a:r>
            <a:r>
              <a:rPr lang="ru-RU" sz="2400" dirty="0" smtClean="0"/>
              <a:t>(метод мыслительных карт)</a:t>
            </a:r>
            <a:endParaRPr lang="ru-RU" sz="2400" dirty="0"/>
          </a:p>
        </p:txBody>
      </p:sp>
      <p:pic>
        <p:nvPicPr>
          <p:cNvPr id="1026" name="Picture 2" descr="C:\Users\DS\AppData\Local\Temp\7zO0BD3349C\IMG_20201119_08135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666"/>
          <a:stretch/>
        </p:blipFill>
        <p:spPr bwMode="auto">
          <a:xfrm>
            <a:off x="4139952" y="1430779"/>
            <a:ext cx="2016224" cy="2589749"/>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7" name="Picture 3" descr="C:\Users\DS\AppData\Local\Temp\7zO003BAB55\IMG_20201119_08072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7018"/>
          <a:stretch/>
        </p:blipFill>
        <p:spPr bwMode="auto">
          <a:xfrm>
            <a:off x="539552" y="1733545"/>
            <a:ext cx="2520280" cy="2452483"/>
          </a:xfrm>
          <a:prstGeom prst="rect">
            <a:avLst/>
          </a:prstGeom>
          <a:solidFill>
            <a:srgbClr val="FFFFFF">
              <a:shade val="85000"/>
            </a:srgbClr>
          </a:solidFill>
          <a:ln w="88900" cap="sq">
            <a:solidFill>
              <a:schemeClr val="accent3"/>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7236296" cy="1143000"/>
          </a:xfrm>
        </p:spPr>
        <p:txBody>
          <a:bodyPr>
            <a:normAutofit fontScale="90000"/>
          </a:bodyPr>
          <a:lstStyle/>
          <a:p>
            <a:r>
              <a:rPr lang="ru-RU" sz="4000" dirty="0" smtClean="0"/>
              <a:t>Этапы проекта:</a:t>
            </a:r>
            <a:r>
              <a:rPr lang="ru-RU" dirty="0" smtClean="0"/>
              <a:t/>
            </a:r>
            <a:br>
              <a:rPr lang="ru-RU" dirty="0" smtClean="0"/>
            </a:br>
            <a:r>
              <a:rPr lang="ru-RU" sz="2700" b="1" dirty="0" smtClean="0"/>
              <a:t>1 этап  – подготовительный </a:t>
            </a:r>
            <a:br>
              <a:rPr lang="ru-RU" sz="2700" b="1" dirty="0" smtClean="0"/>
            </a:br>
            <a:r>
              <a:rPr lang="ru-RU" sz="2700" dirty="0" smtClean="0"/>
              <a:t> </a:t>
            </a:r>
            <a:endParaRPr lang="ru-RU" sz="2700" dirty="0"/>
          </a:p>
        </p:txBody>
      </p:sp>
      <p:sp>
        <p:nvSpPr>
          <p:cNvPr id="3" name="Объект 2"/>
          <p:cNvSpPr>
            <a:spLocks noGrp="1"/>
          </p:cNvSpPr>
          <p:nvPr>
            <p:ph idx="1"/>
          </p:nvPr>
        </p:nvSpPr>
        <p:spPr>
          <a:xfrm>
            <a:off x="251520" y="1600200"/>
            <a:ext cx="8424000" cy="4525963"/>
          </a:xfrm>
        </p:spPr>
        <p:txBody>
          <a:bodyPr/>
          <a:lstStyle/>
          <a:p>
            <a:pPr lvl="1">
              <a:buNone/>
            </a:pPr>
            <a:r>
              <a:rPr lang="ru-RU" dirty="0" smtClean="0"/>
              <a:t>            </a:t>
            </a:r>
            <a:endParaRPr lang="ru-RU" sz="2000" dirty="0"/>
          </a:p>
        </p:txBody>
      </p:sp>
      <p:pic>
        <p:nvPicPr>
          <p:cNvPr id="4" name="Picture 2" descr="C:\Users\DS\Downloads\IMG-075ba778769ef0c70f99058902515d60-V.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7944" b="18255"/>
          <a:stretch/>
        </p:blipFill>
        <p:spPr bwMode="auto">
          <a:xfrm>
            <a:off x="341035" y="1243502"/>
            <a:ext cx="1953538" cy="168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0" name="Picture 2" descr="C:\Users\DS\AppData\Local\Temp\7zOC7675050\IMG-e957372f9fb0dbab3ee4ce0341e9d67e-V.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669" t="19401"/>
          <a:stretch/>
        </p:blipFill>
        <p:spPr bwMode="auto">
          <a:xfrm>
            <a:off x="6311633" y="260601"/>
            <a:ext cx="2649262" cy="17728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DS\AppData\Local\Temp\7zOC768C180\IMG-19b47d8f72ce25fa0421442f0aad59ab-V.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1632" y="2001283"/>
            <a:ext cx="2508839" cy="2852936"/>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DS\AppData\Local\Temp\7zOCF7E92B2\IMG-55b4233cf5eb188fa502a682a1fec5f4-V.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0175"/>
          <a:stretch/>
        </p:blipFill>
        <p:spPr bwMode="auto">
          <a:xfrm>
            <a:off x="7109225" y="4495639"/>
            <a:ext cx="1851670" cy="22176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DS\Downloads\IMG-ee00180b675b71f4c8ae544eb1c75b7b-V.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2201" b="3178"/>
          <a:stretch/>
        </p:blipFill>
        <p:spPr bwMode="auto">
          <a:xfrm>
            <a:off x="237684" y="3068960"/>
            <a:ext cx="2160240" cy="22493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39752" y="1124744"/>
            <a:ext cx="4104456" cy="5078313"/>
          </a:xfrm>
          <a:prstGeom prst="rect">
            <a:avLst/>
          </a:prstGeom>
          <a:noFill/>
        </p:spPr>
        <p:txBody>
          <a:bodyPr wrap="square" rtlCol="0">
            <a:spAutoFit/>
          </a:bodyPr>
          <a:lstStyle/>
          <a:p>
            <a:pPr marL="285750" indent="-285750" fontAlgn="auto">
              <a:spcAft>
                <a:spcPts val="0"/>
              </a:spcAft>
              <a:buFont typeface="Wingdings" panose="05000000000000000000" pitchFamily="2" charset="2"/>
              <a:buChar char="Ø"/>
              <a:defRPr/>
            </a:pPr>
            <a:r>
              <a:rPr lang="ru-RU" dirty="0" smtClean="0">
                <a:latin typeface="Georgia" pitchFamily="18" charset="0"/>
              </a:rPr>
              <a:t> Постановка </a:t>
            </a:r>
            <a:r>
              <a:rPr lang="ru-RU" dirty="0">
                <a:latin typeface="Georgia" pitchFamily="18" charset="0"/>
              </a:rPr>
              <a:t>проблемы</a:t>
            </a:r>
          </a:p>
          <a:p>
            <a:pPr marL="285750" indent="-285750" fontAlgn="auto">
              <a:spcAft>
                <a:spcPts val="0"/>
              </a:spcAft>
              <a:buFont typeface="Wingdings" panose="05000000000000000000" pitchFamily="2" charset="2"/>
              <a:buChar char="Ø"/>
              <a:defRPr/>
            </a:pPr>
            <a:r>
              <a:rPr lang="ru-RU" dirty="0" smtClean="0">
                <a:latin typeface="Georgia" pitchFamily="18" charset="0"/>
              </a:rPr>
              <a:t> Подбор </a:t>
            </a:r>
            <a:r>
              <a:rPr lang="ru-RU" dirty="0">
                <a:latin typeface="Georgia" pitchFamily="18" charset="0"/>
              </a:rPr>
              <a:t>наглядных пособий</a:t>
            </a:r>
          </a:p>
          <a:p>
            <a:pPr marL="285750" indent="-285750" fontAlgn="auto">
              <a:spcAft>
                <a:spcPts val="0"/>
              </a:spcAft>
              <a:buFont typeface="Wingdings" panose="05000000000000000000" pitchFamily="2" charset="2"/>
              <a:buChar char="Ø"/>
              <a:defRPr/>
            </a:pPr>
            <a:r>
              <a:rPr lang="ru-RU" dirty="0" smtClean="0">
                <a:latin typeface="Georgia" pitchFamily="18" charset="0"/>
              </a:rPr>
              <a:t> Подбор </a:t>
            </a:r>
            <a:r>
              <a:rPr lang="ru-RU" dirty="0">
                <a:latin typeface="Georgia" pitchFamily="18" charset="0"/>
              </a:rPr>
              <a:t>энциклопедической, художественной литературы (стихи, рассказы, сказки, пословицы, поговорки)</a:t>
            </a:r>
          </a:p>
          <a:p>
            <a:pPr marL="285750" indent="-285750" fontAlgn="auto">
              <a:spcAft>
                <a:spcPts val="0"/>
              </a:spcAft>
              <a:buFont typeface="Wingdings" panose="05000000000000000000" pitchFamily="2" charset="2"/>
              <a:buChar char="Ø"/>
              <a:defRPr/>
            </a:pPr>
            <a:r>
              <a:rPr lang="ru-RU" dirty="0" smtClean="0">
                <a:latin typeface="Georgia" pitchFamily="18" charset="0"/>
              </a:rPr>
              <a:t> Подбор </a:t>
            </a:r>
            <a:r>
              <a:rPr lang="ru-RU" dirty="0">
                <a:latin typeface="Georgia" pitchFamily="18" charset="0"/>
              </a:rPr>
              <a:t>материалов для проведения исследования</a:t>
            </a:r>
          </a:p>
          <a:p>
            <a:pPr marL="285750" indent="-285750" fontAlgn="auto">
              <a:spcAft>
                <a:spcPts val="0"/>
              </a:spcAft>
              <a:buFont typeface="Wingdings" panose="05000000000000000000" pitchFamily="2" charset="2"/>
              <a:buChar char="Ø"/>
              <a:defRPr/>
            </a:pPr>
            <a:r>
              <a:rPr lang="ru-RU" dirty="0" smtClean="0">
                <a:latin typeface="Georgia" pitchFamily="18" charset="0"/>
              </a:rPr>
              <a:t> Подбор </a:t>
            </a:r>
            <a:r>
              <a:rPr lang="ru-RU" dirty="0">
                <a:latin typeface="Georgia" pitchFamily="18" charset="0"/>
              </a:rPr>
              <a:t>дидактических, развивающих игр по </a:t>
            </a:r>
            <a:r>
              <a:rPr lang="ru-RU" dirty="0" smtClean="0">
                <a:latin typeface="Georgia" pitchFamily="18" charset="0"/>
              </a:rPr>
              <a:t>теме</a:t>
            </a:r>
            <a:endParaRPr lang="ru-RU" dirty="0">
              <a:latin typeface="Georgia" pitchFamily="18" charset="0"/>
            </a:endParaRPr>
          </a:p>
          <a:p>
            <a:pPr marL="285750" indent="-285750" fontAlgn="auto">
              <a:spcAft>
                <a:spcPts val="0"/>
              </a:spcAft>
              <a:buFont typeface="Wingdings" panose="05000000000000000000" pitchFamily="2" charset="2"/>
              <a:buChar char="Ø"/>
              <a:defRPr/>
            </a:pPr>
            <a:r>
              <a:rPr lang="ru-RU" dirty="0" smtClean="0">
                <a:latin typeface="Georgia" pitchFamily="18" charset="0"/>
              </a:rPr>
              <a:t> Подбор </a:t>
            </a:r>
            <a:r>
              <a:rPr lang="ru-RU" dirty="0">
                <a:latin typeface="Georgia" pitchFamily="18" charset="0"/>
              </a:rPr>
              <a:t>материалов для изобразительной  деятельности</a:t>
            </a:r>
          </a:p>
          <a:p>
            <a:pPr marL="285750" indent="-285750" fontAlgn="auto">
              <a:spcAft>
                <a:spcPts val="0"/>
              </a:spcAft>
              <a:buFont typeface="Wingdings" panose="05000000000000000000" pitchFamily="2" charset="2"/>
              <a:buChar char="Ø"/>
              <a:defRPr/>
            </a:pPr>
            <a:r>
              <a:rPr lang="ru-RU" dirty="0" smtClean="0">
                <a:latin typeface="Georgia" pitchFamily="18" charset="0"/>
              </a:rPr>
              <a:t> Внесение </a:t>
            </a:r>
            <a:r>
              <a:rPr lang="ru-RU" dirty="0">
                <a:latin typeface="Georgia" pitchFamily="18" charset="0"/>
              </a:rPr>
              <a:t>изменений  в РППС группы </a:t>
            </a:r>
            <a:r>
              <a:rPr lang="ru-RU" dirty="0" smtClean="0">
                <a:latin typeface="Georgia" pitchFamily="18" charset="0"/>
              </a:rPr>
              <a:t> </a:t>
            </a:r>
            <a:endParaRPr lang="ru-RU" dirty="0">
              <a:latin typeface="Georgia" pitchFamily="18" charset="0"/>
            </a:endParaRPr>
          </a:p>
          <a:p>
            <a:pPr marL="285750" indent="-285750" fontAlgn="auto">
              <a:spcAft>
                <a:spcPts val="0"/>
              </a:spcAft>
              <a:buFont typeface="Wingdings" panose="05000000000000000000" pitchFamily="2" charset="2"/>
              <a:buChar char="Ø"/>
              <a:defRPr/>
            </a:pPr>
            <a:r>
              <a:rPr lang="ru-RU" dirty="0" smtClean="0">
                <a:latin typeface="Georgia" pitchFamily="18" charset="0"/>
              </a:rPr>
              <a:t> Беседы, консультации  </a:t>
            </a:r>
            <a:r>
              <a:rPr lang="ru-RU" dirty="0">
                <a:latin typeface="Georgia" pitchFamily="18" charset="0"/>
              </a:rPr>
              <a:t>с родителями по теме </a:t>
            </a:r>
            <a:r>
              <a:rPr lang="ru-RU" dirty="0" smtClean="0">
                <a:latin typeface="Georgia" pitchFamily="18" charset="0"/>
              </a:rPr>
              <a:t>проекта</a:t>
            </a:r>
          </a:p>
          <a:p>
            <a:pPr marL="285750" indent="-285750" fontAlgn="auto">
              <a:spcAft>
                <a:spcPts val="0"/>
              </a:spcAft>
              <a:buFont typeface="Wingdings" panose="05000000000000000000" pitchFamily="2" charset="2"/>
              <a:buChar char="Ø"/>
              <a:defRPr/>
            </a:pPr>
            <a:r>
              <a:rPr lang="ru-RU" dirty="0" smtClean="0">
                <a:latin typeface="Georgia" pitchFamily="18" charset="0"/>
              </a:rPr>
              <a:t> Анкетирование родителей по теме проекта</a:t>
            </a:r>
            <a:endParaRPr lang="ru-RU" dirty="0">
              <a:latin typeface="Georgia" pitchFamily="18" charset="0"/>
            </a:endParaRPr>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4664"/>
            <a:ext cx="6840760" cy="1012974"/>
          </a:xfrm>
        </p:spPr>
        <p:txBody>
          <a:bodyPr>
            <a:normAutofit/>
          </a:bodyPr>
          <a:lstStyle/>
          <a:p>
            <a:r>
              <a:rPr lang="ru-RU" dirty="0" smtClean="0"/>
              <a:t> </a:t>
            </a:r>
            <a:endParaRPr lang="ru-RU" sz="3600" dirty="0"/>
          </a:p>
        </p:txBody>
      </p:sp>
      <p:sp>
        <p:nvSpPr>
          <p:cNvPr id="3" name="Объект 2"/>
          <p:cNvSpPr>
            <a:spLocks noGrp="1"/>
          </p:cNvSpPr>
          <p:nvPr>
            <p:ph idx="1"/>
          </p:nvPr>
        </p:nvSpPr>
        <p:spPr>
          <a:xfrm>
            <a:off x="0" y="404664"/>
            <a:ext cx="7092280" cy="5721499"/>
          </a:xfrm>
        </p:spPr>
        <p:txBody>
          <a:bodyPr>
            <a:normAutofit/>
          </a:bodyPr>
          <a:lstStyle/>
          <a:p>
            <a:pPr>
              <a:buNone/>
            </a:pPr>
            <a:r>
              <a:rPr lang="ru-RU" sz="1600" dirty="0" smtClean="0"/>
              <a:t>        (Системная паутинка проекта  по образовательным областям)</a:t>
            </a:r>
            <a:endParaRPr lang="ru-RU" sz="1600" dirty="0"/>
          </a:p>
        </p:txBody>
      </p:sp>
      <p:sp>
        <p:nvSpPr>
          <p:cNvPr id="4" name="Прямоугольник 3"/>
          <p:cNvSpPr/>
          <p:nvPr/>
        </p:nvSpPr>
        <p:spPr>
          <a:xfrm>
            <a:off x="-18256" y="147990"/>
            <a:ext cx="6732240" cy="369332"/>
          </a:xfrm>
          <a:prstGeom prst="rect">
            <a:avLst/>
          </a:prstGeom>
        </p:spPr>
        <p:txBody>
          <a:bodyPr wrap="square">
            <a:spAutoFit/>
          </a:bodyPr>
          <a:lstStyle/>
          <a:p>
            <a:pPr algn="ctr"/>
            <a:r>
              <a:rPr lang="ru-RU" b="1" dirty="0" smtClean="0"/>
              <a:t>2 этап –  основной (деятельностный)</a:t>
            </a:r>
            <a:endParaRPr lang="ru-RU" dirty="0"/>
          </a:p>
        </p:txBody>
      </p:sp>
      <p:pic>
        <p:nvPicPr>
          <p:cNvPr id="6" name="Объект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3807139"/>
            <a:ext cx="2448272" cy="2880320"/>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251520" y="692696"/>
            <a:ext cx="6120680" cy="369332"/>
          </a:xfrm>
          <a:prstGeom prst="rect">
            <a:avLst/>
          </a:prstGeom>
          <a:noFill/>
        </p:spPr>
        <p:txBody>
          <a:bodyPr wrap="square" rtlCol="0">
            <a:spAutoFit/>
          </a:bodyPr>
          <a:lstStyle/>
          <a:p>
            <a:pPr algn="ctr">
              <a:defRPr/>
            </a:pPr>
            <a:r>
              <a:rPr lang="ru-RU" b="1" dirty="0">
                <a:latin typeface="Times New Roman" panose="02020603050405020304" pitchFamily="18" charset="0"/>
                <a:cs typeface="Times New Roman" panose="02020603050405020304" pitchFamily="18" charset="0"/>
              </a:rPr>
              <a:t>Образовательная область </a:t>
            </a:r>
            <a:r>
              <a:rPr lang="ru-RU" b="1" dirty="0" smtClean="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Речевое развитие»</a:t>
            </a:r>
            <a:endParaRPr lang="ru-RU"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251520" y="980728"/>
            <a:ext cx="5976664" cy="2893100"/>
          </a:xfrm>
          <a:prstGeom prst="rect">
            <a:avLst/>
          </a:prstGeom>
          <a:noFill/>
        </p:spPr>
        <p:txBody>
          <a:bodyPr wrap="square" rtlCol="0">
            <a:spAutoFit/>
          </a:bodyPr>
          <a:lstStyle/>
          <a:p>
            <a:pPr fontAlgn="auto">
              <a:spcAft>
                <a:spcPts val="0"/>
              </a:spcAft>
              <a:buFont typeface="Wingdings" pitchFamily="2" charset="2"/>
              <a:buChar char="ü"/>
              <a:defRPr/>
            </a:pPr>
            <a:r>
              <a:rPr lang="ru-RU" sz="1400" dirty="0" smtClean="0">
                <a:latin typeface="Georgia" pitchFamily="18" charset="0"/>
              </a:rPr>
              <a:t> Беседы</a:t>
            </a:r>
            <a:r>
              <a:rPr lang="ru-RU" sz="1400" i="1" dirty="0">
                <a:latin typeface="Georgia" pitchFamily="18" charset="0"/>
              </a:rPr>
              <a:t>: </a:t>
            </a:r>
            <a:r>
              <a:rPr lang="ru-RU" sz="1400" dirty="0">
                <a:latin typeface="Georgia" pitchFamily="18" charset="0"/>
              </a:rPr>
              <a:t>«Какие часы были </a:t>
            </a:r>
            <a:r>
              <a:rPr lang="ru-RU" sz="1400" dirty="0" err="1">
                <a:latin typeface="Georgia" pitchFamily="18" charset="0"/>
              </a:rPr>
              <a:t>давным</a:t>
            </a:r>
            <a:r>
              <a:rPr lang="ru-RU" sz="1400" dirty="0">
                <a:latin typeface="Georgia" pitchFamily="18" charset="0"/>
              </a:rPr>
              <a:t> -давно», «Что мы делаем в разное время?», «Что случится, если часы будут идти по- разному?», «Часы у меня дома», «Часы моей бабушки», «Что я знаю о часах», «Измерение времени», «Современные часы»</a:t>
            </a:r>
          </a:p>
          <a:p>
            <a:pPr fontAlgn="auto">
              <a:spcAft>
                <a:spcPts val="0"/>
              </a:spcAft>
              <a:buFont typeface="Wingdings" pitchFamily="2" charset="2"/>
              <a:buChar char="ü"/>
              <a:defRPr/>
            </a:pPr>
            <a:r>
              <a:rPr lang="ru-RU" sz="1400" dirty="0" smtClean="0">
                <a:latin typeface="Georgia" pitchFamily="18" charset="0"/>
              </a:rPr>
              <a:t> Чтение </a:t>
            </a:r>
            <a:r>
              <a:rPr lang="ru-RU" sz="1400" dirty="0">
                <a:latin typeface="Georgia" pitchFamily="18" charset="0"/>
              </a:rPr>
              <a:t>художественной литературы  О. Анофриев «Тик - Так», В. Берестов «Без четверти шесть». Стихи о человеке и его часах. (С. </a:t>
            </a:r>
            <a:r>
              <a:rPr lang="ru-RU" sz="1400" dirty="0" err="1">
                <a:latin typeface="Georgia" pitchFamily="18" charset="0"/>
              </a:rPr>
              <a:t>Баруздин</a:t>
            </a:r>
            <a:r>
              <a:rPr lang="ru-RU" sz="1400" dirty="0">
                <a:latin typeface="Georgia" pitchFamily="18" charset="0"/>
              </a:rPr>
              <a:t>), «Песочные часы»  </a:t>
            </a:r>
            <a:r>
              <a:rPr lang="ru-RU" sz="1400" dirty="0" err="1">
                <a:latin typeface="Georgia" pitchFamily="18" charset="0"/>
              </a:rPr>
              <a:t>Мирошникова</a:t>
            </a:r>
            <a:r>
              <a:rPr lang="ru-RU" sz="1400" dirty="0">
                <a:latin typeface="Georgia" pitchFamily="18" charset="0"/>
              </a:rPr>
              <a:t> Ирина, «Стихи про часы и о времени». Чтение стихотворений, загадок, пословиц, поговорок  о временных отношениях</a:t>
            </a:r>
          </a:p>
          <a:p>
            <a:pPr fontAlgn="auto">
              <a:spcAft>
                <a:spcPts val="0"/>
              </a:spcAft>
              <a:buFont typeface="Wingdings" pitchFamily="2" charset="2"/>
              <a:buChar char="ü"/>
              <a:defRPr/>
            </a:pPr>
            <a:r>
              <a:rPr lang="ru-RU" sz="1400" dirty="0" smtClean="0">
                <a:latin typeface="Georgia" pitchFamily="18" charset="0"/>
              </a:rPr>
              <a:t> Знакомство со сказками «Двенадцать месяцев»,  «Сказка о потерянном времени» Е. Шварц.</a:t>
            </a:r>
          </a:p>
          <a:p>
            <a:pPr fontAlgn="auto">
              <a:spcAft>
                <a:spcPts val="0"/>
              </a:spcAft>
              <a:buFont typeface="Wingdings" pitchFamily="2" charset="2"/>
              <a:buChar char="ü"/>
              <a:defRPr/>
            </a:pPr>
            <a:r>
              <a:rPr lang="ru-RU" sz="1400" dirty="0" smtClean="0">
                <a:latin typeface="Georgia" pitchFamily="18" charset="0"/>
              </a:rPr>
              <a:t> Словесные игры «Найди лишнее слово», «Назови пропущенное слово»</a:t>
            </a:r>
          </a:p>
        </p:txBody>
      </p:sp>
      <p:sp>
        <p:nvSpPr>
          <p:cNvPr id="14" name="TextBox 13"/>
          <p:cNvSpPr txBox="1"/>
          <p:nvPr/>
        </p:nvSpPr>
        <p:spPr>
          <a:xfrm>
            <a:off x="2987824" y="3693028"/>
            <a:ext cx="5976664" cy="3108543"/>
          </a:xfrm>
          <a:prstGeom prst="rect">
            <a:avLst/>
          </a:prstGeom>
          <a:noFill/>
        </p:spPr>
        <p:txBody>
          <a:bodyPr wrap="square" rtlCol="0">
            <a:spAutoFit/>
          </a:bodyPr>
          <a:lstStyle/>
          <a:p>
            <a:pPr algn="ctr">
              <a:defRPr/>
            </a:pPr>
            <a:r>
              <a:rPr lang="ru-RU" sz="1400" b="1" dirty="0">
                <a:latin typeface="Georgia" pitchFamily="18" charset="0"/>
              </a:rPr>
              <a:t>Образовательная область</a:t>
            </a:r>
            <a:br>
              <a:rPr lang="ru-RU" sz="1400" b="1" dirty="0">
                <a:latin typeface="Georgia" pitchFamily="18" charset="0"/>
              </a:rPr>
            </a:br>
            <a:r>
              <a:rPr lang="ru-RU" sz="1400" b="1" dirty="0">
                <a:latin typeface="Georgia" pitchFamily="18" charset="0"/>
              </a:rPr>
              <a:t>«Социально-коммуникативное развитие»</a:t>
            </a:r>
            <a:endParaRPr lang="ru-RU" sz="1400" dirty="0">
              <a:latin typeface="Georgia" pitchFamily="18" charset="0"/>
            </a:endParaRPr>
          </a:p>
          <a:p>
            <a:pPr fontAlgn="auto">
              <a:spcAft>
                <a:spcPts val="0"/>
              </a:spcAft>
              <a:buFont typeface="Wingdings" pitchFamily="2" charset="2"/>
              <a:buChar char="ü"/>
              <a:defRPr/>
            </a:pPr>
            <a:r>
              <a:rPr lang="ru-RU" sz="1400" dirty="0">
                <a:latin typeface="Georgia" pitchFamily="18" charset="0"/>
              </a:rPr>
              <a:t>Дидактические игры: «Веселая неделька», «Где мое место», «Угадай, что за время года», «Когда это бывает?», «Веселые часы», «Каждому предмету своё время», «Кто быстрее», «Кто больше знает», «Выбери, что нужно для часов», «Кто потрудился», «Путешествие в страну часов», «Узнай который час?», «Какие часы ты знаешь?».</a:t>
            </a:r>
          </a:p>
          <a:p>
            <a:pPr fontAlgn="auto">
              <a:spcAft>
                <a:spcPts val="0"/>
              </a:spcAft>
              <a:buFont typeface="Wingdings" pitchFamily="2" charset="2"/>
              <a:buChar char="ü"/>
              <a:defRPr/>
            </a:pPr>
            <a:r>
              <a:rPr lang="ru-RU" sz="1400" dirty="0">
                <a:latin typeface="Georgia" pitchFamily="18" charset="0"/>
              </a:rPr>
              <a:t>Проблемно-игровые  ситуации «Что будет, если часы остановятся?», «Вы долго гуляли, как определить без часов, что пора идти домой?»</a:t>
            </a:r>
            <a:br>
              <a:rPr lang="ru-RU" sz="1400" dirty="0">
                <a:latin typeface="Georgia" pitchFamily="18" charset="0"/>
              </a:rPr>
            </a:br>
            <a:r>
              <a:rPr lang="ru-RU" sz="1400" dirty="0">
                <a:latin typeface="Georgia" pitchFamily="18" charset="0"/>
              </a:rPr>
              <a:t>Сюжетно-ролевые игры: «Магазин часов», «Часовая мастерская»</a:t>
            </a:r>
          </a:p>
          <a:p>
            <a:pPr fontAlgn="auto">
              <a:spcAft>
                <a:spcPts val="0"/>
              </a:spcAft>
              <a:buFont typeface="Wingdings" pitchFamily="2" charset="2"/>
              <a:buChar char="ü"/>
              <a:defRPr/>
            </a:pPr>
            <a:r>
              <a:rPr lang="ru-RU" sz="1400" dirty="0">
                <a:latin typeface="Georgia" pitchFamily="18" charset="0"/>
              </a:rPr>
              <a:t>Посещение виртуального музея «Часы прошлого и будущего» </a:t>
            </a:r>
            <a:r>
              <a:rPr lang="ru-RU" sz="1400" dirty="0">
                <a:latin typeface="Georgia" pitchFamily="18" charset="0"/>
                <a:hlinkClick r:id="rId4"/>
              </a:rPr>
              <a:t>http://www.muziejai.lt</a:t>
            </a:r>
            <a:endParaRPr lang="ru-RU" sz="1400" dirty="0">
              <a:latin typeface="Georgia" pitchFamily="18" charset="0"/>
            </a:endParaRPr>
          </a:p>
        </p:txBody>
      </p:sp>
      <p:pic>
        <p:nvPicPr>
          <p:cNvPr id="15" name="Рисунок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8184" y="877363"/>
            <a:ext cx="2741440" cy="2644798"/>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94266"/>
            <a:ext cx="6696744" cy="823372"/>
          </a:xfrm>
        </p:spPr>
        <p:txBody>
          <a:bodyPr>
            <a:normAutofit/>
          </a:bodyPr>
          <a:lstStyle/>
          <a:p>
            <a:r>
              <a:rPr lang="ru-RU" dirty="0" smtClean="0"/>
              <a:t> </a:t>
            </a:r>
            <a:endParaRPr lang="ru-RU" sz="3600" dirty="0"/>
          </a:p>
        </p:txBody>
      </p:sp>
      <p:sp>
        <p:nvSpPr>
          <p:cNvPr id="3" name="Объект 2"/>
          <p:cNvSpPr>
            <a:spLocks noGrp="1"/>
          </p:cNvSpPr>
          <p:nvPr>
            <p:ph idx="1"/>
          </p:nvPr>
        </p:nvSpPr>
        <p:spPr>
          <a:xfrm>
            <a:off x="251520" y="188641"/>
            <a:ext cx="6048672" cy="2448272"/>
          </a:xfrm>
        </p:spPr>
        <p:txBody>
          <a:bodyPr>
            <a:normAutofit/>
          </a:bodyPr>
          <a:lstStyle/>
          <a:p>
            <a:pPr marL="0" indent="0" algn="ctr">
              <a:buNone/>
              <a:defRPr/>
            </a:pPr>
            <a:r>
              <a:rPr lang="ru-RU" sz="1600" b="1" dirty="0">
                <a:latin typeface="Georgia" pitchFamily="18" charset="0"/>
              </a:rPr>
              <a:t>Образовательная область</a:t>
            </a:r>
            <a:endParaRPr lang="ru-RU" sz="1600" dirty="0">
              <a:latin typeface="Georgia" pitchFamily="18" charset="0"/>
            </a:endParaRPr>
          </a:p>
          <a:p>
            <a:pPr marL="0" indent="0" algn="ctr">
              <a:buNone/>
              <a:defRPr/>
            </a:pPr>
            <a:r>
              <a:rPr lang="ru-RU" sz="1600" b="1" dirty="0">
                <a:latin typeface="Georgia" pitchFamily="18" charset="0"/>
              </a:rPr>
              <a:t>«Художественно-эстетическое развитие»</a:t>
            </a:r>
            <a:endParaRPr lang="ru-RU" sz="1600" dirty="0">
              <a:latin typeface="Georgia" pitchFamily="18" charset="0"/>
            </a:endParaRPr>
          </a:p>
          <a:p>
            <a:pPr fontAlgn="auto">
              <a:spcAft>
                <a:spcPts val="0"/>
              </a:spcAft>
              <a:buFont typeface="Wingdings" pitchFamily="2" charset="2"/>
              <a:buChar char="ü"/>
              <a:defRPr/>
            </a:pPr>
            <a:r>
              <a:rPr lang="ru-RU" sz="1600" dirty="0">
                <a:latin typeface="Georgia" pitchFamily="18" charset="0"/>
              </a:rPr>
              <a:t>Рисование: «Нарисуй часы, которые ты бы хотел иметь», «Часы будущего»</a:t>
            </a:r>
          </a:p>
          <a:p>
            <a:pPr fontAlgn="auto">
              <a:spcAft>
                <a:spcPts val="0"/>
              </a:spcAft>
              <a:buFont typeface="Wingdings" pitchFamily="2" charset="2"/>
              <a:buChar char="ü"/>
              <a:defRPr/>
            </a:pPr>
            <a:r>
              <a:rPr lang="ru-RU" sz="1600" dirty="0">
                <a:latin typeface="Georgia" pitchFamily="18" charset="0"/>
              </a:rPr>
              <a:t>Ручной труд: «Часы», изготовление водяных часов, изготовление огненных часов</a:t>
            </a:r>
          </a:p>
          <a:p>
            <a:pPr fontAlgn="auto">
              <a:spcAft>
                <a:spcPts val="0"/>
              </a:spcAft>
              <a:buFont typeface="Wingdings" pitchFamily="2" charset="2"/>
              <a:buChar char="ü"/>
              <a:defRPr/>
            </a:pPr>
            <a:r>
              <a:rPr lang="ru-RU" sz="1600" dirty="0">
                <a:latin typeface="Georgia" pitchFamily="18" charset="0"/>
              </a:rPr>
              <a:t>Аппликация: «Будильник»</a:t>
            </a:r>
          </a:p>
          <a:p>
            <a:pPr fontAlgn="auto">
              <a:spcAft>
                <a:spcPts val="0"/>
              </a:spcAft>
              <a:buFont typeface="Wingdings" pitchFamily="2" charset="2"/>
              <a:buChar char="ü"/>
              <a:defRPr/>
            </a:pPr>
            <a:r>
              <a:rPr lang="ru-RU" sz="1600" dirty="0">
                <a:latin typeface="Georgia" pitchFamily="18" charset="0"/>
              </a:rPr>
              <a:t>Лепка: «Цветочные часы»</a:t>
            </a:r>
          </a:p>
          <a:p>
            <a:pPr>
              <a:buNone/>
            </a:pPr>
            <a:endParaRPr lang="ru-RU" sz="1600" dirty="0"/>
          </a:p>
        </p:txBody>
      </p:sp>
      <p:sp>
        <p:nvSpPr>
          <p:cNvPr id="4" name="Прямоугольник 3"/>
          <p:cNvSpPr/>
          <p:nvPr/>
        </p:nvSpPr>
        <p:spPr>
          <a:xfrm>
            <a:off x="0" y="332656"/>
            <a:ext cx="6732240" cy="461665"/>
          </a:xfrm>
          <a:prstGeom prst="rect">
            <a:avLst/>
          </a:prstGeom>
        </p:spPr>
        <p:txBody>
          <a:bodyPr wrap="square">
            <a:spAutoFit/>
          </a:bodyPr>
          <a:lstStyle/>
          <a:p>
            <a:pPr algn="ctr"/>
            <a:r>
              <a:rPr lang="ru-RU" sz="2400" b="1" dirty="0" smtClean="0"/>
              <a:t> </a:t>
            </a:r>
            <a:endParaRPr lang="ru-RU" sz="2400" dirty="0"/>
          </a:p>
        </p:txBody>
      </p:sp>
      <p:pic>
        <p:nvPicPr>
          <p:cNvPr id="8" name="Объект 3"/>
          <p:cNvPicPr>
            <a:picLocks noChangeAspect="1"/>
          </p:cNvPicPr>
          <p:nvPr/>
        </p:nvPicPr>
        <p:blipFill rotWithShape="1">
          <a:blip r:embed="rId3" cstate="print">
            <a:extLst>
              <a:ext uri="{28A0092B-C50C-407E-A947-70E740481C1C}">
                <a14:useLocalDpi xmlns:a14="http://schemas.microsoft.com/office/drawing/2010/main" val="0"/>
              </a:ext>
            </a:extLst>
          </a:blip>
          <a:srcRect t="8260"/>
          <a:stretch/>
        </p:blipFill>
        <p:spPr>
          <a:xfrm>
            <a:off x="6340878" y="268970"/>
            <a:ext cx="2592288" cy="3170890"/>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395536" y="1268760"/>
            <a:ext cx="5976664" cy="369332"/>
          </a:xfrm>
          <a:prstGeom prst="rect">
            <a:avLst/>
          </a:prstGeom>
          <a:noFill/>
        </p:spPr>
        <p:txBody>
          <a:bodyPr wrap="square" rtlCol="0">
            <a:spAutoFit/>
          </a:bodyPr>
          <a:lstStyle/>
          <a:p>
            <a:pPr algn="ctr">
              <a:defRPr/>
            </a:pPr>
            <a:r>
              <a:rPr lang="ru-RU" b="1"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51520" y="2492896"/>
            <a:ext cx="6120680" cy="1569660"/>
          </a:xfrm>
          <a:prstGeom prst="rect">
            <a:avLst/>
          </a:prstGeom>
          <a:noFill/>
        </p:spPr>
        <p:txBody>
          <a:bodyPr wrap="square" rtlCol="0">
            <a:spAutoFit/>
          </a:bodyPr>
          <a:lstStyle/>
          <a:p>
            <a:pPr algn="ctr">
              <a:defRPr/>
            </a:pPr>
            <a:r>
              <a:rPr lang="ru-RU" sz="1600" b="1" dirty="0">
                <a:latin typeface="Georgia" pitchFamily="18" charset="0"/>
              </a:rPr>
              <a:t>Образовательная  область</a:t>
            </a:r>
            <a:br>
              <a:rPr lang="ru-RU" sz="1600" b="1" dirty="0">
                <a:latin typeface="Georgia" pitchFamily="18" charset="0"/>
              </a:rPr>
            </a:br>
            <a:r>
              <a:rPr lang="ru-RU" sz="1600" b="1" dirty="0">
                <a:latin typeface="Georgia" pitchFamily="18" charset="0"/>
              </a:rPr>
              <a:t>«Физическое развитие»</a:t>
            </a:r>
            <a:endParaRPr lang="ru-RU" sz="1600" dirty="0">
              <a:latin typeface="Georgia" pitchFamily="18" charset="0"/>
            </a:endParaRPr>
          </a:p>
          <a:p>
            <a:pPr fontAlgn="auto">
              <a:spcAft>
                <a:spcPts val="0"/>
              </a:spcAft>
              <a:buFont typeface="Wingdings" pitchFamily="2" charset="2"/>
              <a:buChar char="ü"/>
              <a:defRPr/>
            </a:pPr>
            <a:r>
              <a:rPr lang="ru-RU" sz="1600" dirty="0">
                <a:latin typeface="Georgia" pitchFamily="18" charset="0"/>
              </a:rPr>
              <a:t>Физ. минутки: «Часы», «Осень», «Весна - красна»</a:t>
            </a:r>
          </a:p>
          <a:p>
            <a:pPr fontAlgn="auto">
              <a:spcAft>
                <a:spcPts val="0"/>
              </a:spcAft>
              <a:buFont typeface="Wingdings" pitchFamily="2" charset="2"/>
              <a:buChar char="ü"/>
              <a:defRPr/>
            </a:pPr>
            <a:r>
              <a:rPr lang="ru-RU" sz="1600" dirty="0">
                <a:latin typeface="Georgia" pitchFamily="18" charset="0"/>
              </a:rPr>
              <a:t>Гимнастика для глаз «Веселая неделька»</a:t>
            </a:r>
          </a:p>
          <a:p>
            <a:pPr fontAlgn="auto">
              <a:spcAft>
                <a:spcPts val="0"/>
              </a:spcAft>
              <a:buFont typeface="Wingdings" pitchFamily="2" charset="2"/>
              <a:buChar char="ü"/>
              <a:defRPr/>
            </a:pPr>
            <a:r>
              <a:rPr lang="ru-RU" sz="1600" dirty="0">
                <a:latin typeface="Georgia" pitchFamily="18" charset="0"/>
              </a:rPr>
              <a:t>Пальчиковые гимнастики о временах года</a:t>
            </a:r>
          </a:p>
          <a:p>
            <a:pPr fontAlgn="auto">
              <a:spcAft>
                <a:spcPts val="0"/>
              </a:spcAft>
              <a:buFont typeface="Wingdings" pitchFamily="2" charset="2"/>
              <a:buChar char="ü"/>
              <a:defRPr/>
            </a:pPr>
            <a:r>
              <a:rPr lang="ru-RU" sz="1600" dirty="0">
                <a:latin typeface="Georgia" pitchFamily="18" charset="0"/>
              </a:rPr>
              <a:t>Подвижные игра: «День – ночь».</a:t>
            </a:r>
          </a:p>
        </p:txBody>
      </p:sp>
      <p:sp>
        <p:nvSpPr>
          <p:cNvPr id="10" name="TextBox 9"/>
          <p:cNvSpPr txBox="1"/>
          <p:nvPr/>
        </p:nvSpPr>
        <p:spPr>
          <a:xfrm>
            <a:off x="2411760" y="4062556"/>
            <a:ext cx="6840760" cy="2554545"/>
          </a:xfrm>
          <a:prstGeom prst="rect">
            <a:avLst/>
          </a:prstGeom>
          <a:noFill/>
        </p:spPr>
        <p:txBody>
          <a:bodyPr wrap="square" rtlCol="0">
            <a:spAutoFit/>
          </a:bodyPr>
          <a:lstStyle/>
          <a:p>
            <a:pPr algn="ctr">
              <a:defRPr/>
            </a:pPr>
            <a:r>
              <a:rPr lang="ru-RU" sz="1600" b="1" dirty="0">
                <a:latin typeface="Georgia" pitchFamily="18" charset="0"/>
              </a:rPr>
              <a:t>Образовательная </a:t>
            </a:r>
            <a:r>
              <a:rPr lang="ru-RU" sz="1600" b="1" dirty="0" smtClean="0">
                <a:latin typeface="Georgia" pitchFamily="18" charset="0"/>
              </a:rPr>
              <a:t>область «Познавательное </a:t>
            </a:r>
            <a:r>
              <a:rPr lang="ru-RU" sz="1600" b="1" dirty="0">
                <a:latin typeface="Georgia" pitchFamily="18" charset="0"/>
              </a:rPr>
              <a:t>развитие»</a:t>
            </a:r>
            <a:endParaRPr lang="ru-RU" sz="1600" dirty="0">
              <a:latin typeface="Georgia" pitchFamily="18" charset="0"/>
            </a:endParaRPr>
          </a:p>
          <a:p>
            <a:pPr fontAlgn="auto">
              <a:spcAft>
                <a:spcPts val="0"/>
              </a:spcAft>
              <a:buFont typeface="Wingdings" pitchFamily="2" charset="2"/>
              <a:buChar char="ü"/>
              <a:defRPr/>
            </a:pPr>
            <a:r>
              <a:rPr lang="ru-RU" sz="1600" dirty="0">
                <a:latin typeface="Georgia" pitchFamily="18" charset="0"/>
              </a:rPr>
              <a:t>Образовательные ситуации: «Четыре принцессы», «Путешествие в страну точного времени»</a:t>
            </a:r>
          </a:p>
          <a:p>
            <a:pPr fontAlgn="auto">
              <a:spcAft>
                <a:spcPts val="0"/>
              </a:spcAft>
              <a:buFont typeface="Wingdings" pitchFamily="2" charset="2"/>
              <a:buChar char="ü"/>
              <a:defRPr/>
            </a:pPr>
            <a:r>
              <a:rPr lang="ru-RU" sz="1600" dirty="0">
                <a:latin typeface="Georgia" pitchFamily="18" charset="0"/>
              </a:rPr>
              <a:t>Образовательные  ситуации:   «Путешествие в прошлое часов», </a:t>
            </a:r>
            <a:endParaRPr lang="ru-RU" sz="1600" dirty="0" smtClean="0">
              <a:latin typeface="Georgia" pitchFamily="18" charset="0"/>
            </a:endParaRPr>
          </a:p>
          <a:p>
            <a:pPr fontAlgn="auto">
              <a:spcAft>
                <a:spcPts val="0"/>
              </a:spcAft>
              <a:defRPr/>
            </a:pPr>
            <a:r>
              <a:rPr lang="ru-RU" sz="1600" dirty="0" smtClean="0">
                <a:latin typeface="Georgia" pitchFamily="18" charset="0"/>
              </a:rPr>
              <a:t>«</a:t>
            </a:r>
            <a:r>
              <a:rPr lang="ru-RU" sz="1600" dirty="0">
                <a:latin typeface="Georgia" pitchFamily="18" charset="0"/>
              </a:rPr>
              <a:t>В гостях у гнома – часовщика»</a:t>
            </a:r>
          </a:p>
          <a:p>
            <a:pPr fontAlgn="auto">
              <a:spcAft>
                <a:spcPts val="0"/>
              </a:spcAft>
              <a:buFont typeface="Wingdings" pitchFamily="2" charset="2"/>
              <a:buChar char="ü"/>
              <a:defRPr/>
            </a:pPr>
            <a:r>
              <a:rPr lang="ru-RU" sz="1600" dirty="0">
                <a:latin typeface="Georgia" pitchFamily="18" charset="0"/>
              </a:rPr>
              <a:t>Эксперимент с песочными часами «Течёт ли время?»</a:t>
            </a:r>
          </a:p>
          <a:p>
            <a:pPr fontAlgn="auto">
              <a:spcAft>
                <a:spcPts val="0"/>
              </a:spcAft>
              <a:buFont typeface="Wingdings" pitchFamily="2" charset="2"/>
              <a:buChar char="ü"/>
              <a:defRPr/>
            </a:pPr>
            <a:r>
              <a:rPr lang="ru-RU" sz="1600" dirty="0">
                <a:latin typeface="Georgia" pitchFamily="18" charset="0"/>
              </a:rPr>
              <a:t>Эксперимент с секундомером: «Может ли время прыгать, бежать, скакать» </a:t>
            </a:r>
          </a:p>
          <a:p>
            <a:pPr fontAlgn="auto">
              <a:spcAft>
                <a:spcPts val="0"/>
              </a:spcAft>
              <a:buFont typeface="Wingdings" pitchFamily="2" charset="2"/>
              <a:buChar char="ü"/>
              <a:defRPr/>
            </a:pPr>
            <a:r>
              <a:rPr lang="ru-RU" sz="1600" dirty="0">
                <a:latin typeface="Georgia" pitchFamily="18" charset="0"/>
              </a:rPr>
              <a:t>Эксперимент с водяными часами</a:t>
            </a:r>
          </a:p>
          <a:p>
            <a:pPr fontAlgn="auto">
              <a:spcAft>
                <a:spcPts val="0"/>
              </a:spcAft>
              <a:buFont typeface="Wingdings" pitchFamily="2" charset="2"/>
              <a:buChar char="ü"/>
              <a:defRPr/>
            </a:pPr>
            <a:r>
              <a:rPr lang="ru-RU" sz="1600" dirty="0">
                <a:latin typeface="Georgia" pitchFamily="18" charset="0"/>
              </a:rPr>
              <a:t>Эксперимент с огненными часами </a:t>
            </a:r>
          </a:p>
        </p:txBody>
      </p:sp>
    </p:spTree>
    <p:extLst>
      <p:ext uri="{BB962C8B-B14F-4D97-AF65-F5344CB8AC3E}">
        <p14:creationId xmlns:p14="http://schemas.microsoft.com/office/powerpoint/2010/main" val="25502097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6779096" cy="1143000"/>
          </a:xfrm>
        </p:spPr>
        <p:txBody>
          <a:bodyPr>
            <a:normAutofit/>
          </a:bodyPr>
          <a:lstStyle/>
          <a:p>
            <a:r>
              <a:rPr lang="ru-RU" dirty="0" smtClean="0"/>
              <a:t> </a:t>
            </a:r>
            <a:endParaRPr lang="ru-RU" sz="3600" dirty="0"/>
          </a:p>
        </p:txBody>
      </p:sp>
      <p:sp>
        <p:nvSpPr>
          <p:cNvPr id="3" name="Объект 2"/>
          <p:cNvSpPr>
            <a:spLocks noGrp="1"/>
          </p:cNvSpPr>
          <p:nvPr>
            <p:ph idx="1"/>
          </p:nvPr>
        </p:nvSpPr>
        <p:spPr>
          <a:xfrm>
            <a:off x="179512" y="836712"/>
            <a:ext cx="8496944" cy="5289451"/>
          </a:xfrm>
        </p:spPr>
        <p:txBody>
          <a:bodyPr/>
          <a:lstStyle/>
          <a:p>
            <a:pPr>
              <a:buNone/>
            </a:pPr>
            <a:r>
              <a:rPr lang="ru-RU" sz="2400" dirty="0" smtClean="0"/>
              <a:t> </a:t>
            </a:r>
            <a:r>
              <a:rPr lang="ru-RU" sz="2000" dirty="0" smtClean="0"/>
              <a:t> </a:t>
            </a:r>
            <a:endParaRPr lang="ru-RU" sz="2000" dirty="0"/>
          </a:p>
        </p:txBody>
      </p:sp>
      <p:sp>
        <p:nvSpPr>
          <p:cNvPr id="4" name="Прямоугольник 3"/>
          <p:cNvSpPr/>
          <p:nvPr/>
        </p:nvSpPr>
        <p:spPr>
          <a:xfrm>
            <a:off x="0" y="332656"/>
            <a:ext cx="6328846" cy="769441"/>
          </a:xfrm>
          <a:prstGeom prst="rect">
            <a:avLst/>
          </a:prstGeom>
        </p:spPr>
        <p:txBody>
          <a:bodyPr wrap="square">
            <a:spAutoFit/>
          </a:bodyPr>
          <a:lstStyle/>
          <a:p>
            <a:pPr algn="ctr"/>
            <a:r>
              <a:rPr lang="ru-RU" sz="2000" b="1" dirty="0" smtClean="0"/>
              <a:t>                                      3 этап – завершающий</a:t>
            </a:r>
          </a:p>
          <a:p>
            <a:pPr algn="ctr"/>
            <a:r>
              <a:rPr lang="ru-RU" sz="2000" dirty="0" smtClean="0"/>
              <a:t>                                         </a:t>
            </a:r>
            <a:r>
              <a:rPr lang="ru-RU" sz="2400" b="1" dirty="0" smtClean="0"/>
              <a:t>Презентация проекта</a:t>
            </a:r>
            <a:endParaRPr lang="ru-RU" sz="2400" b="1" dirty="0"/>
          </a:p>
        </p:txBody>
      </p:sp>
      <p:pic>
        <p:nvPicPr>
          <p:cNvPr id="6" name="Объект 3"/>
          <p:cNvPicPr>
            <a:picLocks noChangeAspect="1"/>
          </p:cNvPicPr>
          <p:nvPr/>
        </p:nvPicPr>
        <p:blipFill rotWithShape="1">
          <a:blip r:embed="rId3" cstate="print">
            <a:extLst>
              <a:ext uri="{28A0092B-C50C-407E-A947-70E740481C1C}">
                <a14:useLocalDpi xmlns:a14="http://schemas.microsoft.com/office/drawing/2010/main" val="0"/>
              </a:ext>
            </a:extLst>
          </a:blip>
          <a:srcRect l="24281" t="20470" r="3944" b="5629"/>
          <a:stretch/>
        </p:blipFill>
        <p:spPr>
          <a:xfrm>
            <a:off x="2490483" y="2737086"/>
            <a:ext cx="4180252" cy="3228082"/>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rotWithShape="1">
          <a:blip r:embed="rId4" cstate="print">
            <a:extLst>
              <a:ext uri="{28A0092B-C50C-407E-A947-70E740481C1C}">
                <a14:useLocalDpi xmlns:a14="http://schemas.microsoft.com/office/drawing/2010/main" val="0"/>
              </a:ext>
            </a:extLst>
          </a:blip>
          <a:srcRect l="9192" t="18122" r="7958" b="19741"/>
          <a:stretch/>
        </p:blipFill>
        <p:spPr>
          <a:xfrm>
            <a:off x="474259" y="4492514"/>
            <a:ext cx="2016224" cy="2016224"/>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val="0"/>
              </a:ext>
            </a:extLst>
          </a:blip>
          <a:srcRect l="20058" t="10702" r="19883" b="11403"/>
          <a:stretch/>
        </p:blipFill>
        <p:spPr>
          <a:xfrm>
            <a:off x="6706986" y="4284793"/>
            <a:ext cx="1406150" cy="2431666"/>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2" descr="C:\Users\DS\Downloads\IMG-6ff925b18d6b2d2f712b9b715917ccd2-V.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0421" y="641271"/>
            <a:ext cx="1806941" cy="2437694"/>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2" name="TextBox 11"/>
          <p:cNvSpPr txBox="1"/>
          <p:nvPr/>
        </p:nvSpPr>
        <p:spPr>
          <a:xfrm rot="10800000" flipV="1">
            <a:off x="107504" y="2844889"/>
            <a:ext cx="2382979" cy="1200329"/>
          </a:xfrm>
          <a:prstGeom prst="rect">
            <a:avLst/>
          </a:prstGeom>
          <a:noFill/>
        </p:spPr>
        <p:txBody>
          <a:bodyPr wrap="square" rtlCol="0">
            <a:spAutoFit/>
          </a:bodyPr>
          <a:lstStyle/>
          <a:p>
            <a:pPr algn="ctr"/>
            <a:endParaRPr lang="ru-RU" dirty="0" smtClean="0"/>
          </a:p>
          <a:p>
            <a:pPr algn="ctr"/>
            <a:r>
              <a:rPr lang="ru-RU" dirty="0" smtClean="0"/>
              <a:t>Акция </a:t>
            </a:r>
          </a:p>
          <a:p>
            <a:pPr algn="ctr"/>
            <a:r>
              <a:rPr lang="ru-RU" dirty="0" smtClean="0"/>
              <a:t>«Чистая </a:t>
            </a:r>
            <a:r>
              <a:rPr lang="ru-RU" dirty="0"/>
              <a:t>планета - здоровая земля!»</a:t>
            </a:r>
            <a:r>
              <a:rPr lang="ru-RU" dirty="0" smtClean="0"/>
              <a:t> </a:t>
            </a:r>
            <a:endParaRPr lang="ru-RU" dirty="0"/>
          </a:p>
        </p:txBody>
      </p:sp>
      <p:sp>
        <p:nvSpPr>
          <p:cNvPr id="14" name="AutoShape 2" descr="https://apf.mail.ru/cgi-bin/readmsg?id=16058481302133003072;0;3&amp;exif=1&amp;full=1&amp;x-email=doystkyda%40mail.r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AutoShape 4" descr="https://apf.mail.ru/cgi-bin/readmsg?id=16058481302133003072;0;3&amp;exif=1&amp;full=1&amp;x-email=doystkyda%40mail.r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5" name="Picture 5" descr="C:\Users\DS\Downloads\IMG-e7b098e0bfec4065b6654066e20d79a9-V.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05990" y="305243"/>
            <a:ext cx="2939819" cy="2204864"/>
          </a:xfrm>
          <a:prstGeom prst="rect">
            <a:avLst/>
          </a:prstGeom>
          <a:solidFill>
            <a:srgbClr val="FFFFFF">
              <a:shade val="85000"/>
            </a:srgbClr>
          </a:solidFill>
          <a:ln w="88900" cap="sq">
            <a:solidFill>
              <a:schemeClr val="accent3">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6" name="Скругленный прямоугольник 15"/>
          <p:cNvSpPr/>
          <p:nvPr/>
        </p:nvSpPr>
        <p:spPr>
          <a:xfrm>
            <a:off x="6798079" y="2510107"/>
            <a:ext cx="2147730" cy="106290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Акция </a:t>
            </a:r>
          </a:p>
          <a:p>
            <a:pPr algn="ctr"/>
            <a:r>
              <a:rPr lang="ru-RU" dirty="0" smtClean="0">
                <a:solidFill>
                  <a:schemeClr val="tx1"/>
                </a:solidFill>
              </a:rPr>
              <a:t>«Столовая </a:t>
            </a:r>
          </a:p>
          <a:p>
            <a:pPr algn="ctr"/>
            <a:r>
              <a:rPr lang="ru-RU" dirty="0" smtClean="0">
                <a:solidFill>
                  <a:schemeClr val="tx1"/>
                </a:solidFill>
              </a:rPr>
              <a:t>для пернатых»</a:t>
            </a:r>
            <a:endParaRPr lang="ru-RU" dirty="0">
              <a:solidFill>
                <a:schemeClr val="tx1"/>
              </a:solidFill>
            </a:endParaRPr>
          </a:p>
        </p:txBody>
      </p:sp>
      <p:sp>
        <p:nvSpPr>
          <p:cNvPr id="17" name="TextBox 16"/>
          <p:cNvSpPr txBox="1"/>
          <p:nvPr/>
        </p:nvSpPr>
        <p:spPr>
          <a:xfrm>
            <a:off x="3275856" y="5965168"/>
            <a:ext cx="2088232" cy="461665"/>
          </a:xfrm>
          <a:prstGeom prst="rect">
            <a:avLst/>
          </a:prstGeom>
          <a:noFill/>
        </p:spPr>
        <p:txBody>
          <a:bodyPr wrap="square" rtlCol="0">
            <a:spAutoFit/>
          </a:bodyPr>
          <a:lstStyle/>
          <a:p>
            <a:r>
              <a:rPr lang="ru-RU" sz="2400" dirty="0" smtClean="0"/>
              <a:t>    «</a:t>
            </a:r>
            <a:r>
              <a:rPr lang="ru-RU" sz="2400" dirty="0" err="1" smtClean="0"/>
              <a:t>Экомода</a:t>
            </a:r>
            <a:r>
              <a:rPr lang="ru-RU" sz="2400" dirty="0" smtClean="0"/>
              <a:t>»</a:t>
            </a:r>
            <a:endParaRPr lang="ru-RU" sz="2400" dirty="0"/>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6779096" cy="1143000"/>
          </a:xfrm>
        </p:spPr>
        <p:txBody>
          <a:bodyPr>
            <a:normAutofit/>
          </a:bodyPr>
          <a:lstStyle/>
          <a:p>
            <a:r>
              <a:rPr lang="ru-RU" dirty="0" smtClean="0"/>
              <a:t> </a:t>
            </a:r>
            <a:endParaRPr lang="ru-RU" sz="3600" dirty="0"/>
          </a:p>
        </p:txBody>
      </p:sp>
      <p:sp>
        <p:nvSpPr>
          <p:cNvPr id="3" name="Объект 2"/>
          <p:cNvSpPr>
            <a:spLocks noGrp="1"/>
          </p:cNvSpPr>
          <p:nvPr>
            <p:ph idx="1"/>
          </p:nvPr>
        </p:nvSpPr>
        <p:spPr>
          <a:xfrm>
            <a:off x="179512" y="836712"/>
            <a:ext cx="8496944" cy="5289451"/>
          </a:xfrm>
        </p:spPr>
        <p:txBody>
          <a:bodyPr/>
          <a:lstStyle/>
          <a:p>
            <a:pPr>
              <a:buNone/>
            </a:pPr>
            <a:r>
              <a:rPr lang="ru-RU" sz="2400" dirty="0" smtClean="0"/>
              <a:t> </a:t>
            </a:r>
            <a:r>
              <a:rPr lang="ru-RU" sz="2000" dirty="0" smtClean="0"/>
              <a:t> </a:t>
            </a:r>
            <a:endParaRPr lang="ru-RU" sz="2000" dirty="0"/>
          </a:p>
        </p:txBody>
      </p:sp>
      <p:sp>
        <p:nvSpPr>
          <p:cNvPr id="4" name="Прямоугольник 3"/>
          <p:cNvSpPr/>
          <p:nvPr/>
        </p:nvSpPr>
        <p:spPr>
          <a:xfrm>
            <a:off x="0" y="332656"/>
            <a:ext cx="6516216" cy="523220"/>
          </a:xfrm>
          <a:prstGeom prst="rect">
            <a:avLst/>
          </a:prstGeom>
        </p:spPr>
        <p:txBody>
          <a:bodyPr wrap="square">
            <a:spAutoFit/>
          </a:bodyPr>
          <a:lstStyle/>
          <a:p>
            <a:pPr algn="ctr"/>
            <a:r>
              <a:rPr lang="ru-RU" sz="2800" b="1" dirty="0" smtClean="0"/>
              <a:t>        Портфолио проекта </a:t>
            </a:r>
            <a:endParaRPr lang="ru-RU" sz="2800" dirty="0"/>
          </a:p>
        </p:txBody>
      </p:sp>
      <p:pic>
        <p:nvPicPr>
          <p:cNvPr id="1026" name="Picture 2" descr="C:\Users\User\Pictures\2020-11-20\00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468" t="26447" r="2056" b="10059"/>
          <a:stretch/>
        </p:blipFill>
        <p:spPr bwMode="auto">
          <a:xfrm>
            <a:off x="193444" y="925902"/>
            <a:ext cx="3447889" cy="2359082"/>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5" name="Picture 2" descr="C:\Users\User\Pictures\2020-11-20\00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150"/>
          <a:stretch/>
        </p:blipFill>
        <p:spPr bwMode="auto">
          <a:xfrm>
            <a:off x="3676487" y="2852936"/>
            <a:ext cx="2601351" cy="3771858"/>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7" name="Picture 3" descr="C:\Users\User\Pictures\2020-11-20\00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900"/>
          <a:stretch/>
        </p:blipFill>
        <p:spPr bwMode="auto">
          <a:xfrm>
            <a:off x="6372200" y="202891"/>
            <a:ext cx="2658859" cy="3805104"/>
          </a:xfrm>
          <a:prstGeom prst="rect">
            <a:avLst/>
          </a:prstGeom>
          <a:solidFill>
            <a:srgbClr val="FFFFFF">
              <a:shade val="85000"/>
            </a:srgbClr>
          </a:solidFill>
          <a:ln w="88900" cap="sq">
            <a:solidFill>
              <a:schemeClr val="accent3">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6779096" cy="1143000"/>
          </a:xfrm>
        </p:spPr>
        <p:txBody>
          <a:bodyPr>
            <a:normAutofit/>
          </a:bodyPr>
          <a:lstStyle/>
          <a:p>
            <a:r>
              <a:rPr lang="ru-RU" dirty="0" smtClean="0"/>
              <a:t> </a:t>
            </a:r>
            <a:endParaRPr lang="ru-RU" sz="3600" dirty="0"/>
          </a:p>
        </p:txBody>
      </p:sp>
      <p:sp>
        <p:nvSpPr>
          <p:cNvPr id="3" name="Объект 2"/>
          <p:cNvSpPr>
            <a:spLocks noGrp="1"/>
          </p:cNvSpPr>
          <p:nvPr>
            <p:ph idx="1"/>
          </p:nvPr>
        </p:nvSpPr>
        <p:spPr>
          <a:xfrm>
            <a:off x="179512" y="836712"/>
            <a:ext cx="8496944" cy="5289451"/>
          </a:xfrm>
        </p:spPr>
        <p:txBody>
          <a:bodyPr/>
          <a:lstStyle/>
          <a:p>
            <a:pPr>
              <a:buNone/>
            </a:pPr>
            <a:endParaRPr lang="ru-RU" sz="2000" dirty="0" smtClean="0"/>
          </a:p>
        </p:txBody>
      </p:sp>
      <p:sp>
        <p:nvSpPr>
          <p:cNvPr id="4" name="Прямоугольник 3"/>
          <p:cNvSpPr/>
          <p:nvPr/>
        </p:nvSpPr>
        <p:spPr>
          <a:xfrm>
            <a:off x="0" y="332656"/>
            <a:ext cx="6516216" cy="523220"/>
          </a:xfrm>
          <a:prstGeom prst="rect">
            <a:avLst/>
          </a:prstGeom>
        </p:spPr>
        <p:txBody>
          <a:bodyPr wrap="square">
            <a:spAutoFit/>
          </a:bodyPr>
          <a:lstStyle/>
          <a:p>
            <a:pPr algn="ctr"/>
            <a:r>
              <a:rPr lang="ru-RU" sz="2800" b="1" dirty="0" smtClean="0"/>
              <a:t>          Информационные ресурсы:</a:t>
            </a:r>
            <a:endParaRPr lang="ru-RU" sz="2800" dirty="0"/>
          </a:p>
        </p:txBody>
      </p:sp>
      <p:sp>
        <p:nvSpPr>
          <p:cNvPr id="5" name="Прямоугольник 4"/>
          <p:cNvSpPr/>
          <p:nvPr/>
        </p:nvSpPr>
        <p:spPr>
          <a:xfrm>
            <a:off x="467544" y="1052736"/>
            <a:ext cx="5904656" cy="4247317"/>
          </a:xfrm>
          <a:prstGeom prst="rect">
            <a:avLst/>
          </a:prstGeom>
        </p:spPr>
        <p:txBody>
          <a:bodyPr wrap="square">
            <a:spAutoFit/>
          </a:bodyPr>
          <a:lstStyle/>
          <a:p>
            <a:r>
              <a:rPr lang="ru-RU" sz="1400" dirty="0" smtClean="0">
                <a:latin typeface="Times New Roman" panose="02020603050405020304" pitchFamily="18" charset="0"/>
                <a:cs typeface="Times New Roman" panose="02020603050405020304" pitchFamily="18" charset="0"/>
              </a:rPr>
              <a:t>1. </a:t>
            </a:r>
            <a:r>
              <a:rPr lang="ru-RU" sz="1400" dirty="0" err="1" smtClean="0">
                <a:latin typeface="Times New Roman" panose="02020603050405020304" pitchFamily="18" charset="0"/>
                <a:cs typeface="Times New Roman" panose="02020603050405020304" pitchFamily="18" charset="0"/>
              </a:rPr>
              <a:t>Анцыперова</a:t>
            </a:r>
            <a:r>
              <a:rPr lang="ru-RU" sz="1400" dirty="0" smtClean="0">
                <a:latin typeface="Times New Roman" panose="02020603050405020304" pitchFamily="18" charset="0"/>
                <a:cs typeface="Times New Roman" panose="02020603050405020304" pitchFamily="18" charset="0"/>
              </a:rPr>
              <a:t> Т</a:t>
            </a:r>
            <a:r>
              <a:rPr lang="ru-RU" sz="1400" dirty="0">
                <a:latin typeface="Times New Roman" panose="02020603050405020304" pitchFamily="18" charset="0"/>
                <a:cs typeface="Times New Roman" panose="02020603050405020304" pitchFamily="18" charset="0"/>
              </a:rPr>
              <a:t>. А. Экологические проекты как средство формирования познавательного интереса дошкольников к природе / </a:t>
            </a:r>
            <a:r>
              <a:rPr lang="ru-RU" sz="1400" dirty="0" err="1">
                <a:latin typeface="Times New Roman" panose="02020603050405020304" pitchFamily="18" charset="0"/>
                <a:cs typeface="Times New Roman" panose="02020603050405020304" pitchFamily="18" charset="0"/>
              </a:rPr>
              <a:t>Анцыперова</a:t>
            </a:r>
            <a:r>
              <a:rPr lang="ru-RU" sz="1400" dirty="0">
                <a:latin typeface="Times New Roman" panose="02020603050405020304" pitchFamily="18" charset="0"/>
                <a:cs typeface="Times New Roman" panose="02020603050405020304" pitchFamily="18" charset="0"/>
              </a:rPr>
              <a:t> Т. А.// Детский сад от </a:t>
            </a:r>
            <a:r>
              <a:rPr lang="ru-RU" sz="1400" dirty="0" err="1">
                <a:latin typeface="Times New Roman" panose="02020603050405020304" pitchFamily="18" charset="0"/>
                <a:cs typeface="Times New Roman" panose="02020603050405020304" pitchFamily="18" charset="0"/>
              </a:rPr>
              <a:t>А.до</a:t>
            </a:r>
            <a:r>
              <a:rPr lang="ru-RU" sz="1400" dirty="0">
                <a:latin typeface="Times New Roman" panose="02020603050405020304" pitchFamily="18" charset="0"/>
                <a:cs typeface="Times New Roman" panose="02020603050405020304" pitchFamily="18" charset="0"/>
              </a:rPr>
              <a:t> Я. - 2009. - № 1. - С. 152-158</a:t>
            </a:r>
            <a:r>
              <a:rPr lang="ru-RU" sz="1400" dirty="0" smtClean="0">
                <a:latin typeface="Times New Roman" panose="02020603050405020304" pitchFamily="18" charset="0"/>
                <a:cs typeface="Times New Roman" panose="02020603050405020304" pitchFamily="18" charset="0"/>
              </a:rPr>
              <a:t>.</a:t>
            </a:r>
            <a:r>
              <a:rPr lang="ru-RU" sz="1400" dirty="0"/>
              <a:t> </a:t>
            </a:r>
            <a:r>
              <a:rPr lang="ru-RU" sz="1400" dirty="0" smtClean="0"/>
              <a:t> </a:t>
            </a:r>
          </a:p>
          <a:p>
            <a:r>
              <a:rPr lang="ru-RU" sz="1400" dirty="0">
                <a:solidFill>
                  <a:srgbClr val="111111"/>
                </a:solidFill>
                <a:latin typeface="Times New Roman" panose="02020603050405020304" pitchFamily="18" charset="0"/>
                <a:cs typeface="Times New Roman" panose="02020603050405020304" pitchFamily="18" charset="0"/>
              </a:rPr>
              <a:t>2</a:t>
            </a:r>
            <a:r>
              <a:rPr lang="ru-RU" sz="1400" dirty="0" smtClean="0">
                <a:solidFill>
                  <a:srgbClr val="111111"/>
                </a:solidFill>
                <a:latin typeface="Times New Roman" panose="02020603050405020304" pitchFamily="18" charset="0"/>
                <a:cs typeface="Times New Roman" panose="02020603050405020304" pitchFamily="18" charset="0"/>
              </a:rPr>
              <a:t>. Большая </a:t>
            </a:r>
            <a:r>
              <a:rPr lang="ru-RU" sz="1400" dirty="0">
                <a:solidFill>
                  <a:srgbClr val="111111"/>
                </a:solidFill>
                <a:latin typeface="Times New Roman" panose="02020603050405020304" pitchFamily="18" charset="0"/>
                <a:cs typeface="Times New Roman" panose="02020603050405020304" pitchFamily="18" charset="0"/>
              </a:rPr>
              <a:t>энциклопедия </a:t>
            </a:r>
            <a:r>
              <a:rPr lang="ru-RU" sz="1400" dirty="0" err="1" smtClean="0">
                <a:solidFill>
                  <a:srgbClr val="111111"/>
                </a:solidFill>
                <a:latin typeface="Times New Roman" panose="02020603050405020304" pitchFamily="18" charset="0"/>
                <a:cs typeface="Times New Roman" panose="02020603050405020304" pitchFamily="18" charset="0"/>
              </a:rPr>
              <a:t>природы.</a:t>
            </a:r>
            <a:r>
              <a:rPr lang="ru-RU" sz="1400" u="sng" dirty="0" err="1" smtClean="0">
                <a:solidFill>
                  <a:srgbClr val="111111"/>
                </a:solidFill>
                <a:latin typeface="Times New Roman" panose="02020603050405020304" pitchFamily="18" charset="0"/>
                <a:cs typeface="Times New Roman" panose="02020603050405020304" pitchFamily="18" charset="0"/>
              </a:rPr>
              <a:t>М</a:t>
            </a:r>
            <a:r>
              <a:rPr lang="ru-RU" sz="1400" dirty="0">
                <a:solidFill>
                  <a:srgbClr val="111111"/>
                </a:solidFill>
                <a:latin typeface="Times New Roman" panose="02020603050405020304" pitchFamily="18" charset="0"/>
                <a:cs typeface="Times New Roman" panose="02020603050405020304" pitchFamily="18" charset="0"/>
              </a:rPr>
              <a:t>: </a:t>
            </a:r>
            <a:r>
              <a:rPr lang="ru-RU" sz="1400" i="1" dirty="0">
                <a:solidFill>
                  <a:srgbClr val="111111"/>
                </a:solidFill>
                <a:latin typeface="Times New Roman" panose="02020603050405020304" pitchFamily="18" charset="0"/>
                <a:cs typeface="Times New Roman" panose="02020603050405020304" pitchFamily="18" charset="0"/>
              </a:rPr>
              <a:t>«Мир книги»</a:t>
            </a:r>
            <a:r>
              <a:rPr lang="ru-RU" sz="1400" dirty="0">
                <a:solidFill>
                  <a:srgbClr val="111111"/>
                </a:solidFill>
                <a:latin typeface="Times New Roman" panose="02020603050405020304" pitchFamily="18" charset="0"/>
                <a:cs typeface="Times New Roman" panose="02020603050405020304" pitchFamily="18" charset="0"/>
              </a:rPr>
              <a:t> 2005г.</a:t>
            </a:r>
            <a:endParaRPr lang="ru-RU" sz="1400" dirty="0">
              <a:latin typeface="Times New Roman" panose="02020603050405020304" pitchFamily="18" charset="0"/>
              <a:cs typeface="Times New Roman" panose="02020603050405020304" pitchFamily="18" charset="0"/>
            </a:endParaRPr>
          </a:p>
          <a:p>
            <a:r>
              <a:rPr lang="ru-RU" sz="1400" dirty="0" smtClean="0">
                <a:latin typeface="Times New Roman" panose="02020603050405020304" pitchFamily="18" charset="0"/>
                <a:cs typeface="Times New Roman" panose="02020603050405020304" pitchFamily="18" charset="0"/>
              </a:rPr>
              <a:t>3. Зеленкова О</a:t>
            </a:r>
            <a:r>
              <a:rPr lang="ru-RU" sz="1400" dirty="0">
                <a:latin typeface="Times New Roman" panose="02020603050405020304" pitchFamily="18" charset="0"/>
                <a:cs typeface="Times New Roman" panose="02020603050405020304" pitchFamily="18" charset="0"/>
              </a:rPr>
              <a:t>. С. Совместная работа детского сада и семьи по экологическому воспитанию детей / Зеленкова О. С.// Дошкольная педагогика. - 2010. - № 1. - С. 57</a:t>
            </a:r>
            <a:r>
              <a:rPr lang="ru-RU" sz="1400" dirty="0" smtClean="0">
                <a:latin typeface="Times New Roman" panose="02020603050405020304" pitchFamily="18" charset="0"/>
                <a:cs typeface="Times New Roman" panose="02020603050405020304" pitchFamily="18" charset="0"/>
              </a:rPr>
              <a:t>.</a:t>
            </a:r>
          </a:p>
          <a:p>
            <a:r>
              <a:rPr lang="ru-RU" sz="1400" dirty="0" smtClean="0">
                <a:latin typeface="Times New Roman" panose="02020603050405020304" pitchFamily="18" charset="0"/>
                <a:cs typeface="Times New Roman" panose="02020603050405020304" pitchFamily="18" charset="0"/>
              </a:rPr>
              <a:t>4. Иванова </a:t>
            </a:r>
            <a:r>
              <a:rPr lang="ru-RU" sz="1400" dirty="0">
                <a:latin typeface="Times New Roman" panose="02020603050405020304" pitchFamily="18" charset="0"/>
                <a:cs typeface="Times New Roman" panose="02020603050405020304" pitchFamily="18" charset="0"/>
              </a:rPr>
              <a:t>А.И. Живая экология: Программа экологического образования дошкольников. – М.: ТЦ Сфера, 2009.</a:t>
            </a:r>
            <a:endParaRPr lang="ru-RU" sz="1400" dirty="0" smtClean="0">
              <a:latin typeface="Times New Roman" panose="02020603050405020304" pitchFamily="18" charset="0"/>
              <a:cs typeface="Times New Roman" panose="02020603050405020304" pitchFamily="18" charset="0"/>
            </a:endParaRPr>
          </a:p>
          <a:p>
            <a:r>
              <a:rPr lang="ru-RU" sz="1400" dirty="0" smtClean="0">
                <a:latin typeface="Times New Roman" panose="02020603050405020304" pitchFamily="18" charset="0"/>
                <a:cs typeface="Times New Roman" panose="02020603050405020304" pitchFamily="18" charset="0"/>
              </a:rPr>
              <a:t>5. </a:t>
            </a:r>
            <a:r>
              <a:rPr lang="ru-RU" sz="1400" dirty="0" err="1" smtClean="0">
                <a:latin typeface="Times New Roman" panose="02020603050405020304" pitchFamily="18" charset="0"/>
                <a:cs typeface="Times New Roman" panose="02020603050405020304" pitchFamily="18" charset="0"/>
              </a:rPr>
              <a:t>Кузеванова</a:t>
            </a: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Е.Н.,  </a:t>
            </a:r>
            <a:r>
              <a:rPr lang="ru-RU" sz="1400" dirty="0" smtClean="0">
                <a:latin typeface="Times New Roman" panose="02020603050405020304" pitchFamily="18" charset="0"/>
                <a:cs typeface="Times New Roman" panose="02020603050405020304" pitchFamily="18" charset="0"/>
              </a:rPr>
              <a:t>Сергеева В.Н</a:t>
            </a:r>
            <a:r>
              <a:rPr lang="ru-RU" sz="1400" dirty="0">
                <a:latin typeface="Times New Roman" panose="02020603050405020304" pitchFamily="18" charset="0"/>
                <a:cs typeface="Times New Roman" panose="02020603050405020304" pitchFamily="18" charset="0"/>
              </a:rPr>
              <a:t>.</a:t>
            </a:r>
            <a:r>
              <a:rPr lang="ru-RU" sz="1400" dirty="0" smtClean="0">
                <a:latin typeface="Times New Roman" panose="02020603050405020304" pitchFamily="18" charset="0"/>
                <a:cs typeface="Times New Roman" panose="02020603050405020304" pitchFamily="18" charset="0"/>
              </a:rPr>
              <a:t> , </a:t>
            </a:r>
            <a:r>
              <a:rPr lang="ru-RU" sz="1400" dirty="0" err="1">
                <a:latin typeface="Times New Roman" panose="02020603050405020304" pitchFamily="18" charset="0"/>
                <a:cs typeface="Times New Roman" panose="02020603050405020304" pitchFamily="18" charset="0"/>
              </a:rPr>
              <a:t>Байкаловедение</a:t>
            </a:r>
            <a:r>
              <a:rPr lang="ru-RU" sz="1400" dirty="0">
                <a:latin typeface="Times New Roman" panose="02020603050405020304" pitchFamily="18" charset="0"/>
                <a:cs typeface="Times New Roman" panose="02020603050405020304" pitchFamily="18" charset="0"/>
              </a:rPr>
              <a:t>. Байкал с древних времен до наших дней - Иркутск 2014г</a:t>
            </a:r>
            <a:r>
              <a:rPr lang="ru-RU" sz="1400" dirty="0" smtClean="0">
                <a:latin typeface="Times New Roman" panose="02020603050405020304" pitchFamily="18" charset="0"/>
                <a:cs typeface="Times New Roman" panose="02020603050405020304" pitchFamily="18" charset="0"/>
              </a:rPr>
              <a:t>.</a:t>
            </a:r>
          </a:p>
          <a:p>
            <a:r>
              <a:rPr lang="ru-RU" sz="1400" dirty="0" smtClean="0">
                <a:latin typeface="Times New Roman" panose="02020603050405020304" pitchFamily="18" charset="0"/>
                <a:cs typeface="Times New Roman" panose="02020603050405020304" pitchFamily="18" charset="0"/>
              </a:rPr>
              <a:t>6. Николаева </a:t>
            </a:r>
            <a:r>
              <a:rPr lang="ru-RU" sz="1400" dirty="0">
                <a:latin typeface="Times New Roman" panose="02020603050405020304" pitchFamily="18" charset="0"/>
                <a:cs typeface="Times New Roman" panose="02020603050405020304" pitchFamily="18" charset="0"/>
              </a:rPr>
              <a:t>С.Н. Юный эколог. Программа экологического воспитания в детском саду. - М.: МОЗАИКА-СИНТЕЗ, 2010. - 112 с</a:t>
            </a:r>
            <a:r>
              <a:rPr lang="ru-RU" sz="1400" dirty="0" smtClean="0">
                <a:latin typeface="Times New Roman" panose="02020603050405020304" pitchFamily="18" charset="0"/>
                <a:cs typeface="Times New Roman" panose="02020603050405020304" pitchFamily="18" charset="0"/>
              </a:rPr>
              <a:t>.</a:t>
            </a:r>
          </a:p>
          <a:p>
            <a:r>
              <a:rPr lang="ru-RU" sz="1400" dirty="0" smtClean="0">
                <a:latin typeface="Times New Roman" panose="02020603050405020304" pitchFamily="18" charset="0"/>
                <a:cs typeface="Times New Roman" panose="02020603050405020304" pitchFamily="18" charset="0"/>
              </a:rPr>
              <a:t>7. Федотова </a:t>
            </a:r>
            <a:r>
              <a:rPr lang="ru-RU" sz="1400" dirty="0">
                <a:latin typeface="Times New Roman" panose="02020603050405020304" pitchFamily="18" charset="0"/>
                <a:cs typeface="Times New Roman" panose="02020603050405020304" pitchFamily="18" charset="0"/>
              </a:rPr>
              <a:t>А.М. Познаем окружающий мир играя: сюжетно-дидактические игры для дошкольников. – Москва: ТЦ Сфера, 2015. – 112 с. – (Библиотека Воспитателя</a:t>
            </a:r>
            <a:r>
              <a:rPr lang="ru-RU" sz="1400" dirty="0" smtClean="0">
                <a:latin typeface="Times New Roman" panose="02020603050405020304" pitchFamily="18" charset="0"/>
                <a:cs typeface="Times New Roman" panose="02020603050405020304" pitchFamily="18" charset="0"/>
              </a:rPr>
              <a:t>).</a:t>
            </a:r>
          </a:p>
          <a:p>
            <a:r>
              <a:rPr lang="ru-RU" sz="1400" dirty="0" smtClean="0">
                <a:latin typeface="Times New Roman" panose="02020603050405020304" pitchFamily="18" charset="0"/>
                <a:cs typeface="Times New Roman" panose="02020603050405020304" pitchFamily="18" charset="0"/>
              </a:rPr>
              <a:t>8. Федоров </a:t>
            </a:r>
            <a:r>
              <a:rPr lang="ru-RU" sz="1400" dirty="0">
                <a:latin typeface="Times New Roman" panose="02020603050405020304" pitchFamily="18" charset="0"/>
                <a:cs typeface="Times New Roman" panose="02020603050405020304" pitchFamily="18" charset="0"/>
              </a:rPr>
              <a:t>В.Д</a:t>
            </a:r>
            <a:r>
              <a:rPr lang="ru-RU" sz="1400" dirty="0" smtClean="0">
                <a:latin typeface="Times New Roman" panose="02020603050405020304" pitchFamily="18" charset="0"/>
                <a:cs typeface="Times New Roman" panose="02020603050405020304" pitchFamily="18" charset="0"/>
              </a:rPr>
              <a:t>. Байкал</a:t>
            </a:r>
            <a:r>
              <a:rPr lang="ru-RU" sz="1400" dirty="0">
                <a:latin typeface="Times New Roman" panose="02020603050405020304" pitchFamily="18" charset="0"/>
                <a:cs typeface="Times New Roman" panose="02020603050405020304" pitchFamily="18" charset="0"/>
              </a:rPr>
              <a:t>: стихотворения/ </a:t>
            </a:r>
            <a:r>
              <a:rPr lang="ru-RU" sz="1400" smtClean="0">
                <a:latin typeface="Times New Roman" panose="02020603050405020304" pitchFamily="18" charset="0"/>
                <a:cs typeface="Times New Roman" panose="02020603050405020304" pitchFamily="18" charset="0"/>
              </a:rPr>
              <a:t>В.Д.Федоров</a:t>
            </a:r>
            <a:r>
              <a:rPr lang="ru-RU" sz="1400" dirty="0">
                <a:latin typeface="Times New Roman" panose="02020603050405020304" pitchFamily="18" charset="0"/>
                <a:cs typeface="Times New Roman" panose="02020603050405020304" pitchFamily="18" charset="0"/>
              </a:rPr>
              <a:t>// </a:t>
            </a:r>
            <a:r>
              <a:rPr lang="ru-RU" sz="1400" dirty="0" err="1">
                <a:latin typeface="Times New Roman" panose="02020603050405020304" pitchFamily="18" charset="0"/>
                <a:cs typeface="Times New Roman" panose="02020603050405020304" pitchFamily="18" charset="0"/>
              </a:rPr>
              <a:t>Собр.Соч</a:t>
            </a:r>
            <a:r>
              <a:rPr lang="ru-RU" sz="1400" dirty="0">
                <a:latin typeface="Times New Roman" panose="02020603050405020304" pitchFamily="18" charset="0"/>
                <a:cs typeface="Times New Roman" panose="02020603050405020304" pitchFamily="18" charset="0"/>
              </a:rPr>
              <a:t>. в 5 т. </a:t>
            </a:r>
            <a:endParaRPr lang="ru-RU" sz="1400" dirty="0" smtClean="0">
              <a:latin typeface="Times New Roman" panose="02020603050405020304" pitchFamily="18" charset="0"/>
              <a:cs typeface="Times New Roman" panose="02020603050405020304" pitchFamily="18" charset="0"/>
            </a:endParaRPr>
          </a:p>
          <a:p>
            <a:r>
              <a:rPr lang="ru-RU" sz="1400" dirty="0" smtClean="0">
                <a:latin typeface="Times New Roman" panose="02020603050405020304" pitchFamily="18" charset="0"/>
                <a:cs typeface="Times New Roman" panose="02020603050405020304" pitchFamily="18" charset="0"/>
              </a:rPr>
              <a:t>9. Интернет-ресурсы</a:t>
            </a:r>
            <a:endParaRPr lang="ru-RU" sz="1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3002445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TotalTime>
  <Words>791</Words>
  <Application>Microsoft Office PowerPoint</Application>
  <PresentationFormat>Экран (4:3)</PresentationFormat>
  <Paragraphs>133</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Муниципальное дошкольное образовательное учреждение  Иркутского районного муниципального образования «Усть-Кудинский детский сад»      Проект  старшей группы «Капельки»  «Как помочь природе Родного края?»</vt:lpstr>
      <vt:lpstr> Тип проекта: познавательно-исследовательский, творческий. По продолжительности: среднесрочный   (срок 02.09 – 30.11.2019г.)  По количеству участников: фронтальный;  дети 5-6 лет, воспитатели групп, родители воспитанников.  </vt:lpstr>
      <vt:lpstr>Проблема, её актуальность</vt:lpstr>
      <vt:lpstr> Задачи проекта: </vt:lpstr>
      <vt:lpstr>Презентация PowerPoint</vt:lpstr>
      <vt:lpstr>Метод «Модель трёх вопросов» </vt:lpstr>
      <vt:lpstr>Предполагаемый продукт проекта:</vt:lpstr>
      <vt:lpstr> </vt:lpstr>
      <vt:lpstr>Этапы проекта: 1 этап  – подготовительный   </vt:lpstr>
      <vt:lpstr> </vt:lpstr>
      <vt:lpstr> </vt:lpstr>
      <vt:lpstr> </vt:lpstr>
      <vt:lpstr> </vt:lpstr>
      <vt:lpstr> </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дошкольное образовательное учреждение  Иркутского районного муниципального образования «Усть-Кудинский детский сад»   Проект  «Береги природу !» в старшей группе</dc:title>
  <dc:creator>DS</dc:creator>
  <cp:lastModifiedBy>DS</cp:lastModifiedBy>
  <cp:revision>45</cp:revision>
  <dcterms:created xsi:type="dcterms:W3CDTF">2020-11-18T04:28:12Z</dcterms:created>
  <dcterms:modified xsi:type="dcterms:W3CDTF">2021-01-11T06:25:38Z</dcterms:modified>
</cp:coreProperties>
</file>