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9" r:id="rId4"/>
    <p:sldId id="273" r:id="rId5"/>
    <p:sldId id="263" r:id="rId6"/>
    <p:sldId id="265" r:id="rId7"/>
    <p:sldId id="262" r:id="rId8"/>
    <p:sldId id="295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A187A-09E4-4494-9310-BBD493823E85}" type="datetimeFigureOut">
              <a:rPr lang="ru-RU" smtClean="0"/>
              <a:t>27.08.2025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E5644-CB0D-4250-9760-B038009E54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3894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704A97-954A-43BB-9B48-0934BCB054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2123" y="291549"/>
            <a:ext cx="10762490" cy="3485322"/>
          </a:xfrm>
        </p:spPr>
        <p:txBody>
          <a:bodyPr>
            <a:noAutofit/>
          </a:bodyPr>
          <a:lstStyle/>
          <a:p>
            <a:r>
              <a:rPr lang="ru-RU" sz="4800" b="1" dirty="0"/>
              <a:t>Формирование предпосылок математического мышления у детей младшего школьного возраста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5A4D05C-0676-4A53-B6E2-CA3471FDDE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92347" y="4363306"/>
            <a:ext cx="5234609" cy="2494694"/>
          </a:xfrm>
        </p:spPr>
        <p:txBody>
          <a:bodyPr anchor="ctr">
            <a:normAutofit fontScale="55000" lnSpcReduction="20000"/>
          </a:bodyPr>
          <a:lstStyle/>
          <a:p>
            <a:pPr>
              <a:lnSpc>
                <a:spcPct val="150000"/>
              </a:lnSpc>
            </a:pPr>
            <a:r>
              <a:rPr lang="ru-RU" sz="3500" b="1" dirty="0"/>
              <a:t>Воспитатель </a:t>
            </a:r>
          </a:p>
          <a:p>
            <a:pPr>
              <a:lnSpc>
                <a:spcPct val="150000"/>
              </a:lnSpc>
            </a:pPr>
            <a:r>
              <a:rPr lang="ru-RU" sz="3500" b="1" dirty="0"/>
              <a:t>Ибрагимова Алина </a:t>
            </a:r>
            <a:r>
              <a:rPr lang="ru-RU" sz="3500" b="1" dirty="0" err="1"/>
              <a:t>Мунировна</a:t>
            </a:r>
            <a:endParaRPr lang="ru-RU" sz="3500" b="1" dirty="0"/>
          </a:p>
          <a:p>
            <a:pPr>
              <a:lnSpc>
                <a:spcPct val="150000"/>
              </a:lnSpc>
            </a:pPr>
            <a:r>
              <a:rPr lang="ru-RU" sz="3500" b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МДОУ СШ №64                                        </a:t>
            </a:r>
          </a:p>
          <a:p>
            <a:pPr>
              <a:lnSpc>
                <a:spcPct val="150000"/>
              </a:lnSpc>
            </a:pPr>
            <a:r>
              <a:rPr lang="ru-RU" sz="3500" b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   </a:t>
            </a:r>
            <a:r>
              <a:rPr lang="ru-RU" sz="3500" b="1" dirty="0" err="1">
                <a:solidFill>
                  <a:prstClr val="black">
                    <a:lumMod val="65000"/>
                    <a:lumOff val="35000"/>
                  </a:prstClr>
                </a:solidFill>
              </a:rPr>
              <a:t>г.Ульяновск</a:t>
            </a:r>
            <a:endParaRPr lang="ru-RU" sz="2800" b="1" dirty="0"/>
          </a:p>
          <a:p>
            <a:pPr>
              <a:lnSpc>
                <a:spcPct val="150000"/>
              </a:lnSpc>
            </a:pPr>
            <a:r>
              <a:rPr lang="ru-RU" sz="2000" b="1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94902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193F0F6-75ED-4188-8623-A76375F4D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5637" y="278296"/>
            <a:ext cx="9158976" cy="1674113"/>
          </a:xfrm>
        </p:spPr>
        <p:txBody>
          <a:bodyPr>
            <a:normAutofit/>
          </a:bodyPr>
          <a:lstStyle/>
          <a:p>
            <a:r>
              <a:rPr lang="ru-RU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Цель проекта:</a:t>
            </a:r>
            <a:endParaRPr lang="ru-RU" sz="4000" dirty="0">
              <a:solidFill>
                <a:schemeClr val="accent3"/>
              </a:solidFill>
            </a:endParaRPr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id="{4C22C15C-42EB-4B9A-AA86-F0DC664FAF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242" y="980661"/>
            <a:ext cx="10389705" cy="967410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1111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формирование элементарных математических представлений у детей младшего  школьного возраста посредством использования игр в учебных видах деятельности.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1362263-8B9D-4C9C-90EA-68A3CE0B520D}"/>
              </a:ext>
            </a:extLst>
          </p:cNvPr>
          <p:cNvSpPr/>
          <p:nvPr/>
        </p:nvSpPr>
        <p:spPr>
          <a:xfrm>
            <a:off x="2345636" y="2064178"/>
            <a:ext cx="56719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lang="ru-RU" sz="4000" b="1" dirty="0">
                <a:ln w="12700">
                  <a:solidFill>
                    <a:srgbClr val="575F6D">
                      <a:satMod val="155000"/>
                    </a:srgb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Задачи проекта: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43A8E06-39F3-4ADF-AC20-D262FAD753E1}"/>
              </a:ext>
            </a:extLst>
          </p:cNvPr>
          <p:cNvSpPr/>
          <p:nvPr/>
        </p:nvSpPr>
        <p:spPr>
          <a:xfrm>
            <a:off x="1364974" y="2931243"/>
            <a:ext cx="1060518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ru-RU" b="1" dirty="0">
                <a:latin typeface="Arial" panose="020B0604020202020204" pitchFamily="34" charset="0"/>
              </a:rPr>
              <a:t>формировать представления детей о свойствах и отношениях объектов через занимательные математические игры;</a:t>
            </a:r>
          </a:p>
          <a:p>
            <a:pPr marL="342900" indent="-342900">
              <a:buFontTx/>
              <a:buChar char="-"/>
            </a:pPr>
            <a:endParaRPr lang="ru-RU" b="1" dirty="0">
              <a:latin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>
                <a:latin typeface="Arial" panose="020B0604020202020204" pitchFamily="34" charset="0"/>
              </a:rPr>
              <a:t>создать условия для формирования интереса к математике у детей;</a:t>
            </a:r>
          </a:p>
          <a:p>
            <a:pPr marL="285750" indent="-285750">
              <a:buFontTx/>
              <a:buChar char="-"/>
            </a:pPr>
            <a:endParaRPr lang="ru-RU" b="1" dirty="0">
              <a:latin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>
                <a:solidFill>
                  <a:srgbClr val="111111"/>
                </a:solidFill>
                <a:latin typeface="Arial" panose="020B0604020202020204" pitchFamily="34" charset="0"/>
              </a:rPr>
              <a:t>способствовать развитию мыслительных операций (анализ, синтез, сравнение, логического мышления и креативности мышления </a:t>
            </a:r>
            <a:r>
              <a:rPr lang="ru-RU" b="1" i="1" dirty="0">
                <a:solidFill>
                  <a:srgbClr val="111111"/>
                </a:solidFill>
                <a:latin typeface="Arial" panose="020B0604020202020204" pitchFamily="34" charset="0"/>
              </a:rPr>
              <a:t>(умение гибко, оригинально мыслить). </a:t>
            </a:r>
            <a:r>
              <a:rPr lang="ru-RU" b="1" dirty="0"/>
              <a:t> мелкой моторики рук </a:t>
            </a:r>
            <a:r>
              <a:rPr lang="ru-RU" b="1" dirty="0">
                <a:solidFill>
                  <a:srgbClr val="111111"/>
                </a:solidFill>
                <a:latin typeface="Arial" panose="020B0604020202020204" pitchFamily="34" charset="0"/>
              </a:rPr>
              <a:t> ;</a:t>
            </a:r>
          </a:p>
          <a:p>
            <a:pPr marL="285750" indent="-285750">
              <a:buFontTx/>
              <a:buChar char="-"/>
            </a:pPr>
            <a:endParaRPr lang="ru-RU" b="1" dirty="0">
              <a:latin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>
                <a:latin typeface="Arial" panose="020B0604020202020204" pitchFamily="34" charset="0"/>
              </a:rPr>
              <a:t>создать благоприятные условия для развития математических способностей;</a:t>
            </a:r>
          </a:p>
          <a:p>
            <a:pPr marL="285750" indent="-285750">
              <a:buFontTx/>
              <a:buChar char="-"/>
            </a:pPr>
            <a:endParaRPr lang="ru-RU" b="1" dirty="0">
              <a:latin typeface="Arial" panose="020B0604020202020204" pitchFamily="34" charset="0"/>
            </a:endParaRPr>
          </a:p>
          <a:p>
            <a:r>
              <a:rPr lang="ru-RU" b="1" dirty="0">
                <a:latin typeface="Arial" panose="020B0604020202020204" pitchFamily="34" charset="0"/>
              </a:rPr>
              <a:t>- организовать работу с родителями по развитию у детей математических способностей.</a:t>
            </a:r>
          </a:p>
        </p:txBody>
      </p:sp>
    </p:spTree>
    <p:extLst>
      <p:ext uri="{BB962C8B-B14F-4D97-AF65-F5344CB8AC3E}">
        <p14:creationId xmlns:p14="http://schemas.microsoft.com/office/powerpoint/2010/main" val="1683565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37B755-4632-4716-8581-C669BDB74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1" y="437321"/>
            <a:ext cx="9874594" cy="768627"/>
          </a:xfrm>
        </p:spPr>
        <p:txBody>
          <a:bodyPr>
            <a:normAutofit fontScale="90000"/>
          </a:bodyPr>
          <a:lstStyle/>
          <a:p>
            <a:r>
              <a:rPr lang="ru-RU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Актуальность</a:t>
            </a:r>
            <a:b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</a:b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DD4F6EC-59C2-438E-B835-64301E5D9A56}"/>
              </a:ext>
            </a:extLst>
          </p:cNvPr>
          <p:cNvSpPr/>
          <p:nvPr/>
        </p:nvSpPr>
        <p:spPr>
          <a:xfrm>
            <a:off x="649357" y="821635"/>
            <a:ext cx="11410121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b="1" dirty="0"/>
              <a:t>В настоящее время  государство испытывает огромный дефицит инженерно-технических работников и квалифицированных кадров.</a:t>
            </a:r>
          </a:p>
          <a:p>
            <a:endParaRPr lang="ru-RU" b="1" dirty="0"/>
          </a:p>
          <a:p>
            <a:r>
              <a:rPr lang="ru-RU" b="1" dirty="0"/>
              <a:t>Современное общество требует воспитать человека творческого и креативного, способного нестандартно мыслить и самостоятельно создавать новые технические формы, а значит владеющего основами инженерного мышления.</a:t>
            </a:r>
          </a:p>
          <a:p>
            <a:endParaRPr lang="ru-RU" b="1" dirty="0"/>
          </a:p>
          <a:p>
            <a:pPr indent="360680" algn="just"/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Младший школьный возраст – важный период развития всех психических функций, в том числе и мышления. В этот период мы можем говорить о формировании </a:t>
            </a:r>
            <a:r>
              <a:rPr lang="ru-RU" sz="2000" b="1" dirty="0" err="1">
                <a:solidFill>
                  <a:srgbClr val="000000"/>
                </a:solidFill>
                <a:ea typeface="Times New Roman" panose="02020603050405020304" pitchFamily="18" charset="0"/>
              </a:rPr>
              <a:t>предынженерного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000000"/>
                </a:solidFill>
                <a:ea typeface="Times New Roman" panose="02020603050405020304" pitchFamily="18" charset="0"/>
              </a:rPr>
              <a:t>мышления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В развитии мышления школьников существенную роль играет овладение различными способами наглядного моделирования</a:t>
            </a:r>
          </a:p>
          <a:p>
            <a:pPr indent="360680" algn="just"/>
            <a:endParaRPr lang="ru-RU" b="1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 indent="360680" algn="just"/>
            <a:r>
              <a:rPr lang="ru-RU" b="1" dirty="0">
                <a:solidFill>
                  <a:srgbClr val="000000"/>
                </a:solidFill>
              </a:rPr>
              <a:t>Математика</a:t>
            </a:r>
            <a:r>
              <a:rPr lang="ru-RU" b="1" dirty="0"/>
              <a:t> способствует развитию исследовательской активности детей, умению наблюдать, различать, сравнивать, запоминать ,сосредотачивать внимание на последовательности действий, а, значит, способствует формированию и развитию инженерного мышления детей.</a:t>
            </a:r>
          </a:p>
          <a:p>
            <a:pPr indent="228600"/>
            <a:endParaRPr lang="ru-RU" b="1" dirty="0"/>
          </a:p>
          <a:p>
            <a:r>
              <a:rPr lang="ru-RU" b="1" dirty="0"/>
              <a:t>Исходя из вышесказанного, на сегодняшний день существует актуальная проблема повышения познавательной мотивации и развития элементов инженерного </a:t>
            </a:r>
            <a:r>
              <a:rPr lang="ru-RU" b="1"/>
              <a:t>мышления школьников </a:t>
            </a:r>
            <a:r>
              <a:rPr lang="ru-RU" b="1" dirty="0"/>
              <a:t>через конструктивную и математическую  деятельность</a:t>
            </a:r>
          </a:p>
        </p:txBody>
      </p:sp>
    </p:spTree>
    <p:extLst>
      <p:ext uri="{BB962C8B-B14F-4D97-AF65-F5344CB8AC3E}">
        <p14:creationId xmlns:p14="http://schemas.microsoft.com/office/powerpoint/2010/main" val="3846076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9E6CAF-2E8E-4781-88FE-0B761C7E9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1565" y="159025"/>
            <a:ext cx="10270434" cy="874645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accent3"/>
                </a:solidFill>
                <a:latin typeface="Comic Sans MS" panose="030F0702030302020204" pitchFamily="66" charset="0"/>
              </a:rPr>
              <a:t>Предполагаемые результаты:</a:t>
            </a:r>
            <a:endParaRPr lang="ru-RU" dirty="0">
              <a:solidFill>
                <a:schemeClr val="accent3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159E1F5-03D0-47AF-A722-829AEA777C53}"/>
              </a:ext>
            </a:extLst>
          </p:cNvPr>
          <p:cNvSpPr/>
          <p:nvPr/>
        </p:nvSpPr>
        <p:spPr>
          <a:xfrm>
            <a:off x="1166191" y="901150"/>
            <a:ext cx="10893287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•	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сравнивает количество двух групп предметов, выражает результаты сравнения в речи (больше, меньше);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- называет геометрические фигуры: круг, квадрат, прямоугольник, овал, треугольник;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-развитие координации движений, точное выполнение заданий;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- сравнивает предметы различных и одинаковых размеров по величине, цвету, форме, использует в речи результаты сравнения;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- обозначает словами положение предмета относительно себя;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      - апробирован кейс методических материалов, помогающий в вопросах развития межполушарного взаимодействия у дошкольников.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r>
              <a:rPr lang="ru-RU" sz="1600" b="1" dirty="0">
                <a:latin typeface="Comic Sans MS" panose="030F0702030302020204" pitchFamily="66" charset="0"/>
              </a:rPr>
              <a:t> </a:t>
            </a:r>
          </a:p>
          <a:p>
            <a:endParaRPr lang="ru-RU" sz="1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740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CFFFBB-B83B-4DAA-AA69-1EF52464D6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2053" y="304800"/>
            <a:ext cx="9530037" cy="1404731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chemeClr val="accent3"/>
                </a:solidFill>
                <a:latin typeface="Comic Sans MS" panose="030F0702030302020204" pitchFamily="66" charset="0"/>
              </a:rPr>
              <a:t>Инженер-</a:t>
            </a:r>
            <a:r>
              <a:rPr lang="ru-RU" sz="4400" dirty="0">
                <a:latin typeface="Comic Sans MS" panose="030F0702030302020204" pitchFamily="66" charset="0"/>
              </a:rPr>
              <a:t> </a:t>
            </a:r>
            <a:r>
              <a:rPr lang="ru-RU" sz="4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>
                <a:solidFill>
                  <a:schemeClr val="tx1"/>
                </a:solidFill>
                <a:latin typeface="Comic Sans MS" panose="030F0702030302020204" pitchFamily="66" charset="0"/>
              </a:rPr>
              <a:t>изобретатель ( исследователь, строитель, творец).</a:t>
            </a:r>
            <a:br>
              <a:rPr lang="ru-RU" dirty="0">
                <a:latin typeface="Comic Sans MS" panose="030F0702030302020204" pitchFamily="66" charset="0"/>
              </a:rPr>
            </a:br>
            <a:r>
              <a:rPr lang="ru-RU" sz="4000" b="1" dirty="0">
                <a:solidFill>
                  <a:schemeClr val="accent3"/>
                </a:solidFill>
                <a:latin typeface="Comic Sans MS" panose="030F0702030302020204" pitchFamily="66" charset="0"/>
              </a:rPr>
              <a:t>Инженерное мышление </a:t>
            </a:r>
            <a:endParaRPr lang="ru-RU" b="1" dirty="0">
              <a:solidFill>
                <a:schemeClr val="accent3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DABAB1A-6664-41B3-9E9D-16CF6C1C470D}"/>
              </a:ext>
            </a:extLst>
          </p:cNvPr>
          <p:cNvSpPr/>
          <p:nvPr/>
        </p:nvSpPr>
        <p:spPr>
          <a:xfrm>
            <a:off x="1842053" y="1902797"/>
            <a:ext cx="10349947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Tx/>
              <a:buChar char="-"/>
            </a:pPr>
            <a:r>
              <a:rPr lang="ru-RU" sz="2800" dirty="0">
                <a:solidFill>
                  <a:srgbClr val="111111"/>
                </a:solidFill>
                <a:latin typeface="Comic Sans MS" panose="030F0702030302020204" pitchFamily="66" charset="0"/>
              </a:rPr>
              <a:t>это вид познавательной деятельности, направленной на исследование, создание и эксплуатацию новой высокопроизводительной и надежной техники, прогрессивной технологии, автоматизации и механизации производства, </a:t>
            </a:r>
            <a:r>
              <a:rPr lang="ru-RU" sz="2800" b="1" dirty="0">
                <a:solidFill>
                  <a:schemeClr val="accent3"/>
                </a:solidFill>
                <a:latin typeface="Comic Sans MS" panose="030F0702030302020204" pitchFamily="66" charset="0"/>
              </a:rPr>
              <a:t>повышение качества продукции.</a:t>
            </a:r>
          </a:p>
          <a:p>
            <a:pPr marL="457200" indent="-457200">
              <a:buFontTx/>
              <a:buChar char="-"/>
            </a:pPr>
            <a:endParaRPr lang="ru-RU" sz="2800" b="1" dirty="0">
              <a:solidFill>
                <a:schemeClr val="accent3">
                  <a:lumMod val="60000"/>
                  <a:lumOff val="4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ru-RU" sz="3600" b="1" dirty="0">
                <a:solidFill>
                  <a:schemeClr val="accent3"/>
                </a:solidFill>
                <a:latin typeface="Comic Sans MS" panose="030F0702030302020204" pitchFamily="66" charset="0"/>
              </a:rPr>
              <a:t>Главное в инженерном мышлении- </a:t>
            </a:r>
            <a:r>
              <a:rPr lang="ru-RU" sz="2800" dirty="0">
                <a:latin typeface="Comic Sans MS" panose="030F0702030302020204" pitchFamily="66" charset="0"/>
              </a:rPr>
              <a:t>решение конкретных задач и целей с помощью технических средств</a:t>
            </a:r>
            <a:r>
              <a:rPr lang="ru-RU" sz="2400" dirty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FontTx/>
              <a:buChar char="-"/>
            </a:pPr>
            <a:endParaRPr lang="ru-RU" sz="2800" b="1" dirty="0">
              <a:solidFill>
                <a:schemeClr val="accent3">
                  <a:lumMod val="60000"/>
                  <a:lumOff val="4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369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549CBFFA-8B96-44A9-AB97-0AB6253FF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6522" y="114740"/>
            <a:ext cx="10137913" cy="945434"/>
          </a:xfrm>
        </p:spPr>
        <p:txBody>
          <a:bodyPr>
            <a:normAutofit/>
          </a:bodyPr>
          <a:lstStyle/>
          <a:p>
            <a:r>
              <a:rPr lang="ru-RU" sz="4400" b="1" dirty="0">
                <a:solidFill>
                  <a:schemeClr val="accent3"/>
                </a:solidFill>
                <a:latin typeface="Comic Sans MS" panose="030F0702030302020204" pitchFamily="66" charset="0"/>
              </a:rPr>
              <a:t>Межполушарное взаимодействие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EFB6F526-57F6-4E46-8455-DFA679314F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25217" y="1197260"/>
            <a:ext cx="10469218" cy="5660739"/>
          </a:xfrm>
        </p:spPr>
      </p:pic>
    </p:spTree>
    <p:extLst>
      <p:ext uri="{BB962C8B-B14F-4D97-AF65-F5344CB8AC3E}">
        <p14:creationId xmlns:p14="http://schemas.microsoft.com/office/powerpoint/2010/main" val="5261646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3863D239-6B22-49D7-A70F-B359E93BEBC6}"/>
              </a:ext>
            </a:extLst>
          </p:cNvPr>
          <p:cNvSpPr/>
          <p:nvPr/>
        </p:nvSpPr>
        <p:spPr>
          <a:xfrm>
            <a:off x="4320208" y="37106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C2AEBD83-C66D-468C-BBCF-F07DEA393755}"/>
              </a:ext>
            </a:extLst>
          </p:cNvPr>
          <p:cNvSpPr/>
          <p:nvPr/>
        </p:nvSpPr>
        <p:spPr>
          <a:xfrm>
            <a:off x="1722798" y="119403"/>
            <a:ext cx="9137357" cy="89320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accent3"/>
                </a:solidFill>
                <a:cs typeface="Aharoni" panose="02010803020104030203" pitchFamily="2" charset="-79"/>
              </a:rPr>
              <a:t>Математические игры</a:t>
            </a:r>
          </a:p>
        </p:txBody>
      </p:sp>
      <p:sp>
        <p:nvSpPr>
          <p:cNvPr id="12" name="Блок-схема: процесс 11">
            <a:extLst>
              <a:ext uri="{FF2B5EF4-FFF2-40B4-BE49-F238E27FC236}">
                <a16:creationId xmlns:a16="http://schemas.microsoft.com/office/drawing/2014/main" id="{0FD8FB5A-912C-49E7-A680-71E735E39613}"/>
              </a:ext>
            </a:extLst>
          </p:cNvPr>
          <p:cNvSpPr/>
          <p:nvPr/>
        </p:nvSpPr>
        <p:spPr>
          <a:xfrm>
            <a:off x="622872" y="1510417"/>
            <a:ext cx="3472050" cy="946203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6"/>
                </a:solidFill>
              </a:rPr>
              <a:t>Дидактические игры  и упражнения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D13A8FAC-26F3-49D8-8B46-F598C45CA081}"/>
              </a:ext>
            </a:extLst>
          </p:cNvPr>
          <p:cNvSpPr/>
          <p:nvPr/>
        </p:nvSpPr>
        <p:spPr>
          <a:xfrm>
            <a:off x="4320208" y="1552679"/>
            <a:ext cx="4039264" cy="821741"/>
          </a:xfrm>
          <a:prstGeom prst="roundRect">
            <a:avLst>
              <a:gd name="adj" fmla="val 15471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4"/>
                </a:solidFill>
              </a:rPr>
              <a:t>Ментальная математика</a:t>
            </a:r>
          </a:p>
        </p:txBody>
      </p:sp>
      <p:sp>
        <p:nvSpPr>
          <p:cNvPr id="15" name="Блок-схема: процесс 14">
            <a:extLst>
              <a:ext uri="{FF2B5EF4-FFF2-40B4-BE49-F238E27FC236}">
                <a16:creationId xmlns:a16="http://schemas.microsoft.com/office/drawing/2014/main" id="{FED76CB9-C741-4400-BA43-BAA3881D6DBB}"/>
              </a:ext>
            </a:extLst>
          </p:cNvPr>
          <p:cNvSpPr/>
          <p:nvPr/>
        </p:nvSpPr>
        <p:spPr>
          <a:xfrm>
            <a:off x="8852452" y="1542905"/>
            <a:ext cx="3339548" cy="913715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chemeClr val="accent2"/>
                </a:solidFill>
              </a:rPr>
              <a:t>Кинезиологические</a:t>
            </a:r>
            <a:r>
              <a:rPr lang="ru-RU" sz="2400" b="1" dirty="0">
                <a:solidFill>
                  <a:schemeClr val="accent2"/>
                </a:solidFill>
              </a:rPr>
              <a:t> упражнения </a:t>
            </a:r>
          </a:p>
        </p:txBody>
      </p: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FCCC22E2-E9A6-458E-86DF-2C2EECD51FC5}"/>
              </a:ext>
            </a:extLst>
          </p:cNvPr>
          <p:cNvCxnSpPr>
            <a:cxnSpLocks/>
          </p:cNvCxnSpPr>
          <p:nvPr/>
        </p:nvCxnSpPr>
        <p:spPr>
          <a:xfrm>
            <a:off x="2769704" y="1749287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Овал 32">
            <a:extLst>
              <a:ext uri="{FF2B5EF4-FFF2-40B4-BE49-F238E27FC236}">
                <a16:creationId xmlns:a16="http://schemas.microsoft.com/office/drawing/2014/main" id="{DC203C4C-9992-4A71-AC01-C4052A49580B}"/>
              </a:ext>
            </a:extLst>
          </p:cNvPr>
          <p:cNvSpPr/>
          <p:nvPr/>
        </p:nvSpPr>
        <p:spPr>
          <a:xfrm>
            <a:off x="198784" y="3194440"/>
            <a:ext cx="2312172" cy="113859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6"/>
                </a:solidFill>
              </a:rPr>
              <a:t>Игры с конструктором</a:t>
            </a:r>
          </a:p>
        </p:txBody>
      </p:sp>
      <p:sp>
        <p:nvSpPr>
          <p:cNvPr id="34" name="Овал 33">
            <a:extLst>
              <a:ext uri="{FF2B5EF4-FFF2-40B4-BE49-F238E27FC236}">
                <a16:creationId xmlns:a16="http://schemas.microsoft.com/office/drawing/2014/main" id="{7C53F3C5-14F5-4F8A-9317-BAFAFE6EFB89}"/>
              </a:ext>
            </a:extLst>
          </p:cNvPr>
          <p:cNvSpPr/>
          <p:nvPr/>
        </p:nvSpPr>
        <p:spPr>
          <a:xfrm>
            <a:off x="926326" y="4768538"/>
            <a:ext cx="2395994" cy="1249335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6"/>
                </a:solidFill>
              </a:rPr>
              <a:t>С наглядным материалом</a:t>
            </a:r>
          </a:p>
        </p:txBody>
      </p:sp>
      <p:cxnSp>
        <p:nvCxnSpPr>
          <p:cNvPr id="36" name="Прямая со стрелкой 35">
            <a:extLst>
              <a:ext uri="{FF2B5EF4-FFF2-40B4-BE49-F238E27FC236}">
                <a16:creationId xmlns:a16="http://schemas.microsoft.com/office/drawing/2014/main" id="{973B6B68-9093-4256-AE53-14F05529FDE9}"/>
              </a:ext>
            </a:extLst>
          </p:cNvPr>
          <p:cNvCxnSpPr>
            <a:cxnSpLocks/>
          </p:cNvCxnSpPr>
          <p:nvPr/>
        </p:nvCxnSpPr>
        <p:spPr>
          <a:xfrm flipH="1">
            <a:off x="1199321" y="2730771"/>
            <a:ext cx="1" cy="117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id="{B578309D-EA31-4491-B347-53CC9DBFE75B}"/>
              </a:ext>
            </a:extLst>
          </p:cNvPr>
          <p:cNvCxnSpPr>
            <a:cxnSpLocks/>
          </p:cNvCxnSpPr>
          <p:nvPr/>
        </p:nvCxnSpPr>
        <p:spPr>
          <a:xfrm flipH="1">
            <a:off x="3610551" y="2796209"/>
            <a:ext cx="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3DB96B46-B314-4E21-A4F6-75EA46019B6B}"/>
              </a:ext>
            </a:extLst>
          </p:cNvPr>
          <p:cNvSpPr/>
          <p:nvPr/>
        </p:nvSpPr>
        <p:spPr>
          <a:xfrm>
            <a:off x="5822011" y="4194312"/>
            <a:ext cx="1278505" cy="111928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chemeClr val="accent4"/>
                </a:solidFill>
              </a:rPr>
              <a:t>Нейродорожки</a:t>
            </a:r>
            <a:endParaRPr lang="ru-RU" b="1" dirty="0">
              <a:solidFill>
                <a:schemeClr val="accent4"/>
              </a:solidFill>
            </a:endParaRP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6E692CF8-47B8-41E2-9E8B-4F264232EEA8}"/>
              </a:ext>
            </a:extLst>
          </p:cNvPr>
          <p:cNvSpPr/>
          <p:nvPr/>
        </p:nvSpPr>
        <p:spPr>
          <a:xfrm>
            <a:off x="7548427" y="3194437"/>
            <a:ext cx="1050908" cy="20017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4"/>
                </a:solidFill>
              </a:rPr>
              <a:t>«Зеркальное рисование»</a:t>
            </a:r>
          </a:p>
        </p:txBody>
      </p:sp>
      <p:cxnSp>
        <p:nvCxnSpPr>
          <p:cNvPr id="43" name="Прямая со стрелкой 42">
            <a:extLst>
              <a:ext uri="{FF2B5EF4-FFF2-40B4-BE49-F238E27FC236}">
                <a16:creationId xmlns:a16="http://schemas.microsoft.com/office/drawing/2014/main" id="{DB1975E1-192E-411C-AC00-9D5600A845B4}"/>
              </a:ext>
            </a:extLst>
          </p:cNvPr>
          <p:cNvCxnSpPr>
            <a:cxnSpLocks/>
          </p:cNvCxnSpPr>
          <p:nvPr/>
        </p:nvCxnSpPr>
        <p:spPr>
          <a:xfrm>
            <a:off x="4552121" y="5253989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>
            <a:extLst>
              <a:ext uri="{FF2B5EF4-FFF2-40B4-BE49-F238E27FC236}">
                <a16:creationId xmlns:a16="http://schemas.microsoft.com/office/drawing/2014/main" id="{EC069B2B-65E5-4995-8D57-53C459217386}"/>
              </a:ext>
            </a:extLst>
          </p:cNvPr>
          <p:cNvCxnSpPr>
            <a:cxnSpLocks/>
          </p:cNvCxnSpPr>
          <p:nvPr/>
        </p:nvCxnSpPr>
        <p:spPr>
          <a:xfrm flipV="1">
            <a:off x="7779027" y="2663688"/>
            <a:ext cx="92764" cy="81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42139C91-2728-4EE6-BEC6-8AAD827283BB}"/>
              </a:ext>
            </a:extLst>
          </p:cNvPr>
          <p:cNvSpPr/>
          <p:nvPr/>
        </p:nvSpPr>
        <p:spPr>
          <a:xfrm>
            <a:off x="3991553" y="2954433"/>
            <a:ext cx="1063179" cy="12398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4"/>
                </a:solidFill>
              </a:rPr>
              <a:t>«Умная гимнастика»</a:t>
            </a:r>
          </a:p>
        </p:txBody>
      </p:sp>
      <p:sp>
        <p:nvSpPr>
          <p:cNvPr id="52" name="Прямоугольник 51">
            <a:extLst>
              <a:ext uri="{FF2B5EF4-FFF2-40B4-BE49-F238E27FC236}">
                <a16:creationId xmlns:a16="http://schemas.microsoft.com/office/drawing/2014/main" id="{639AD620-B80C-4657-B395-776EA1433895}"/>
              </a:ext>
            </a:extLst>
          </p:cNvPr>
          <p:cNvSpPr/>
          <p:nvPr/>
        </p:nvSpPr>
        <p:spPr>
          <a:xfrm>
            <a:off x="6288822" y="5884943"/>
            <a:ext cx="2266122" cy="82174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4"/>
                </a:solidFill>
              </a:rPr>
              <a:t>Артикуляционная гимнастика</a:t>
            </a:r>
          </a:p>
        </p:txBody>
      </p:sp>
      <p:cxnSp>
        <p:nvCxnSpPr>
          <p:cNvPr id="60" name="Прямая соединительная линия 59">
            <a:extLst>
              <a:ext uri="{FF2B5EF4-FFF2-40B4-BE49-F238E27FC236}">
                <a16:creationId xmlns:a16="http://schemas.microsoft.com/office/drawing/2014/main" id="{2DE0D54D-6E93-465C-AEA6-FAFB42F3834F}"/>
              </a:ext>
            </a:extLst>
          </p:cNvPr>
          <p:cNvCxnSpPr>
            <a:cxnSpLocks/>
          </p:cNvCxnSpPr>
          <p:nvPr/>
        </p:nvCxnSpPr>
        <p:spPr>
          <a:xfrm flipH="1" flipV="1">
            <a:off x="4747593" y="2670977"/>
            <a:ext cx="37106" cy="715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>
            <a:extLst>
              <a:ext uri="{FF2B5EF4-FFF2-40B4-BE49-F238E27FC236}">
                <a16:creationId xmlns:a16="http://schemas.microsoft.com/office/drawing/2014/main" id="{1A521813-E70C-4B4B-BF3F-D3BABC608C2E}"/>
              </a:ext>
            </a:extLst>
          </p:cNvPr>
          <p:cNvCxnSpPr/>
          <p:nvPr/>
        </p:nvCxnSpPr>
        <p:spPr>
          <a:xfrm>
            <a:off x="5539408" y="3142748"/>
            <a:ext cx="0" cy="1114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Овал 70">
            <a:extLst>
              <a:ext uri="{FF2B5EF4-FFF2-40B4-BE49-F238E27FC236}">
                <a16:creationId xmlns:a16="http://schemas.microsoft.com/office/drawing/2014/main" id="{E34A3B56-189B-40E6-8B8F-B6B63FCD7B09}"/>
              </a:ext>
            </a:extLst>
          </p:cNvPr>
          <p:cNvSpPr/>
          <p:nvPr/>
        </p:nvSpPr>
        <p:spPr>
          <a:xfrm>
            <a:off x="9106894" y="3073084"/>
            <a:ext cx="2395993" cy="171028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2"/>
                </a:solidFill>
              </a:rPr>
              <a:t>Упражнения с использованием рук</a:t>
            </a:r>
          </a:p>
        </p:txBody>
      </p:sp>
      <p:sp>
        <p:nvSpPr>
          <p:cNvPr id="72" name="Овал 71">
            <a:extLst>
              <a:ext uri="{FF2B5EF4-FFF2-40B4-BE49-F238E27FC236}">
                <a16:creationId xmlns:a16="http://schemas.microsoft.com/office/drawing/2014/main" id="{823FD764-E502-49A2-A983-E27A8F797CB0}"/>
              </a:ext>
            </a:extLst>
          </p:cNvPr>
          <p:cNvSpPr/>
          <p:nvPr/>
        </p:nvSpPr>
        <p:spPr>
          <a:xfrm>
            <a:off x="9448800" y="5049078"/>
            <a:ext cx="2743200" cy="180892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2"/>
                </a:solidFill>
              </a:rPr>
              <a:t>Упражнения с использование рук +карточки-тренажеры</a:t>
            </a:r>
          </a:p>
        </p:txBody>
      </p:sp>
      <p:sp>
        <p:nvSpPr>
          <p:cNvPr id="73" name="Прямоугольник 72">
            <a:extLst>
              <a:ext uri="{FF2B5EF4-FFF2-40B4-BE49-F238E27FC236}">
                <a16:creationId xmlns:a16="http://schemas.microsoft.com/office/drawing/2014/main" id="{CF87CF11-3977-4FD4-9CCE-553190FE36BE}"/>
              </a:ext>
            </a:extLst>
          </p:cNvPr>
          <p:cNvSpPr/>
          <p:nvPr/>
        </p:nvSpPr>
        <p:spPr>
          <a:xfrm>
            <a:off x="5519874" y="3073085"/>
            <a:ext cx="1214554" cy="86901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4"/>
                </a:solidFill>
              </a:rPr>
              <a:t>Лабиринты</a:t>
            </a:r>
          </a:p>
        </p:txBody>
      </p:sp>
      <p:cxnSp>
        <p:nvCxnSpPr>
          <p:cNvPr id="80" name="Прямая со стрелкой 79">
            <a:extLst>
              <a:ext uri="{FF2B5EF4-FFF2-40B4-BE49-F238E27FC236}">
                <a16:creationId xmlns:a16="http://schemas.microsoft.com/office/drawing/2014/main" id="{86B54DF1-8CE5-49DE-A8CD-500B76C05437}"/>
              </a:ext>
            </a:extLst>
          </p:cNvPr>
          <p:cNvCxnSpPr>
            <a:cxnSpLocks/>
          </p:cNvCxnSpPr>
          <p:nvPr/>
        </p:nvCxnSpPr>
        <p:spPr>
          <a:xfrm>
            <a:off x="2928730" y="2670978"/>
            <a:ext cx="0" cy="715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Стрелка: вниз 83">
            <a:extLst>
              <a:ext uri="{FF2B5EF4-FFF2-40B4-BE49-F238E27FC236}">
                <a16:creationId xmlns:a16="http://schemas.microsoft.com/office/drawing/2014/main" id="{55E8DF03-D847-4C7A-9B16-6F1236E534E8}"/>
              </a:ext>
            </a:extLst>
          </p:cNvPr>
          <p:cNvSpPr/>
          <p:nvPr/>
        </p:nvSpPr>
        <p:spPr>
          <a:xfrm>
            <a:off x="1199321" y="2730771"/>
            <a:ext cx="424064" cy="411977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/>
              </a:solidFill>
            </a:endParaRPr>
          </a:p>
        </p:txBody>
      </p:sp>
      <p:sp>
        <p:nvSpPr>
          <p:cNvPr id="86" name="Стрелка: вниз 85">
            <a:extLst>
              <a:ext uri="{FF2B5EF4-FFF2-40B4-BE49-F238E27FC236}">
                <a16:creationId xmlns:a16="http://schemas.microsoft.com/office/drawing/2014/main" id="{74596E29-DFE7-4CC7-B3C4-BC2194D84D63}"/>
              </a:ext>
            </a:extLst>
          </p:cNvPr>
          <p:cNvSpPr/>
          <p:nvPr/>
        </p:nvSpPr>
        <p:spPr>
          <a:xfrm>
            <a:off x="2895600" y="2742536"/>
            <a:ext cx="258417" cy="2040832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Прямоугольник 89">
            <a:extLst>
              <a:ext uri="{FF2B5EF4-FFF2-40B4-BE49-F238E27FC236}">
                <a16:creationId xmlns:a16="http://schemas.microsoft.com/office/drawing/2014/main" id="{EC405644-964B-4734-92C5-C236400A78A9}"/>
              </a:ext>
            </a:extLst>
          </p:cNvPr>
          <p:cNvSpPr/>
          <p:nvPr/>
        </p:nvSpPr>
        <p:spPr>
          <a:xfrm>
            <a:off x="3829879" y="5525492"/>
            <a:ext cx="2266121" cy="118119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chemeClr val="accent4"/>
                </a:solidFill>
              </a:rPr>
              <a:t>Графомоторные</a:t>
            </a:r>
            <a:r>
              <a:rPr lang="ru-RU" b="1" dirty="0">
                <a:solidFill>
                  <a:schemeClr val="accent4"/>
                </a:solidFill>
              </a:rPr>
              <a:t> дорожки</a:t>
            </a:r>
          </a:p>
        </p:txBody>
      </p:sp>
      <p:sp>
        <p:nvSpPr>
          <p:cNvPr id="93" name="Стрелка: вниз 92">
            <a:extLst>
              <a:ext uri="{FF2B5EF4-FFF2-40B4-BE49-F238E27FC236}">
                <a16:creationId xmlns:a16="http://schemas.microsoft.com/office/drawing/2014/main" id="{34B9499A-C21F-4B52-A778-244545EB8441}"/>
              </a:ext>
            </a:extLst>
          </p:cNvPr>
          <p:cNvSpPr/>
          <p:nvPr/>
        </p:nvSpPr>
        <p:spPr>
          <a:xfrm>
            <a:off x="6096000" y="2670977"/>
            <a:ext cx="192821" cy="320898"/>
          </a:xfrm>
          <a:prstGeom prst="down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Стрелка: вниз 93">
            <a:extLst>
              <a:ext uri="{FF2B5EF4-FFF2-40B4-BE49-F238E27FC236}">
                <a16:creationId xmlns:a16="http://schemas.microsoft.com/office/drawing/2014/main" id="{7E457260-A47B-4B6F-A7CF-CB66B2A14D37}"/>
              </a:ext>
            </a:extLst>
          </p:cNvPr>
          <p:cNvSpPr/>
          <p:nvPr/>
        </p:nvSpPr>
        <p:spPr>
          <a:xfrm>
            <a:off x="7779027" y="2699511"/>
            <a:ext cx="254442" cy="443237"/>
          </a:xfrm>
          <a:prstGeom prst="down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Стрелка: вниз 94">
            <a:extLst>
              <a:ext uri="{FF2B5EF4-FFF2-40B4-BE49-F238E27FC236}">
                <a16:creationId xmlns:a16="http://schemas.microsoft.com/office/drawing/2014/main" id="{5F29CF48-1198-481D-BA9D-851146D9CBD9}"/>
              </a:ext>
            </a:extLst>
          </p:cNvPr>
          <p:cNvSpPr/>
          <p:nvPr/>
        </p:nvSpPr>
        <p:spPr>
          <a:xfrm>
            <a:off x="4747593" y="2663688"/>
            <a:ext cx="208719" cy="236539"/>
          </a:xfrm>
          <a:prstGeom prst="down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Стрелка: вниз 95">
            <a:extLst>
              <a:ext uri="{FF2B5EF4-FFF2-40B4-BE49-F238E27FC236}">
                <a16:creationId xmlns:a16="http://schemas.microsoft.com/office/drawing/2014/main" id="{D01261DB-048F-467C-8BA7-41D9FD893BAC}"/>
              </a:ext>
            </a:extLst>
          </p:cNvPr>
          <p:cNvSpPr/>
          <p:nvPr/>
        </p:nvSpPr>
        <p:spPr>
          <a:xfrm>
            <a:off x="6753962" y="2699511"/>
            <a:ext cx="216681" cy="1460008"/>
          </a:xfrm>
          <a:prstGeom prst="down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Стрелка: вниз 96">
            <a:extLst>
              <a:ext uri="{FF2B5EF4-FFF2-40B4-BE49-F238E27FC236}">
                <a16:creationId xmlns:a16="http://schemas.microsoft.com/office/drawing/2014/main" id="{80871D7D-BBE6-4D9D-89C4-EBE45C6FA07B}"/>
              </a:ext>
            </a:extLst>
          </p:cNvPr>
          <p:cNvSpPr/>
          <p:nvPr/>
        </p:nvSpPr>
        <p:spPr>
          <a:xfrm>
            <a:off x="5194853" y="2750587"/>
            <a:ext cx="242513" cy="2642619"/>
          </a:xfrm>
          <a:prstGeom prst="down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Стрелка: вниз 97">
            <a:extLst>
              <a:ext uri="{FF2B5EF4-FFF2-40B4-BE49-F238E27FC236}">
                <a16:creationId xmlns:a16="http://schemas.microsoft.com/office/drawing/2014/main" id="{6E984252-F54D-4F78-AE37-7F6DF9C61716}"/>
              </a:ext>
            </a:extLst>
          </p:cNvPr>
          <p:cNvSpPr/>
          <p:nvPr/>
        </p:nvSpPr>
        <p:spPr>
          <a:xfrm>
            <a:off x="7275443" y="2706756"/>
            <a:ext cx="202759" cy="3097697"/>
          </a:xfrm>
          <a:prstGeom prst="down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Стрелка: вниз 98">
            <a:extLst>
              <a:ext uri="{FF2B5EF4-FFF2-40B4-BE49-F238E27FC236}">
                <a16:creationId xmlns:a16="http://schemas.microsoft.com/office/drawing/2014/main" id="{6CBE7F33-B68B-4B4A-9E47-7388F135C72D}"/>
              </a:ext>
            </a:extLst>
          </p:cNvPr>
          <p:cNvSpPr/>
          <p:nvPr/>
        </p:nvSpPr>
        <p:spPr>
          <a:xfrm>
            <a:off x="10071652" y="2750587"/>
            <a:ext cx="254442" cy="322497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Стрелка: вниз 99">
            <a:extLst>
              <a:ext uri="{FF2B5EF4-FFF2-40B4-BE49-F238E27FC236}">
                <a16:creationId xmlns:a16="http://schemas.microsoft.com/office/drawing/2014/main" id="{D2AB3293-8464-4E95-ACFF-C7D0206D4ECA}"/>
              </a:ext>
            </a:extLst>
          </p:cNvPr>
          <p:cNvSpPr/>
          <p:nvPr/>
        </p:nvSpPr>
        <p:spPr>
          <a:xfrm>
            <a:off x="11502888" y="2911834"/>
            <a:ext cx="254442" cy="2256513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Стрелка: вниз 101">
            <a:extLst>
              <a:ext uri="{FF2B5EF4-FFF2-40B4-BE49-F238E27FC236}">
                <a16:creationId xmlns:a16="http://schemas.microsoft.com/office/drawing/2014/main" id="{A3498646-6B07-4306-BB6E-7CD100EF29AA}"/>
              </a:ext>
            </a:extLst>
          </p:cNvPr>
          <p:cNvSpPr/>
          <p:nvPr/>
        </p:nvSpPr>
        <p:spPr>
          <a:xfrm>
            <a:off x="6096000" y="1047397"/>
            <a:ext cx="768626" cy="505282"/>
          </a:xfrm>
          <a:prstGeom prst="downArrow">
            <a:avLst>
              <a:gd name="adj1" fmla="val 50000"/>
              <a:gd name="adj2" fmla="val 47377"/>
            </a:avLst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Стрелка: вниз 102">
            <a:extLst>
              <a:ext uri="{FF2B5EF4-FFF2-40B4-BE49-F238E27FC236}">
                <a16:creationId xmlns:a16="http://schemas.microsoft.com/office/drawing/2014/main" id="{5288D3A4-2B33-4883-80F8-E3090D2AADA5}"/>
              </a:ext>
            </a:extLst>
          </p:cNvPr>
          <p:cNvSpPr/>
          <p:nvPr/>
        </p:nvSpPr>
        <p:spPr>
          <a:xfrm>
            <a:off x="9899373" y="1012605"/>
            <a:ext cx="768625" cy="452426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Стрелка: вниз 103">
            <a:extLst>
              <a:ext uri="{FF2B5EF4-FFF2-40B4-BE49-F238E27FC236}">
                <a16:creationId xmlns:a16="http://schemas.microsoft.com/office/drawing/2014/main" id="{F1EBA8D6-FF5A-4A6D-B8FC-779B508F977C}"/>
              </a:ext>
            </a:extLst>
          </p:cNvPr>
          <p:cNvSpPr/>
          <p:nvPr/>
        </p:nvSpPr>
        <p:spPr>
          <a:xfrm>
            <a:off x="2186609" y="1012604"/>
            <a:ext cx="708991" cy="497813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061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75F391AC-74E8-46FA-A88A-0645AF43E6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7339" y="2080590"/>
            <a:ext cx="9437272" cy="1348409"/>
          </a:xfrm>
        </p:spPr>
        <p:txBody>
          <a:bodyPr>
            <a:normAutofit/>
          </a:bodyPr>
          <a:lstStyle/>
          <a:p>
            <a:r>
              <a:rPr lang="ru-RU" sz="6000" b="1" dirty="0">
                <a:solidFill>
                  <a:schemeClr val="accent3"/>
                </a:solidFill>
                <a:latin typeface="Comic Sans MS" panose="030F0702030302020204" pitchFamily="66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496738538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391</TotalTime>
  <Words>458</Words>
  <Application>Microsoft Office PowerPoint</Application>
  <PresentationFormat>Широкоэкранный</PresentationFormat>
  <Paragraphs>64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Calibri</vt:lpstr>
      <vt:lpstr>Century Gothic</vt:lpstr>
      <vt:lpstr>Comic Sans MS</vt:lpstr>
      <vt:lpstr>Times New Roman</vt:lpstr>
      <vt:lpstr>Wingdings 3</vt:lpstr>
      <vt:lpstr>Легкий дым</vt:lpstr>
      <vt:lpstr>Формирование предпосылок математического мышления у детей младшего школьного возраста </vt:lpstr>
      <vt:lpstr>Цель проекта:</vt:lpstr>
      <vt:lpstr>Актуальность </vt:lpstr>
      <vt:lpstr>Предполагаемые результаты:</vt:lpstr>
      <vt:lpstr>Инженер-  изобретатель ( исследователь, строитель, творец). Инженерное мышление </vt:lpstr>
      <vt:lpstr>Межполушарное взаимодействие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 Формирование предпосылок математического мышления у детей младшего дошкольного возраста</dc:title>
  <dc:creator>Admin</dc:creator>
  <cp:lastModifiedBy>Admin</cp:lastModifiedBy>
  <cp:revision>60</cp:revision>
  <dcterms:created xsi:type="dcterms:W3CDTF">2023-04-23T17:04:06Z</dcterms:created>
  <dcterms:modified xsi:type="dcterms:W3CDTF">2025-08-27T12:01:13Z</dcterms:modified>
</cp:coreProperties>
</file>