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8" r:id="rId4"/>
    <p:sldId id="262" r:id="rId5"/>
    <p:sldId id="266" r:id="rId6"/>
    <p:sldId id="268" r:id="rId7"/>
    <p:sldId id="264" r:id="rId8"/>
    <p:sldId id="260" r:id="rId9"/>
    <p:sldId id="267" r:id="rId10"/>
    <p:sldId id="263" r:id="rId11"/>
    <p:sldId id="271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62" d="100"/>
          <a:sy n="62" d="100"/>
        </p:scale>
        <p:origin x="-1325" y="-31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all-clipart.net/uploads/posts/2015-05/1431105970_dvvnytyt1sdcepa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4" descr="http://cdn.xl.thumbs.canstockphoto.com/canstock8696699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7087500" y="369000"/>
            <a:ext cx="1714500" cy="1577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9" name="Picture 4" descr="http://cdn.xl.thumbs.canstockphoto.com/canstock8696699.jpg"/>
          <p:cNvPicPr>
            <a:picLocks noChangeAspect="1" noChangeArrowheads="1"/>
          </p:cNvPicPr>
          <p:nvPr userDrawn="1"/>
        </p:nvPicPr>
        <p:blipFill rotWithShape="1">
          <a:blip r:embed="rId2" cstate="email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/>
        </p:blipFill>
        <p:spPr bwMode="auto">
          <a:xfrm>
            <a:off x="7087500" y="369000"/>
            <a:ext cx="1714500" cy="1577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img-fotki.yandex.ru/get/9805/37366204.57d/0_124e91_f25f26c0_L.png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342000" y="4732869"/>
            <a:ext cx="1872208" cy="1756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1" name="Picture 2" descr="https://cdn.vectorstock.com/i/thumbs/39,21/curled-corners-vector-133921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441687" y="5038587"/>
            <a:ext cx="1376663" cy="1450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6" name="Прямоугольник 5"/>
          <p:cNvSpPr/>
          <p:nvPr userDrawn="1"/>
        </p:nvSpPr>
        <p:spPr>
          <a:xfrm>
            <a:off x="342000" y="369000"/>
            <a:ext cx="8460000" cy="612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2" descr="https://cdn.vectorstock.com/i/thumbs/39,21/curled-corners-vector-133921.jpg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7441687" y="5038587"/>
            <a:ext cx="1376663" cy="14504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https://teslamotorsclub.com/tmc/data/avatars/l/48/48574.jpg?1465135584"/>
          <p:cNvSpPr>
            <a:spLocks noChangeAspect="1" noChangeArrowheads="1"/>
          </p:cNvSpPr>
          <p:nvPr userDrawn="1"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4" name="AutoShape 4" descr="https://teslamotorsclub.com/tmc/data/avatars/l/48/48574.jpg?1465135584"/>
          <p:cNvSpPr>
            <a:spLocks noChangeAspect="1" noChangeArrowheads="1"/>
          </p:cNvSpPr>
          <p:nvPr userDrawn="1"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4" name="Picture 6" descr="https://teslamotorsclub.com/tmc/data/avatars/l/48/48574.jpg?1465135584"/>
          <p:cNvPicPr>
            <a:picLocks noChangeAspect="1" noChangeArrowheads="1"/>
          </p:cNvPicPr>
          <p:nvPr userDrawn="1"/>
        </p:nvPicPr>
        <p:blipFill>
          <a:blip r:embed="rId3" cstate="email">
            <a:clrChange>
              <a:clrFrom>
                <a:srgbClr val="FBFCEC"/>
              </a:clrFrom>
              <a:clrTo>
                <a:srgbClr val="FBFCE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=""/>
              </a:ext>
            </a:extLst>
          </a:blip>
          <a:srcRect/>
          <a:stretch>
            <a:fillRect/>
          </a:stretch>
        </p:blipFill>
        <p:spPr bwMode="auto">
          <a:xfrm>
            <a:off x="155575" y="369000"/>
            <a:ext cx="2184177" cy="1310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30.10.2020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30.10.2020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30.10.2020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30.10.2020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30.10.2020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6000">
              <a:srgbClr val="639747"/>
            </a:gs>
            <a:gs pos="0">
              <a:srgbClr val="DDEBCF"/>
            </a:gs>
            <a:gs pos="92000">
              <a:srgbClr val="9CB86E"/>
            </a:gs>
            <a:gs pos="100000">
              <a:schemeClr val="accent3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2000" y="189000"/>
            <a:ext cx="8820000" cy="6480000"/>
          </a:xfrm>
          <a:prstGeom prst="rect">
            <a:avLst/>
          </a:prstGeom>
          <a:noFill/>
          <a:ln w="76200"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35614" y="264840"/>
            <a:ext cx="8672772" cy="6328320"/>
          </a:xfrm>
          <a:prstGeom prst="rect">
            <a:avLst/>
          </a:prstGeom>
          <a:noFill/>
          <a:ln w="76200">
            <a:solidFill>
              <a:srgbClr val="FFFF0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306000" y="333000"/>
            <a:ext cx="8532000" cy="6192000"/>
          </a:xfrm>
          <a:prstGeom prst="rect">
            <a:avLst/>
          </a:prstGeom>
          <a:noFill/>
          <a:ln w="76200">
            <a:solidFill>
              <a:srgbClr val="92D050"/>
            </a:solidFill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3.jpeg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одзаголовок 2"/>
          <p:cNvSpPr txBox="1">
            <a:spLocks/>
          </p:cNvSpPr>
          <p:nvPr/>
        </p:nvSpPr>
        <p:spPr>
          <a:xfrm>
            <a:off x="1907704" y="3949995"/>
            <a:ext cx="5760640" cy="98566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base">
              <a:spcBef>
                <a:spcPct val="0"/>
              </a:spcBef>
              <a:spcAft>
                <a:spcPct val="0"/>
              </a:spcAft>
              <a:buNone/>
              <a:defRPr/>
            </a:pPr>
            <a:endParaRPr lang="ru-RU" sz="1400" i="1" dirty="0">
              <a:solidFill>
                <a:schemeClr val="accent3">
                  <a:lumMod val="50000"/>
                </a:schemeClr>
              </a:solidFill>
              <a:cs typeface="Arial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295400" y="1143000"/>
            <a:ext cx="6477000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sz="2400" b="1" dirty="0" smtClean="0">
              <a:solidFill>
                <a:srgbClr val="C00000"/>
              </a:solidFill>
            </a:endParaRPr>
          </a:p>
          <a:p>
            <a:pPr algn="ctr"/>
            <a:endParaRPr lang="ru-RU" sz="2400" b="1" dirty="0" smtClean="0">
              <a:solidFill>
                <a:srgbClr val="C00000"/>
              </a:solidFill>
            </a:endParaRPr>
          </a:p>
          <a:p>
            <a:pPr algn="ctr"/>
            <a:r>
              <a:rPr lang="ru-RU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Экологическая деятельность детского объединения </a:t>
            </a:r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«Географическое краеведение»</a:t>
            </a:r>
          </a:p>
          <a:p>
            <a:pPr algn="ctr"/>
            <a:r>
              <a:rPr lang="ru-RU" sz="3600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СЮН Пригородный район</a:t>
            </a:r>
            <a:endParaRPr lang="ru-RU" sz="3600" b="1" dirty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17251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066800"/>
            <a:ext cx="4038600" cy="5059363"/>
          </a:xfrm>
        </p:spPr>
        <p:txBody>
          <a:bodyPr/>
          <a:lstStyle/>
          <a:p>
            <a:pPr>
              <a:buNone/>
            </a:pPr>
            <a:r>
              <a:rPr lang="ru-RU" sz="24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ea typeface="Batang" pitchFamily="18" charset="-127"/>
                <a:cs typeface="Times New Roman" pitchFamily="18" charset="0"/>
              </a:rPr>
              <a:t>Успех экологического воспитания и образования зависит от использования разнообразных форм работы, их разумного сочетания. Эффективность определяется  также преемственностью деятельности учащихся в условиях школы и окружающей среды.</a:t>
            </a:r>
            <a:endParaRPr lang="ru-RU" sz="2400" b="1" dirty="0" smtClean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5" name="Picture 3" descr="G:\фото кружок\20180425_12542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79605" y="685800"/>
            <a:ext cx="4330995" cy="2438400"/>
          </a:xfrm>
          <a:prstGeom prst="rect">
            <a:avLst/>
          </a:prstGeom>
          <a:noFill/>
        </p:spPr>
      </p:pic>
      <p:pic>
        <p:nvPicPr>
          <p:cNvPr id="6" name="Picture 2" descr="G:\фото кружок\20180425_130326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14800" y="3505200"/>
            <a:ext cx="4540954" cy="2554287"/>
          </a:xfrm>
          <a:prstGeom prst="rect">
            <a:avLst/>
          </a:prstGeom>
          <a:noFill/>
        </p:spPr>
      </p:pic>
      <p:sp>
        <p:nvSpPr>
          <p:cNvPr id="7" name="TextBox 6"/>
          <p:cNvSpPr txBox="1"/>
          <p:nvPr/>
        </p:nvSpPr>
        <p:spPr>
          <a:xfrm>
            <a:off x="3886200" y="3048000"/>
            <a:ext cx="492436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b="1" dirty="0" smtClean="0">
                <a:solidFill>
                  <a:srgbClr val="C00000"/>
                </a:solidFill>
              </a:rPr>
              <a:t>Районный экологический слет</a:t>
            </a:r>
            <a:endParaRPr lang="ru-RU" sz="28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G:\фото кружок\Рисунок56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971800"/>
            <a:ext cx="5111918" cy="3575487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4191000" cy="22098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Monotype Corsiva" pitchFamily="66" charset="0"/>
              </a:rPr>
              <a:t>Экологическая культура это система экологических знаний , которые  дают  Всесоюзные экологические уроки</a:t>
            </a:r>
            <a:endParaRPr lang="ru-RU" sz="2800" b="1" dirty="0">
              <a:solidFill>
                <a:schemeClr val="accent4">
                  <a:lumMod val="75000"/>
                </a:schemeClr>
              </a:solidFill>
              <a:latin typeface="Monotype Corsiva" pitchFamily="66" charset="0"/>
            </a:endParaRPr>
          </a:p>
        </p:txBody>
      </p:sp>
      <p:pic>
        <p:nvPicPr>
          <p:cNvPr id="5" name="Picture 4" descr="G:\фото кружок\Рисуно11к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/>
          <a:srcRect t="1544"/>
          <a:stretch>
            <a:fillRect/>
          </a:stretch>
        </p:blipFill>
        <p:spPr bwMode="auto">
          <a:xfrm rot="916581">
            <a:off x="4728539" y="207808"/>
            <a:ext cx="4361637" cy="3508464"/>
          </a:xfrm>
          <a:prstGeom prst="rect">
            <a:avLst/>
          </a:prstGeom>
          <a:ln>
            <a:noFill/>
          </a:ln>
          <a:effectLst>
            <a:softEdge rad="635000"/>
          </a:effectLst>
        </p:spPr>
      </p:pic>
      <p:pic>
        <p:nvPicPr>
          <p:cNvPr id="9" name="Picture 7" descr="C:\Users\User\Desktop\портф2018сентябрь\байкал18\2018-09-08 13-00-51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2514600"/>
            <a:ext cx="4191000" cy="2356902"/>
          </a:xfrm>
          <a:prstGeom prst="rect">
            <a:avLst/>
          </a:prstGeom>
          <a:noFill/>
        </p:spPr>
      </p:pic>
      <p:pic>
        <p:nvPicPr>
          <p:cNvPr id="8" name="Picture 6" descr="C:\Users\User\Desktop\портф2018сентябрь\байкал18\2018-09-08 12-54-14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8200" y="4267200"/>
            <a:ext cx="4114800" cy="228135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47317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1447800"/>
            <a:ext cx="4495800" cy="2057400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</a:rPr>
              <a:t>ЭКОЛОГИЧЕСКИЕ</a:t>
            </a:r>
            <a:br>
              <a:rPr lang="ru-RU" sz="2800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КОНКУРСЫ,УРОКИ</a:t>
            </a:r>
            <a:endParaRPr lang="ru-RU" sz="2800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 descr="E:\фото\Новая папка\2018-04-17 09-54-2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7600" y="3886200"/>
            <a:ext cx="5105400" cy="2606278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Picture 3" descr="I:\фото 5-6 класс\DSCN5847.JPG"/>
          <p:cNvPicPr>
            <a:picLocks noChangeAspect="1" noChangeArrowheads="1"/>
          </p:cNvPicPr>
          <p:nvPr/>
        </p:nvPicPr>
        <p:blipFill>
          <a:blip r:embed="rId3" cstate="print"/>
          <a:srcRect l="11983" r="4134"/>
          <a:stretch>
            <a:fillRect/>
          </a:stretch>
        </p:blipFill>
        <p:spPr bwMode="auto">
          <a:xfrm>
            <a:off x="4419600" y="533400"/>
            <a:ext cx="3991429" cy="30480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5" name="Picture 2" descr="G:\фото кружок\DSCN668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" y="2895600"/>
            <a:ext cx="3657601" cy="2743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3505200" cy="205740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/>
          <a:lstStyle/>
          <a:p>
            <a:r>
              <a:rPr lang="ru-RU" sz="32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Игра – самый естественный и радостный  вид деятельности </a:t>
            </a:r>
            <a:endParaRPr lang="ru-RU" sz="3200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" name="Рисунок 7" descr="F:\нам и внукам\вес старпы\DSCN7517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14800" y="457200"/>
            <a:ext cx="4572000" cy="32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Содержимое 8" descr="F:\нам и внукам\вес старпы\DSCN7511.JPG"/>
          <p:cNvPicPr>
            <a:picLocks noGrp="1"/>
          </p:cNvPicPr>
          <p:nvPr>
            <p:ph sz="quarter" idx="4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600" y="3200400"/>
            <a:ext cx="47244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Содержимое 9"/>
          <p:cNvSpPr>
            <a:spLocks noGrp="1"/>
          </p:cNvSpPr>
          <p:nvPr>
            <p:ph sz="half" idx="2"/>
          </p:nvPr>
        </p:nvSpPr>
        <p:spPr>
          <a:xfrm>
            <a:off x="457200" y="2743199"/>
            <a:ext cx="3581400" cy="3382963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G:\фото кружок\Рисунок1.jpg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14400" y="2971800"/>
            <a:ext cx="4507199" cy="2538410"/>
          </a:xfrm>
          <a:prstGeom prst="rect">
            <a:avLst/>
          </a:prstGeom>
          <a:noFill/>
        </p:spPr>
      </p:pic>
      <p:pic>
        <p:nvPicPr>
          <p:cNvPr id="4" name="Picture 2" descr="G:\фото кружок\8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400" y="457200"/>
            <a:ext cx="4040188" cy="2277801"/>
          </a:xfrm>
          <a:prstGeom prst="rect">
            <a:avLst/>
          </a:prstGeom>
          <a:noFill/>
        </p:spPr>
      </p:pic>
      <p:pic>
        <p:nvPicPr>
          <p:cNvPr id="3" name="Picture 5" descr="G:\фото кружок\Рисун65ок1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8200" y="3505200"/>
            <a:ext cx="4053840" cy="3041904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4876800" y="685800"/>
            <a:ext cx="403860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</a:rPr>
              <a:t>Природоохранные акции — это общественно–значимые мероприятия</a:t>
            </a:r>
            <a:endParaRPr lang="ru-RU" sz="2800" b="1" dirty="0">
              <a:solidFill>
                <a:schemeClr val="accent4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:\фото кружок\IMG-20180421-WA004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00600" y="457200"/>
            <a:ext cx="3962399" cy="2971800"/>
          </a:xfrm>
          <a:prstGeom prst="rect">
            <a:avLst/>
          </a:prstGeom>
          <a:noFill/>
        </p:spPr>
      </p:pic>
      <p:pic>
        <p:nvPicPr>
          <p:cNvPr id="2" name="Picture 2" descr="G:\фото кружок\IMG-20180421-WA00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" y="533400"/>
            <a:ext cx="4314683" cy="2847818"/>
          </a:xfrm>
          <a:prstGeom prst="rect">
            <a:avLst/>
          </a:prstGeom>
          <a:noFill/>
        </p:spPr>
      </p:pic>
      <p:pic>
        <p:nvPicPr>
          <p:cNvPr id="4" name="Picture 2" descr="D:\Users\User\Desktop\все для проекта\фото комгарон экология\DSCN525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81000" y="3505200"/>
            <a:ext cx="3657600" cy="2913483"/>
          </a:xfrm>
          <a:prstGeom prst="rect">
            <a:avLst/>
          </a:prstGeom>
          <a:noFill/>
        </p:spPr>
      </p:pic>
      <p:pic>
        <p:nvPicPr>
          <p:cNvPr id="6" name="Рисунок 5" descr="D:\Users\User\Desktop\отчет\DSCN7020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24400" y="3733800"/>
            <a:ext cx="3962400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609600" y="3276600"/>
            <a:ext cx="8153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Традиционные экологические акции</a:t>
            </a:r>
            <a:endParaRPr lang="ru-RU" sz="36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533400"/>
            <a:ext cx="6477000" cy="1295400"/>
          </a:xfrm>
        </p:spPr>
        <p:txBody>
          <a:bodyPr/>
          <a:lstStyle/>
          <a:p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Monotype Corsiva" pitchFamily="66" charset="0"/>
              </a:rPr>
              <a:t>«Ребенок по своей природе - пытливый исследователь, открыватель мира. Так пусть перед ним откроется чудесный мир в живых красках, ярких и трепетных звуках».</a:t>
            </a:r>
            <a:b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Monotype Corsiva" pitchFamily="66" charset="0"/>
              </a:rPr>
            </a:br>
            <a:r>
              <a:rPr lang="ru-RU" sz="2000" b="1" dirty="0" smtClean="0">
                <a:solidFill>
                  <a:schemeClr val="accent4">
                    <a:lumMod val="75000"/>
                  </a:schemeClr>
                </a:solidFill>
                <a:latin typeface="Monotype Corsiva" pitchFamily="66" charset="0"/>
              </a:rPr>
              <a:t>                                                                           </a:t>
            </a:r>
            <a:r>
              <a:rPr lang="ru-RU" sz="1400" b="1" dirty="0" smtClean="0">
                <a:solidFill>
                  <a:srgbClr val="C00000"/>
                </a:solidFill>
                <a:latin typeface="Monotype Corsiva" pitchFamily="66" charset="0"/>
              </a:rPr>
              <a:t>В.А.СУХОМЛИНСКИЙ</a:t>
            </a:r>
            <a:br>
              <a:rPr lang="ru-RU" sz="1400" b="1" dirty="0" smtClean="0">
                <a:solidFill>
                  <a:srgbClr val="C00000"/>
                </a:solidFill>
                <a:latin typeface="Monotype Corsiva" pitchFamily="66" charset="0"/>
              </a:rPr>
            </a:br>
            <a: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Monotype Corsiva" pitchFamily="66" charset="0"/>
              </a:rPr>
              <a:t/>
            </a:r>
            <a:br>
              <a:rPr lang="ru-RU" b="1" dirty="0" smtClean="0">
                <a:solidFill>
                  <a:schemeClr val="accent4">
                    <a:lumMod val="75000"/>
                  </a:schemeClr>
                </a:solidFill>
                <a:latin typeface="Monotype Corsiva" pitchFamily="66" charset="0"/>
              </a:rPr>
            </a:br>
            <a:endParaRPr lang="ru-RU" sz="1600" dirty="0"/>
          </a:p>
        </p:txBody>
      </p:sp>
      <p:pic>
        <p:nvPicPr>
          <p:cNvPr id="3" name="Picture 2" descr="C:\Users\User\Desktop\портф2018сентябрь\лес\IMG-20181019-WA00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1500175"/>
            <a:ext cx="3200400" cy="4656252"/>
          </a:xfrm>
          <a:prstGeom prst="rect">
            <a:avLst/>
          </a:prstGeom>
          <a:noFill/>
        </p:spPr>
      </p:pic>
      <p:pic>
        <p:nvPicPr>
          <p:cNvPr id="4" name="Picture 3" descr="C:\Users\User\Desktop\портф2018сентябрь\лес\IMG-20181019-WA00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43400" y="2362200"/>
            <a:ext cx="4262438" cy="28479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0613383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5" descr="C:\Users\User\Desktop\портф2018сентябрь\нивелир\20180922_14581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0" y="457200"/>
            <a:ext cx="4419600" cy="2486026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533400"/>
            <a:ext cx="3810000" cy="884238"/>
          </a:xfrm>
        </p:spPr>
        <p:txBody>
          <a:bodyPr/>
          <a:lstStyle/>
          <a:p>
            <a:r>
              <a:rPr lang="ru-RU" sz="28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УЧИ,ПОЗНАЙ И ПРИМЕНИ</a:t>
            </a:r>
            <a:endParaRPr lang="ru-RU" sz="2800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4" descr="C:\Users\User\Desktop\портф2018сентябрь\нивелир\20180922_145516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1600200"/>
            <a:ext cx="3352800" cy="4470400"/>
          </a:xfrm>
          <a:prstGeom prst="rect">
            <a:avLst/>
          </a:prstGeom>
          <a:noFill/>
        </p:spPr>
      </p:pic>
      <p:pic>
        <p:nvPicPr>
          <p:cNvPr id="6" name="Picture 3" descr="C:\Users\User\Desktop\портф2018сентябрь\нивелир\20180922_14494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81400" y="3124200"/>
            <a:ext cx="4343400" cy="3257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038600" cy="1143000"/>
          </a:xfrm>
        </p:spPr>
        <p:txBody>
          <a:bodyPr/>
          <a:lstStyle/>
          <a:p>
            <a:r>
              <a:rPr lang="ru-RU" sz="3600" b="1" dirty="0" smtClean="0">
                <a:solidFill>
                  <a:schemeClr val="accent4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ЭКОЛОГИЯ В ПРОЕКТАХ</a:t>
            </a:r>
            <a:endParaRPr lang="ru-RU" sz="3600" b="1" dirty="0">
              <a:solidFill>
                <a:schemeClr val="accent4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2" descr="G:\фото кружок\DSCN669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724400" y="685800"/>
            <a:ext cx="3962400" cy="2971800"/>
          </a:xfrm>
          <a:prstGeom prst="rect">
            <a:avLst/>
          </a:prstGeom>
          <a:noFill/>
        </p:spPr>
      </p:pic>
      <p:pic>
        <p:nvPicPr>
          <p:cNvPr id="5" name="Picture 2" descr="G:\фото кружок\DSCN6748.JPG"/>
          <p:cNvPicPr>
            <a:picLocks noChangeAspect="1" noChangeArrowheads="1"/>
          </p:cNvPicPr>
          <p:nvPr/>
        </p:nvPicPr>
        <p:blipFill>
          <a:blip r:embed="rId3" cstate="print"/>
          <a:srcRect r="15200"/>
          <a:stretch>
            <a:fillRect/>
          </a:stretch>
        </p:blipFill>
        <p:spPr bwMode="auto">
          <a:xfrm rot="835561">
            <a:off x="6154747" y="2884697"/>
            <a:ext cx="2738085" cy="2421657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7" name="Picture 4" descr="G:\фото кружок\Рисунок155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2000" y="1447800"/>
            <a:ext cx="3352800" cy="2519912"/>
          </a:xfrm>
          <a:prstGeom prst="rect">
            <a:avLst/>
          </a:prstGeom>
          <a:noFill/>
        </p:spPr>
      </p:pic>
      <p:pic>
        <p:nvPicPr>
          <p:cNvPr id="8" name="Picture 2" descr="G:\фото кружок\20180329_151736.jpg"/>
          <p:cNvPicPr>
            <a:picLocks noChangeAspect="1" noChangeArrowheads="1"/>
          </p:cNvPicPr>
          <p:nvPr/>
        </p:nvPicPr>
        <p:blipFill>
          <a:blip r:embed="rId5" cstate="print"/>
          <a:srcRect t="9361"/>
          <a:stretch>
            <a:fillRect/>
          </a:stretch>
        </p:blipFill>
        <p:spPr bwMode="auto">
          <a:xfrm>
            <a:off x="4648200" y="3585654"/>
            <a:ext cx="1841860" cy="2967545"/>
          </a:xfrm>
          <a:prstGeom prst="rect">
            <a:avLst/>
          </a:prstGeom>
          <a:noFill/>
        </p:spPr>
      </p:pic>
      <p:pic>
        <p:nvPicPr>
          <p:cNvPr id="9" name="Содержимое 4" descr="C:\Users\User\Desktop\IMG-20180605-WA0018.jpg"/>
          <p:cNvPicPr>
            <a:picLocks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3400" y="4038600"/>
            <a:ext cx="4041775" cy="22734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C:\Users\User\Desktop\Новая папка\IMG-20180607-WA0023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133600"/>
            <a:ext cx="4495800" cy="350520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" name="Picture 7" descr="C:\Users\User\Desktop\2018-11-07_22-13-10.png"/>
          <p:cNvPicPr>
            <a:picLocks noChangeAspect="1" noChangeArrowheads="1"/>
          </p:cNvPicPr>
          <p:nvPr/>
        </p:nvPicPr>
        <p:blipFill>
          <a:blip r:embed="rId3"/>
          <a:srcRect l="46773" r="18763"/>
          <a:stretch>
            <a:fillRect/>
          </a:stretch>
        </p:blipFill>
        <p:spPr bwMode="auto">
          <a:xfrm>
            <a:off x="5943600" y="609600"/>
            <a:ext cx="2590800" cy="397011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Picture 3" descr="C:\Users\User\Desktop\2018-11-07_22-11-33.png"/>
          <p:cNvPicPr>
            <a:picLocks noChangeAspect="1" noChangeArrowheads="1"/>
          </p:cNvPicPr>
          <p:nvPr/>
        </p:nvPicPr>
        <p:blipFill>
          <a:blip r:embed="rId4" cstate="print"/>
          <a:srcRect r="30244" b="22790"/>
          <a:stretch>
            <a:fillRect/>
          </a:stretch>
        </p:blipFill>
        <p:spPr bwMode="auto">
          <a:xfrm>
            <a:off x="4572000" y="4191000"/>
            <a:ext cx="2971800" cy="224893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TextBox 6"/>
          <p:cNvSpPr txBox="1"/>
          <p:nvPr/>
        </p:nvSpPr>
        <p:spPr>
          <a:xfrm>
            <a:off x="457200" y="457201"/>
            <a:ext cx="4953000" cy="1384995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Берись за дело, как следует, и ты получишь хорошие результаты</a:t>
            </a:r>
            <a:br>
              <a:rPr lang="ru-RU" sz="24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Другая 40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4F6128"/>
      </a:hlink>
      <a:folHlink>
        <a:srgbClr val="4F6128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</TotalTime>
  <Words>115</Words>
  <Application>Microsoft Office PowerPoint</Application>
  <PresentationFormat>Экран (4:3)</PresentationFormat>
  <Paragraphs>15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 Office</vt:lpstr>
      <vt:lpstr>Слайд 1</vt:lpstr>
      <vt:lpstr>Слайд 2</vt:lpstr>
      <vt:lpstr>Экологическая культура это система экологических знаний , которые  дают  Всесоюзные экологические уроки</vt:lpstr>
      <vt:lpstr>ЭКОЛОГИЧЕСКИЕ КОНКУРСЫ,УРОКИ</vt:lpstr>
      <vt:lpstr>Игра – самый естественный и радостный  вид деятельности </vt:lpstr>
      <vt:lpstr>Слайд 6</vt:lpstr>
      <vt:lpstr>Слайд 7</vt:lpstr>
      <vt:lpstr>«Ребенок по своей природе - пытливый исследователь, открыватель мира. Так пусть перед ним откроется чудесный мир в живых красках, ярких и трепетных звуках».                                                                            В.А.СУХОМЛИНСКИЙ  </vt:lpstr>
      <vt:lpstr>УЧИ,ПОЗНАЙ И ПРИМЕНИ</vt:lpstr>
      <vt:lpstr>ЭКОЛОГИЯ В ПРОЕКТАХ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Экологический-3</dc:title>
  <dc:creator>Фокина Лидия Петровна</dc:creator>
  <cp:keywords>Шаблон презентации</cp:keywords>
  <cp:lastModifiedBy>User</cp:lastModifiedBy>
  <cp:revision>30</cp:revision>
  <dcterms:created xsi:type="dcterms:W3CDTF">2017-02-23T13:11:39Z</dcterms:created>
  <dcterms:modified xsi:type="dcterms:W3CDTF">2020-10-30T20:39:48Z</dcterms:modified>
</cp:coreProperties>
</file>