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Fira Sans" panose="020B0604020202020204" charset="0"/>
      <p:regular r:id="rId1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16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49" d="100"/>
          <a:sy n="49" d="100"/>
        </p:scale>
        <p:origin x="29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191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0C1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4163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0C1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4163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0C1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4163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0C1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4163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0C1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4163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0C1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4163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0C1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4163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0C1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4163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0C1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4163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0C1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4163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256943"/>
            <a:ext cx="7556421" cy="28351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94CAF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Шотландия: Где Реальность Переплетается с Вымыслом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4432221"/>
            <a:ext cx="7987603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Загадочная Шотландия – земля древних легенд и захватывающих пейзажей. Откройте для себя мифы и предания, укоренившиеся в сердце этой удивительной страны. Путешествие в край, где прошлое оживает на каждом шагу, </a:t>
            </a:r>
            <a:r>
              <a:rPr lang="en-US" sz="1750" dirty="0" err="1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ждет</a:t>
            </a: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</a:t>
            </a:r>
            <a:r>
              <a:rPr lang="en-US" sz="1750" dirty="0" err="1" smtClean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вас</a:t>
            </a:r>
            <a:r>
              <a:rPr lang="en-US" sz="1750" dirty="0" smtClean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…</a:t>
            </a:r>
            <a:r>
              <a:rPr lang="ru-RU" sz="1750" dirty="0" smtClean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/>
            </a:r>
            <a:br>
              <a:rPr lang="ru-RU" sz="1750" dirty="0" smtClean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</a:br>
            <a:r>
              <a:rPr lang="ru-RU" sz="1750" dirty="0" smtClean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/>
            </a:r>
            <a:br>
              <a:rPr lang="ru-RU" sz="1750" dirty="0" smtClean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</a:br>
            <a:r>
              <a:rPr lang="en-US" sz="1750" i="1" dirty="0" err="1" smtClean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Выполнила</a:t>
            </a:r>
            <a:r>
              <a:rPr lang="en-US" sz="1750" i="1" dirty="0" smtClean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</a:t>
            </a:r>
            <a:r>
              <a:rPr lang="en-US" sz="1750" i="1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учитель английского языка МАОУ СШ №9 </a:t>
            </a:r>
            <a:r>
              <a:rPr lang="en-US" sz="1750" i="1" dirty="0" err="1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г.Кстово</a:t>
            </a:r>
            <a:r>
              <a:rPr lang="en-US" sz="1750" i="1" dirty="0" smtClean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:</a:t>
            </a:r>
            <a:endParaRPr lang="ru-RU" sz="1750" i="1" smtClean="0">
              <a:solidFill>
                <a:srgbClr val="DAD1E6"/>
              </a:solidFill>
              <a:latin typeface="Fira Sans" pitchFamily="34" charset="0"/>
              <a:ea typeface="Fira Sans" pitchFamily="34" charset="-122"/>
              <a:cs typeface="Fira Sans" pitchFamily="34" charset="-120"/>
            </a:endParaRPr>
          </a:p>
          <a:p>
            <a:pPr marL="0" indent="0" algn="l">
              <a:lnSpc>
                <a:spcPts val="2850"/>
              </a:lnSpc>
              <a:buNone/>
            </a:pPr>
            <a:r>
              <a:rPr lang="en-US" sz="1750" i="1" smtClean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Архипова</a:t>
            </a:r>
            <a:r>
              <a:rPr lang="en-US" sz="1750" i="1" dirty="0" smtClean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 </a:t>
            </a:r>
            <a:r>
              <a:rPr lang="en-US" sz="1750" i="1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Анастасия Вячеславовна</a:t>
            </a:r>
            <a:endParaRPr lang="en-US" sz="175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139448" y="7312701"/>
            <a:ext cx="2364827" cy="819807"/>
          </a:xfrm>
          <a:prstGeom prst="rect">
            <a:avLst/>
          </a:prstGeom>
          <a:solidFill>
            <a:srgbClr val="241631"/>
          </a:solidFill>
          <a:ln>
            <a:solidFill>
              <a:srgbClr val="2416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198840"/>
            <a:ext cx="1285589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94CAF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География и История: Почва для Легенд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451854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Суровая красота Шотландского нагорья служит идеальным фоном для мифов. Древние кельтские корни лежат в основании богатого фольклора страны.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793790" y="3744635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Борьба за независимость, как битва при Баннокберне (1314 год), воплощает дух свободы в легендах.</a:t>
            </a:r>
            <a:endParaRPr lang="en-US" sz="17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521" y="2502932"/>
            <a:ext cx="6244709" cy="42726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139448" y="7312701"/>
            <a:ext cx="2364827" cy="819807"/>
          </a:xfrm>
          <a:prstGeom prst="rect">
            <a:avLst/>
          </a:prstGeom>
          <a:solidFill>
            <a:srgbClr val="241631"/>
          </a:solidFill>
          <a:ln>
            <a:solidFill>
              <a:srgbClr val="2416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3055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0218" y="620792"/>
            <a:ext cx="7563564" cy="14111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00" b="1" dirty="0">
                <a:solidFill>
                  <a:srgbClr val="F94CAF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Лох-Несс: Тайна, Покорившая Мир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790218" y="2370534"/>
            <a:ext cx="3668911" cy="2375535"/>
          </a:xfrm>
          <a:prstGeom prst="roundRect">
            <a:avLst>
              <a:gd name="adj" fmla="val 1426"/>
            </a:avLst>
          </a:prstGeom>
          <a:solidFill>
            <a:srgbClr val="433550"/>
          </a:solidFill>
          <a:ln/>
        </p:spPr>
      </p:sp>
      <p:sp>
        <p:nvSpPr>
          <p:cNvPr id="5" name="Text 2"/>
          <p:cNvSpPr/>
          <p:nvPr/>
        </p:nvSpPr>
        <p:spPr>
          <a:xfrm>
            <a:off x="1015960" y="2596277"/>
            <a:ext cx="3217426" cy="7053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Несси: Неуловимое Чудовище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15960" y="3436977"/>
            <a:ext cx="3217426" cy="108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Чудовище Лох-Несс, Несси, является символом шотландской загадочности.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4871" y="2370534"/>
            <a:ext cx="3668911" cy="2375535"/>
          </a:xfrm>
          <a:prstGeom prst="roundRect">
            <a:avLst>
              <a:gd name="adj" fmla="val 1426"/>
            </a:avLst>
          </a:prstGeom>
          <a:solidFill>
            <a:srgbClr val="433550"/>
          </a:solidFill>
          <a:ln/>
        </p:spPr>
      </p:sp>
      <p:sp>
        <p:nvSpPr>
          <p:cNvPr id="8" name="Text 5"/>
          <p:cNvSpPr/>
          <p:nvPr/>
        </p:nvSpPr>
        <p:spPr>
          <a:xfrm>
            <a:off x="4910614" y="2596277"/>
            <a:ext cx="2822258" cy="3526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Древние Корни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10614" y="3084314"/>
            <a:ext cx="3217426" cy="1083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Первые упоминания о Несси относятся к VI веку, в житии святого Колумбы.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0218" y="4971812"/>
            <a:ext cx="7563564" cy="1661755"/>
          </a:xfrm>
          <a:prstGeom prst="roundRect">
            <a:avLst>
              <a:gd name="adj" fmla="val 2038"/>
            </a:avLst>
          </a:prstGeom>
          <a:solidFill>
            <a:srgbClr val="433550"/>
          </a:solidFill>
          <a:ln/>
        </p:spPr>
      </p:sp>
      <p:sp>
        <p:nvSpPr>
          <p:cNvPr id="11" name="Text 8"/>
          <p:cNvSpPr/>
          <p:nvPr/>
        </p:nvSpPr>
        <p:spPr>
          <a:xfrm>
            <a:off x="1015960" y="5197554"/>
            <a:ext cx="3313390" cy="3526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Современные Поиски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15960" y="5685592"/>
            <a:ext cx="7112079" cy="722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Экспедиции с сонарами и подводными аппаратами не дали однозначных результатов.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790218" y="6887528"/>
            <a:ext cx="7563564" cy="722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Тайна Лох-Несса продолжает привлекать исследователей и туристов со всего мира.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37374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4607" y="2895957"/>
            <a:ext cx="10851475" cy="5932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50"/>
              </a:lnSpc>
              <a:buNone/>
            </a:pPr>
            <a:r>
              <a:rPr lang="en-US" sz="3700" b="1" dirty="0">
                <a:solidFill>
                  <a:srgbClr val="F94CAF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Водяные Келпи: Опасные Обитатели Вод</a:t>
            </a:r>
            <a:endParaRPr lang="en-US" sz="37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607" y="3774043"/>
            <a:ext cx="949404" cy="1139309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898809" y="3963829"/>
            <a:ext cx="2373749" cy="2967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Облик Келпи</a:t>
            </a:r>
            <a:endParaRPr lang="en-US" sz="1850" dirty="0"/>
          </a:p>
        </p:txBody>
      </p:sp>
      <p:sp>
        <p:nvSpPr>
          <p:cNvPr id="6" name="Text 2"/>
          <p:cNvSpPr/>
          <p:nvPr/>
        </p:nvSpPr>
        <p:spPr>
          <a:xfrm>
            <a:off x="1898809" y="4374356"/>
            <a:ext cx="12066984" cy="3038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Келпи — мифические существа, принимающие облик лошадей или людей.</a:t>
            </a:r>
            <a:endParaRPr lang="en-US" sz="14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607" y="4913352"/>
            <a:ext cx="949404" cy="1139309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898809" y="5103138"/>
            <a:ext cx="2373749" cy="2967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Опасность</a:t>
            </a:r>
            <a:endParaRPr lang="en-US" sz="1850" dirty="0"/>
          </a:p>
        </p:txBody>
      </p:sp>
      <p:sp>
        <p:nvSpPr>
          <p:cNvPr id="9" name="Text 4"/>
          <p:cNvSpPr/>
          <p:nvPr/>
        </p:nvSpPr>
        <p:spPr>
          <a:xfrm>
            <a:off x="1898809" y="5513665"/>
            <a:ext cx="12066984" cy="3038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Они предупреждают об опасностях рек и озер, особенно для детей.</a:t>
            </a:r>
            <a:endParaRPr lang="en-US" sz="14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607" y="6052661"/>
            <a:ext cx="949404" cy="1139309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898809" y="6242447"/>
            <a:ext cx="2373749" cy="2967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Народные Сказки</a:t>
            </a:r>
            <a:endParaRPr lang="en-US" sz="1850" dirty="0"/>
          </a:p>
        </p:txBody>
      </p:sp>
      <p:sp>
        <p:nvSpPr>
          <p:cNvPr id="12" name="Text 6"/>
          <p:cNvSpPr/>
          <p:nvPr/>
        </p:nvSpPr>
        <p:spPr>
          <a:xfrm>
            <a:off x="1898809" y="6652974"/>
            <a:ext cx="12066984" cy="3038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Сказки описывают способы обмануть келпи, но никогда нельзя их гладить.</a:t>
            </a:r>
            <a:endParaRPr lang="en-US" sz="1450" dirty="0"/>
          </a:p>
        </p:txBody>
      </p:sp>
      <p:sp>
        <p:nvSpPr>
          <p:cNvPr id="13" name="Text 7"/>
          <p:cNvSpPr/>
          <p:nvPr/>
        </p:nvSpPr>
        <p:spPr>
          <a:xfrm>
            <a:off x="664607" y="7405568"/>
            <a:ext cx="13301186" cy="3038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Эти мифические существа воплощают непредсказуемую и опасную природу водных глубин.</a:t>
            </a:r>
            <a:endParaRPr lang="en-US" sz="145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2139448" y="7312701"/>
            <a:ext cx="2364827" cy="819807"/>
          </a:xfrm>
          <a:prstGeom prst="rect">
            <a:avLst/>
          </a:prstGeom>
          <a:solidFill>
            <a:srgbClr val="241631"/>
          </a:solidFill>
          <a:ln>
            <a:solidFill>
              <a:srgbClr val="2416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42023"/>
            <a:ext cx="1138082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94CAF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Феи Шотландии: Волшебный Народ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2197418" y="255246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Сидхе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3042880"/>
            <a:ext cx="423886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Потусторонний народ, обитающий в холмах и лесах.</a:t>
            </a:r>
            <a:endParaRPr lang="en-US" sz="17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104430"/>
            <a:ext cx="4564975" cy="4564975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362" y="3356372"/>
            <a:ext cx="318968" cy="39862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597628" y="27339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Добрые Феи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9597628" y="3224332"/>
            <a:ext cx="423898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Они могут помочь людям.</a:t>
            </a: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653" y="2104430"/>
            <a:ext cx="4564975" cy="4564975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86713" y="3356372"/>
            <a:ext cx="318968" cy="39862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597628" y="518648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Злые Феи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9597628" y="5676900"/>
            <a:ext cx="423898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Они могут навредить.</a:t>
            </a:r>
            <a:endParaRPr lang="en-US" sz="17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2653" y="2104430"/>
            <a:ext cx="4564975" cy="4564975"/>
          </a:xfrm>
          <a:prstGeom prst="rect">
            <a:avLst/>
          </a:prstGeom>
        </p:spPr>
      </p:pic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86713" y="5018723"/>
            <a:ext cx="318968" cy="398621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2197418" y="500503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Круги Фей</a:t>
            </a:r>
            <a:endParaRPr lang="en-US" sz="2200" dirty="0"/>
          </a:p>
        </p:txBody>
      </p:sp>
      <p:sp>
        <p:nvSpPr>
          <p:cNvPr id="16" name="Text 8"/>
          <p:cNvSpPr/>
          <p:nvPr/>
        </p:nvSpPr>
        <p:spPr>
          <a:xfrm>
            <a:off x="793790" y="5495449"/>
            <a:ext cx="423886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Места их встреч, которые лучше обходить стороной.</a:t>
            </a:r>
            <a:endParaRPr lang="en-US" sz="1750" dirty="0"/>
          </a:p>
        </p:txBody>
      </p:sp>
      <p:pic>
        <p:nvPicPr>
          <p:cNvPr id="17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2653" y="2104430"/>
            <a:ext cx="4564975" cy="4564975"/>
          </a:xfrm>
          <a:prstGeom prst="rect">
            <a:avLst/>
          </a:prstGeom>
        </p:spPr>
      </p:pic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24362" y="5018723"/>
            <a:ext cx="318968" cy="398621"/>
          </a:xfrm>
          <a:prstGeom prst="rect">
            <a:avLst/>
          </a:prstGeom>
        </p:spPr>
      </p:pic>
      <p:sp>
        <p:nvSpPr>
          <p:cNvPr id="19" name="Text 9"/>
          <p:cNvSpPr/>
          <p:nvPr/>
        </p:nvSpPr>
        <p:spPr>
          <a:xfrm>
            <a:off x="793790" y="6924556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Шотландский фольклор полон историй о феях, их влиянии на человеческие судьбы.</a:t>
            </a:r>
            <a:endParaRPr lang="en-US" sz="175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2139448" y="7312701"/>
            <a:ext cx="2364827" cy="819807"/>
          </a:xfrm>
          <a:prstGeom prst="rect">
            <a:avLst/>
          </a:prstGeom>
          <a:solidFill>
            <a:srgbClr val="241631"/>
          </a:solidFill>
          <a:ln>
            <a:solidFill>
              <a:srgbClr val="2416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51591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04374" y="3071098"/>
            <a:ext cx="11317486" cy="6288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950"/>
              </a:lnSpc>
              <a:buNone/>
            </a:pPr>
            <a:r>
              <a:rPr lang="en-US" sz="3950" b="1" dirty="0">
                <a:solidFill>
                  <a:srgbClr val="F94CAF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Замки с Привидениями: Обители Духов</a:t>
            </a:r>
            <a:endParaRPr lang="en-US" sz="3950" dirty="0"/>
          </a:p>
        </p:txBody>
      </p:sp>
      <p:sp>
        <p:nvSpPr>
          <p:cNvPr id="4" name="Shape 1"/>
          <p:cNvSpPr/>
          <p:nvPr/>
        </p:nvSpPr>
        <p:spPr>
          <a:xfrm>
            <a:off x="704374" y="5563910"/>
            <a:ext cx="13221653" cy="22860"/>
          </a:xfrm>
          <a:prstGeom prst="roundRect">
            <a:avLst>
              <a:gd name="adj" fmla="val 132070"/>
            </a:avLst>
          </a:prstGeom>
          <a:solidFill>
            <a:srgbClr val="5C4E69"/>
          </a:solidFill>
          <a:ln/>
        </p:spPr>
      </p:sp>
      <p:sp>
        <p:nvSpPr>
          <p:cNvPr id="5" name="Shape 2"/>
          <p:cNvSpPr/>
          <p:nvPr/>
        </p:nvSpPr>
        <p:spPr>
          <a:xfrm>
            <a:off x="5058013" y="4960203"/>
            <a:ext cx="22860" cy="603766"/>
          </a:xfrm>
          <a:prstGeom prst="roundRect">
            <a:avLst>
              <a:gd name="adj" fmla="val 132070"/>
            </a:avLst>
          </a:prstGeom>
          <a:solidFill>
            <a:srgbClr val="5C4E69"/>
          </a:solidFill>
          <a:ln/>
        </p:spPr>
      </p:sp>
      <p:sp>
        <p:nvSpPr>
          <p:cNvPr id="6" name="Shape 3"/>
          <p:cNvSpPr/>
          <p:nvPr/>
        </p:nvSpPr>
        <p:spPr>
          <a:xfrm>
            <a:off x="4843105" y="5337512"/>
            <a:ext cx="452795" cy="452795"/>
          </a:xfrm>
          <a:prstGeom prst="roundRect">
            <a:avLst>
              <a:gd name="adj" fmla="val 6668"/>
            </a:avLst>
          </a:prstGeom>
          <a:solidFill>
            <a:srgbClr val="433550"/>
          </a:solidFill>
          <a:ln/>
        </p:spPr>
      </p:sp>
      <p:sp>
        <p:nvSpPr>
          <p:cNvPr id="7" name="Text 4"/>
          <p:cNvSpPr/>
          <p:nvPr/>
        </p:nvSpPr>
        <p:spPr>
          <a:xfrm>
            <a:off x="4918531" y="5375196"/>
            <a:ext cx="301823" cy="3773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1</a:t>
            </a:r>
            <a:endParaRPr lang="en-US" sz="2350" dirty="0"/>
          </a:p>
        </p:txBody>
      </p:sp>
      <p:sp>
        <p:nvSpPr>
          <p:cNvPr id="8" name="Text 5"/>
          <p:cNvSpPr/>
          <p:nvPr/>
        </p:nvSpPr>
        <p:spPr>
          <a:xfrm>
            <a:off x="3633787" y="4001810"/>
            <a:ext cx="2871549" cy="3144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Эдинбургский Замок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905589" y="4436983"/>
            <a:ext cx="8328065" cy="3219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5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Одно из самых посещаемых привидениями мест, где слышен призрак волынщика.</a:t>
            </a:r>
            <a:endParaRPr lang="en-US" sz="1550" dirty="0"/>
          </a:p>
        </p:txBody>
      </p:sp>
      <p:sp>
        <p:nvSpPr>
          <p:cNvPr id="10" name="Shape 7"/>
          <p:cNvSpPr/>
          <p:nvPr/>
        </p:nvSpPr>
        <p:spPr>
          <a:xfrm>
            <a:off x="9549051" y="5563850"/>
            <a:ext cx="22860" cy="603766"/>
          </a:xfrm>
          <a:prstGeom prst="roundRect">
            <a:avLst>
              <a:gd name="adj" fmla="val 132070"/>
            </a:avLst>
          </a:prstGeom>
          <a:solidFill>
            <a:srgbClr val="5C4E69"/>
          </a:solidFill>
          <a:ln/>
        </p:spPr>
      </p:sp>
      <p:sp>
        <p:nvSpPr>
          <p:cNvPr id="11" name="Shape 8"/>
          <p:cNvSpPr/>
          <p:nvPr/>
        </p:nvSpPr>
        <p:spPr>
          <a:xfrm>
            <a:off x="9334143" y="5337512"/>
            <a:ext cx="452795" cy="452795"/>
          </a:xfrm>
          <a:prstGeom prst="roundRect">
            <a:avLst>
              <a:gd name="adj" fmla="val 6668"/>
            </a:avLst>
          </a:prstGeom>
          <a:solidFill>
            <a:srgbClr val="433550"/>
          </a:solidFill>
          <a:ln/>
        </p:spPr>
      </p:sp>
      <p:sp>
        <p:nvSpPr>
          <p:cNvPr id="12" name="Text 9"/>
          <p:cNvSpPr/>
          <p:nvPr/>
        </p:nvSpPr>
        <p:spPr>
          <a:xfrm>
            <a:off x="9409569" y="5375196"/>
            <a:ext cx="301823" cy="3773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2</a:t>
            </a:r>
            <a:endParaRPr lang="en-US" sz="2350" dirty="0"/>
          </a:p>
        </p:txBody>
      </p:sp>
      <p:sp>
        <p:nvSpPr>
          <p:cNvPr id="13" name="Text 10"/>
          <p:cNvSpPr/>
          <p:nvPr/>
        </p:nvSpPr>
        <p:spPr>
          <a:xfrm>
            <a:off x="8302704" y="6368891"/>
            <a:ext cx="2515910" cy="3144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Замок Глэмис</a:t>
            </a:r>
            <a:endParaRPr lang="en-US" sz="1950" dirty="0"/>
          </a:p>
        </p:txBody>
      </p:sp>
      <p:sp>
        <p:nvSpPr>
          <p:cNvPr id="14" name="Text 11"/>
          <p:cNvSpPr/>
          <p:nvPr/>
        </p:nvSpPr>
        <p:spPr>
          <a:xfrm>
            <a:off x="5396627" y="6804065"/>
            <a:ext cx="8328065" cy="3219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5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Связан с "Макбетом" и призраком Леди Глэмис, полный темных тайн.</a:t>
            </a:r>
            <a:endParaRPr lang="en-US" sz="1550" dirty="0"/>
          </a:p>
        </p:txBody>
      </p:sp>
      <p:sp>
        <p:nvSpPr>
          <p:cNvPr id="15" name="Text 12"/>
          <p:cNvSpPr/>
          <p:nvPr/>
        </p:nvSpPr>
        <p:spPr>
          <a:xfrm>
            <a:off x="704374" y="7352348"/>
            <a:ext cx="13221653" cy="3219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Эти замки хранят истории о призраках и трагических судьбах, привлекая любителей мистики.</a:t>
            </a:r>
            <a:endParaRPr lang="en-US" sz="155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2139448" y="7312701"/>
            <a:ext cx="2364827" cy="819807"/>
          </a:xfrm>
          <a:prstGeom prst="rect">
            <a:avLst/>
          </a:prstGeom>
          <a:solidFill>
            <a:srgbClr val="241631"/>
          </a:solidFill>
          <a:ln>
            <a:solidFill>
              <a:srgbClr val="2416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3067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72213" y="617458"/>
            <a:ext cx="7572375" cy="1403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b="1" dirty="0">
                <a:solidFill>
                  <a:srgbClr val="F94CAF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Камни и Мегалиты: Древние Святилища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6272213" y="2357438"/>
            <a:ext cx="168354" cy="1203841"/>
          </a:xfrm>
          <a:prstGeom prst="roundRect">
            <a:avLst>
              <a:gd name="adj" fmla="val 20006"/>
            </a:avLst>
          </a:prstGeom>
          <a:solidFill>
            <a:srgbClr val="433550"/>
          </a:solidFill>
          <a:ln/>
        </p:spPr>
      </p:sp>
      <p:sp>
        <p:nvSpPr>
          <p:cNvPr id="5" name="Text 2"/>
          <p:cNvSpPr/>
          <p:nvPr/>
        </p:nvSpPr>
        <p:spPr>
          <a:xfrm>
            <a:off x="6777276" y="2357438"/>
            <a:ext cx="2806660" cy="350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Круги Камней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777276" y="2842855"/>
            <a:ext cx="7067312" cy="7184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Калланиш на острове Льюис – яркий пример этих древних сооружений.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6608921" y="3785711"/>
            <a:ext cx="168354" cy="1203841"/>
          </a:xfrm>
          <a:prstGeom prst="roundRect">
            <a:avLst>
              <a:gd name="adj" fmla="val 20006"/>
            </a:avLst>
          </a:prstGeom>
          <a:solidFill>
            <a:srgbClr val="433550"/>
          </a:solidFill>
          <a:ln/>
        </p:spPr>
      </p:sp>
      <p:sp>
        <p:nvSpPr>
          <p:cNvPr id="8" name="Text 5"/>
          <p:cNvSpPr/>
          <p:nvPr/>
        </p:nvSpPr>
        <p:spPr>
          <a:xfrm>
            <a:off x="7113984" y="3785711"/>
            <a:ext cx="3789164" cy="350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Таинственные Мегалиты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113984" y="4271129"/>
            <a:ext cx="6730603" cy="7184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Их истинное назначение остается неизвестным, вызывая много вопросов.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945749" y="5213985"/>
            <a:ext cx="168354" cy="1203841"/>
          </a:xfrm>
          <a:prstGeom prst="roundRect">
            <a:avLst>
              <a:gd name="adj" fmla="val 20006"/>
            </a:avLst>
          </a:prstGeom>
          <a:solidFill>
            <a:srgbClr val="433550"/>
          </a:solidFill>
          <a:ln/>
        </p:spPr>
      </p:sp>
      <p:sp>
        <p:nvSpPr>
          <p:cNvPr id="11" name="Text 8"/>
          <p:cNvSpPr/>
          <p:nvPr/>
        </p:nvSpPr>
        <p:spPr>
          <a:xfrm>
            <a:off x="7450812" y="5213985"/>
            <a:ext cx="2806660" cy="350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Теории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7450812" y="5699403"/>
            <a:ext cx="6393775" cy="7184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Предполагается, что они использовались для ритуалов или астрономических наблюдений.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6272213" y="6894790"/>
            <a:ext cx="7572375" cy="7184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Эти каменные структуры, расположенные по всей Шотландии, являются свидетелями древней истории и верований.</a:t>
            </a:r>
            <a:endParaRPr lang="en-US" sz="175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2139448" y="7312701"/>
            <a:ext cx="2364827" cy="819807"/>
          </a:xfrm>
          <a:prstGeom prst="rect">
            <a:avLst/>
          </a:prstGeom>
          <a:solidFill>
            <a:srgbClr val="241631"/>
          </a:solidFill>
          <a:ln>
            <a:solidFill>
              <a:srgbClr val="2416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6165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94CAF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Влияние на Культуру: От Литературы до Кино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619375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33550"/>
          </a:solidFill>
          <a:ln/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5260" y="2661880"/>
            <a:ext cx="340162" cy="4252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017306" y="269724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Гарри Поттер</a:t>
            </a:r>
            <a:endParaRPr lang="en-US" sz="2200" dirty="0"/>
          </a:p>
        </p:txBody>
      </p:sp>
      <p:sp>
        <p:nvSpPr>
          <p:cNvPr id="7" name="Text 3"/>
          <p:cNvSpPr/>
          <p:nvPr/>
        </p:nvSpPr>
        <p:spPr>
          <a:xfrm>
            <a:off x="7017306" y="3187660"/>
            <a:ext cx="289941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Вдохновлен шотландскими пейзажами и мифами, создавая волшебный мир.</a:t>
            </a:r>
            <a:endParaRPr lang="en-US" sz="1750" dirty="0"/>
          </a:p>
        </p:txBody>
      </p:sp>
      <p:sp>
        <p:nvSpPr>
          <p:cNvPr id="8" name="Shape 4"/>
          <p:cNvSpPr/>
          <p:nvPr/>
        </p:nvSpPr>
        <p:spPr>
          <a:xfrm>
            <a:off x="10200203" y="2619375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33550"/>
          </a:solidFill>
          <a:ln/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85274" y="2661880"/>
            <a:ext cx="340162" cy="42529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0937319" y="269724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Храброе Сердце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10937319" y="3187660"/>
            <a:ext cx="289941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Романтизированная история Уильяма Уоллеса, символа шотландского духа.</a:t>
            </a:r>
            <a:endParaRPr lang="en-US" sz="1750" dirty="0"/>
          </a:p>
        </p:txBody>
      </p:sp>
      <p:sp>
        <p:nvSpPr>
          <p:cNvPr id="12" name="Shape 7"/>
          <p:cNvSpPr/>
          <p:nvPr/>
        </p:nvSpPr>
        <p:spPr>
          <a:xfrm>
            <a:off x="6280190" y="5092898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33550"/>
          </a:solidFill>
          <a:ln/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5260" y="5135404"/>
            <a:ext cx="340162" cy="42529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017306" y="517076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Музыка и Танцы</a:t>
            </a:r>
            <a:endParaRPr lang="en-US" sz="2200" dirty="0"/>
          </a:p>
        </p:txBody>
      </p:sp>
      <p:sp>
        <p:nvSpPr>
          <p:cNvPr id="15" name="Text 9"/>
          <p:cNvSpPr/>
          <p:nvPr/>
        </p:nvSpPr>
        <p:spPr>
          <a:xfrm>
            <a:off x="7017306" y="5661184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Кельтские мотивы и народные предания оживают в шотландской культуре.</a:t>
            </a:r>
            <a:endParaRPr lang="en-US" sz="1750" dirty="0"/>
          </a:p>
        </p:txBody>
      </p:sp>
      <p:sp>
        <p:nvSpPr>
          <p:cNvPr id="16" name="Text 10"/>
          <p:cNvSpPr/>
          <p:nvPr/>
        </p:nvSpPr>
        <p:spPr>
          <a:xfrm>
            <a:off x="6280190" y="6642140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Шотландские легенды и история продолжают вдохновлять художников по всему миру.</a:t>
            </a:r>
            <a:endParaRPr lang="en-US" sz="175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2139448" y="7312701"/>
            <a:ext cx="2364827" cy="819807"/>
          </a:xfrm>
          <a:prstGeom prst="rect">
            <a:avLst/>
          </a:prstGeom>
          <a:solidFill>
            <a:srgbClr val="241631"/>
          </a:solidFill>
          <a:ln>
            <a:solidFill>
              <a:srgbClr val="2416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45939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94CAF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Шотландия: Ваше Путешествие в Мир Легенд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312438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4106228"/>
            <a:ext cx="232981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Посетите Шотландию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80190" y="4950976"/>
            <a:ext cx="232981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Увидьте своими глазами места, где рождаются легенды и история.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3493" y="3312438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893493" y="4106228"/>
            <a:ext cx="232981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Почувствуйте Дух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8893493" y="4950976"/>
            <a:ext cx="232981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Прогуляйтесь по древним землям, ощущая мифологию страны.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06795" y="3312438"/>
            <a:ext cx="566976" cy="56697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1506795" y="4106228"/>
            <a:ext cx="232981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AD1E6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Берегите Наследие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11506795" y="4950976"/>
            <a:ext cx="232981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Помогайте сохранять шотландские традиции и легенды для потомков.</a:t>
            </a:r>
            <a:endParaRPr lang="en-US" sz="1750" dirty="0"/>
          </a:p>
        </p:txBody>
      </p:sp>
      <p:sp>
        <p:nvSpPr>
          <p:cNvPr id="13" name="Text 7"/>
          <p:cNvSpPr/>
          <p:nvPr/>
        </p:nvSpPr>
        <p:spPr>
          <a:xfrm>
            <a:off x="6280190" y="6657737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Шотландия ждет вас, чтобы раскрыть свои тайны и подарить незабываемые впечатления.</a:t>
            </a:r>
            <a:endParaRPr lang="en-US" sz="175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2139448" y="7312701"/>
            <a:ext cx="2364827" cy="819807"/>
          </a:xfrm>
          <a:prstGeom prst="rect">
            <a:avLst/>
          </a:prstGeom>
          <a:solidFill>
            <a:srgbClr val="241631"/>
          </a:solidFill>
          <a:ln>
            <a:solidFill>
              <a:srgbClr val="2416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38256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94CAF"/>
                </a:solidFill>
                <a:latin typeface="Inconsolata Bold" pitchFamily="34" charset="0"/>
                <a:ea typeface="Inconsolata Bold" pitchFamily="34" charset="-122"/>
                <a:cs typeface="Inconsolata Bold" pitchFamily="34" charset="-120"/>
              </a:rPr>
              <a:t>Шотландия: Реальность и Вымысел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4140279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Шотландия — это не просто страна, это живая легенда. Здесь каждый камень, каждое озеро, каждый замок хранит свою историю, переплетая реальность с вымыслом.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6280190" y="5484138"/>
            <a:ext cx="75564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AD1E6"/>
                </a:solidFill>
                <a:latin typeface="Fira Sans" pitchFamily="34" charset="0"/>
                <a:ea typeface="Fira Sans" pitchFamily="34" charset="-122"/>
                <a:cs typeface="Fira Sans" pitchFamily="34" charset="-120"/>
              </a:rPr>
              <a:t>Приезжайте и убедитесь сами!</a:t>
            </a:r>
            <a:endParaRPr lang="en-US" sz="175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139448" y="7312701"/>
            <a:ext cx="2364827" cy="819807"/>
          </a:xfrm>
          <a:prstGeom prst="rect">
            <a:avLst/>
          </a:prstGeom>
          <a:solidFill>
            <a:srgbClr val="241631"/>
          </a:solidFill>
          <a:ln>
            <a:solidFill>
              <a:srgbClr val="2416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544</Words>
  <Application>Microsoft Office PowerPoint</Application>
  <PresentationFormat>Произвольный</PresentationFormat>
  <Paragraphs>77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Calibri</vt:lpstr>
      <vt:lpstr>Inconsolata Bold</vt:lpstr>
      <vt:lpstr>Arial</vt:lpstr>
      <vt:lpstr>Fira Sans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Учитель</cp:lastModifiedBy>
  <cp:revision>2</cp:revision>
  <dcterms:created xsi:type="dcterms:W3CDTF">2025-06-10T06:46:30Z</dcterms:created>
  <dcterms:modified xsi:type="dcterms:W3CDTF">2025-06-10T07:18:43Z</dcterms:modified>
</cp:coreProperties>
</file>