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6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80016-47E4-4CB6-A375-7A3E869A8C50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7925D3-4775-44D6-B5D8-1330F8A90D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513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7925D3-4775-44D6-B5D8-1330F8A90D2A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488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C5BE4702-D840-48A1-A4DE-FF6B9A9037A6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EBB1D3A-7E0E-40B7-A456-21B5D337A3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C5BE4702-D840-48A1-A4DE-FF6B9A9037A6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B1D3A-7E0E-40B7-A456-21B5D337A3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C5BE4702-D840-48A1-A4DE-FF6B9A9037A6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EBB1D3A-7E0E-40B7-A456-21B5D337A38D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5BE4702-D840-48A1-A4DE-FF6B9A9037A6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EBB1D3A-7E0E-40B7-A456-21B5D337A3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C5BE4702-D840-48A1-A4DE-FF6B9A9037A6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EBB1D3A-7E0E-40B7-A456-21B5D337A38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E4702-D840-48A1-A4DE-FF6B9A9037A6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B1D3A-7E0E-40B7-A456-21B5D337A3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C5BE4702-D840-48A1-A4DE-FF6B9A9037A6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EBB1D3A-7E0E-40B7-A456-21B5D337A3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C5BE4702-D840-48A1-A4DE-FF6B9A9037A6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EBB1D3A-7E0E-40B7-A456-21B5D337A38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C5BE4702-D840-48A1-A4DE-FF6B9A9037A6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EBB1D3A-7E0E-40B7-A456-21B5D337A38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E4702-D840-48A1-A4DE-FF6B9A9037A6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B1D3A-7E0E-40B7-A456-21B5D337A3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E4702-D840-48A1-A4DE-FF6B9A9037A6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B1D3A-7E0E-40B7-A456-21B5D337A38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C5BE4702-D840-48A1-A4DE-FF6B9A9037A6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EBB1D3A-7E0E-40B7-A456-21B5D337A38D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492896"/>
            <a:ext cx="8062912" cy="1470025"/>
          </a:xfrm>
        </p:spPr>
        <p:txBody>
          <a:bodyPr/>
          <a:lstStyle/>
          <a:p>
            <a:pPr algn="ctr"/>
            <a:r>
              <a:rPr lang="ru-RU" dirty="0" smtClean="0"/>
              <a:t>Мы – сварщики!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103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96752"/>
            <a:ext cx="8229600" cy="1399032"/>
          </a:xfrm>
        </p:spPr>
        <p:txBody>
          <a:bodyPr/>
          <a:lstStyle/>
          <a:p>
            <a:r>
              <a:rPr lang="ru-RU" i="1" dirty="0" smtClean="0"/>
              <a:t>Цель конкурса: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924944"/>
            <a:ext cx="8229600" cy="4572000"/>
          </a:xfrm>
        </p:spPr>
        <p:txBody>
          <a:bodyPr/>
          <a:lstStyle/>
          <a:p>
            <a:r>
              <a:rPr lang="ru-RU" dirty="0" smtClean="0"/>
              <a:t>В игровой форме закрепить знания, полученные на уроках спец дисциплин и </a:t>
            </a:r>
            <a:r>
              <a:rPr lang="ru-RU" dirty="0" smtClean="0"/>
              <a:t> производственного </a:t>
            </a:r>
            <a:r>
              <a:rPr lang="ru-RU" dirty="0" smtClean="0"/>
              <a:t>обучения.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146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83776"/>
            <a:ext cx="8229600" cy="1399032"/>
          </a:xfrm>
        </p:spPr>
        <p:txBody>
          <a:bodyPr/>
          <a:lstStyle/>
          <a:p>
            <a:pPr algn="ctr"/>
            <a:r>
              <a:rPr lang="ru-RU" i="1" u="sng" dirty="0" smtClean="0"/>
              <a:t>1 тур-Конкурса «Разминка»</a:t>
            </a:r>
            <a:endParaRPr lang="ru-RU" i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682096"/>
          </a:xfrm>
        </p:spPr>
        <p:txBody>
          <a:bodyPr/>
          <a:lstStyle/>
          <a:p>
            <a:r>
              <a:rPr lang="ru-RU" dirty="0" smtClean="0"/>
              <a:t>Рабочее место сварщика </a:t>
            </a:r>
          </a:p>
          <a:p>
            <a:pPr marL="64008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971600" y="2564904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Сварочный пост</a:t>
            </a:r>
            <a:endParaRPr lang="ru-RU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67544" y="2934236"/>
            <a:ext cx="8229600" cy="68209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Тёмное стекло на сварочной маске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971600" y="363048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Светофильтр</a:t>
            </a:r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467544" y="3985664"/>
            <a:ext cx="8229600" cy="68209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Отрицательно заряженная часть дуги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972135" y="4647943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Катод</a:t>
            </a:r>
            <a:endParaRPr lang="ru-RU" dirty="0"/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467544" y="5017275"/>
            <a:ext cx="8229600" cy="68209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Сплав меди и цинка </a:t>
            </a:r>
          </a:p>
          <a:p>
            <a:pPr marL="64008" indent="0">
              <a:buFont typeface="Wingdings 2"/>
              <a:buNone/>
            </a:pP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972135" y="5699371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Латунь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855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  <p:bldP spid="7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1042136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ru-RU" dirty="0"/>
              <a:t>В чём </a:t>
            </a:r>
            <a:r>
              <a:rPr lang="ru-RU" dirty="0" smtClean="0"/>
              <a:t>измеряется напряжение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99592" y="83671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Вольт</a:t>
            </a:r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467544" y="1206044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Остро заточенный металлический стержень для разметки 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43608" y="2348880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Чертилка</a:t>
            </a:r>
            <a:endParaRPr lang="ru-RU" dirty="0"/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467544" y="2743333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Самый активный химический элемент таблицы </a:t>
            </a:r>
            <a:r>
              <a:rPr lang="ru-RU" dirty="0"/>
              <a:t>М</a:t>
            </a:r>
            <a:r>
              <a:rPr lang="ru-RU" dirty="0" smtClean="0"/>
              <a:t>енделеева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899592" y="3785469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Кислород</a:t>
            </a:r>
            <a:endParaRPr lang="ru-RU" dirty="0"/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467544" y="4154801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Оборудование для хранения сжиженных газов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043608" y="5196937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Баллон</a:t>
            </a:r>
            <a:endParaRPr lang="ru-RU" dirty="0"/>
          </a:p>
        </p:txBody>
      </p:sp>
      <p:sp>
        <p:nvSpPr>
          <p:cNvPr id="15" name="Объект 2"/>
          <p:cNvSpPr txBox="1">
            <a:spLocks/>
          </p:cNvSpPr>
          <p:nvPr/>
        </p:nvSpPr>
        <p:spPr>
          <a:xfrm>
            <a:off x="467544" y="5619099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Самый короткий сварочный шов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899592" y="6291903"/>
            <a:ext cx="1377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Прихватка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298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1042136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ru-RU" dirty="0" smtClean="0"/>
              <a:t>Шов в жидком состоянии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99592" y="83671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Ванна</a:t>
            </a:r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467544" y="1206044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Самый твёрдый и хрупкий </a:t>
            </a:r>
            <a:r>
              <a:rPr lang="ru-RU" dirty="0" err="1" smtClean="0"/>
              <a:t>железоуглиродистый</a:t>
            </a:r>
            <a:r>
              <a:rPr lang="ru-RU" dirty="0" smtClean="0"/>
              <a:t> спав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43608" y="2348880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Чугун</a:t>
            </a:r>
            <a:endParaRPr lang="ru-RU" dirty="0"/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467544" y="2743333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Принадлежность для защиты тела сварщика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899592" y="3785469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Спецодежда</a:t>
            </a:r>
            <a:endParaRPr lang="ru-RU" dirty="0"/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467544" y="4154801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Реакция взаимодействия металла и кислорода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043608" y="5196937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Окисление</a:t>
            </a:r>
            <a:endParaRPr lang="ru-RU" dirty="0"/>
          </a:p>
        </p:txBody>
      </p:sp>
      <p:sp>
        <p:nvSpPr>
          <p:cNvPr id="15" name="Объект 2"/>
          <p:cNvSpPr txBox="1">
            <a:spLocks/>
          </p:cNvSpPr>
          <p:nvPr/>
        </p:nvSpPr>
        <p:spPr>
          <a:xfrm>
            <a:off x="456068" y="5417320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Служит для защиты головы от падающих предметов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899592" y="6291903"/>
            <a:ext cx="899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Каска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907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323528" y="0"/>
            <a:ext cx="8229600" cy="1042136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ru-RU" dirty="0" smtClean="0"/>
              <a:t>Применяют для проверки вертикальных швов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99592" y="83671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Отвес</a:t>
            </a:r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467544" y="1206044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Изменение формы металла под воздействием  внешних воздействий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800728" y="2333190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Деформация</a:t>
            </a:r>
            <a:endParaRPr lang="ru-RU" dirty="0"/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467544" y="2743333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Расстояние между кромок металла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899592" y="3416137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Зазор</a:t>
            </a:r>
            <a:endParaRPr lang="ru-RU" dirty="0"/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467544" y="3933056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Короткий электрический разряд между электродом и изделием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912315" y="497519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Дуга</a:t>
            </a:r>
            <a:endParaRPr lang="ru-RU" dirty="0"/>
          </a:p>
        </p:txBody>
      </p:sp>
      <p:sp>
        <p:nvSpPr>
          <p:cNvPr id="15" name="Объект 2"/>
          <p:cNvSpPr txBox="1">
            <a:spLocks/>
          </p:cNvSpPr>
          <p:nvPr/>
        </p:nvSpPr>
        <p:spPr>
          <a:xfrm>
            <a:off x="467544" y="5344524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Направленное движение заряженных частиц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899592" y="6291903"/>
            <a:ext cx="548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907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323528" y="0"/>
            <a:ext cx="8229600" cy="1042136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ru-RU" dirty="0" smtClean="0"/>
              <a:t>Материал для съёмного ограждения поста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06452" y="83671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Брезент</a:t>
            </a:r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467544" y="1206044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В чём измеряется сила тока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30288" y="1973155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Ампер</a:t>
            </a:r>
            <a:endParaRPr lang="ru-RU" dirty="0"/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467544" y="2564904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Нужен для закрепления электрода 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920343" y="313239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Электродержатель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459695" y="3659879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Очень лёгкий цветной металл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955450" y="438195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Алюминий</a:t>
            </a:r>
            <a:endParaRPr lang="ru-RU" dirty="0"/>
          </a:p>
        </p:txBody>
      </p:sp>
      <p:sp>
        <p:nvSpPr>
          <p:cNvPr id="15" name="Объект 2"/>
          <p:cNvSpPr txBox="1">
            <a:spLocks/>
          </p:cNvSpPr>
          <p:nvPr/>
        </p:nvSpPr>
        <p:spPr>
          <a:xfrm>
            <a:off x="485559" y="4941168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Металлический стержень со специальным покрытием 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995620" y="5985243"/>
            <a:ext cx="1301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Электрод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907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323528" y="1450760"/>
            <a:ext cx="8229600" cy="1042136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ru-RU" dirty="0" smtClean="0"/>
              <a:t>Операция по выравниваю металла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99592" y="249289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Правка</a:t>
            </a:r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443996" y="3284984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Автор открытия явления дуги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899592" y="4437112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Петров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907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7494"/>
            <a:ext cx="9036496" cy="1399032"/>
          </a:xfrm>
        </p:spPr>
        <p:txBody>
          <a:bodyPr>
            <a:normAutofit/>
          </a:bodyPr>
          <a:lstStyle/>
          <a:p>
            <a:pPr algn="ctr"/>
            <a:r>
              <a:rPr lang="ru-RU" sz="4000" i="1" u="sng" dirty="0" smtClean="0"/>
              <a:t>2 тур </a:t>
            </a:r>
            <a:r>
              <a:rPr lang="ru-RU" sz="4000" b="1" i="1" dirty="0" smtClean="0"/>
              <a:t>Кроссворд «Ассоциации»</a:t>
            </a:r>
            <a:endParaRPr lang="ru-RU" sz="4000" i="1" u="sng" dirty="0"/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179512" y="1412776"/>
            <a:ext cx="8229600" cy="1042136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ru-RU" dirty="0" smtClean="0"/>
              <a:t>Сталь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483768" y="1860793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 П Л А В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915816" y="1484784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Транспортирование леса по реке</a:t>
            </a:r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295044" y="2348880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Металл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267744" y="2973704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Ж Е Л Е З О</a:t>
            </a:r>
            <a:endParaRPr lang="ru-RU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3635896" y="2546728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Основной компонент стали</a:t>
            </a:r>
            <a:endParaRPr lang="ru-RU" dirty="0"/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295044" y="3349150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Неметалл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3635896" y="3519540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Нежелательный компонент стали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2461975" y="3888872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 Е Р А</a:t>
            </a:r>
            <a:endParaRPr lang="ru-RU" sz="2000" dirty="0"/>
          </a:p>
        </p:txBody>
      </p:sp>
      <p:sp>
        <p:nvSpPr>
          <p:cNvPr id="16" name="Объект 2"/>
          <p:cNvSpPr txBox="1">
            <a:spLocks/>
          </p:cNvSpPr>
          <p:nvPr/>
        </p:nvSpPr>
        <p:spPr>
          <a:xfrm>
            <a:off x="295044" y="4394331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Легирующий элемент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960565" y="5029145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Х Р О М</a:t>
            </a:r>
            <a:endParaRPr lang="ru-RU" sz="2000" dirty="0"/>
          </a:p>
        </p:txBody>
      </p:sp>
      <p:sp>
        <p:nvSpPr>
          <p:cNvPr id="18" name="TextBox 17"/>
          <p:cNvSpPr txBox="1"/>
          <p:nvPr/>
        </p:nvSpPr>
        <p:spPr>
          <a:xfrm>
            <a:off x="5652120" y="4509120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Кожа</a:t>
            </a:r>
            <a:endParaRPr lang="ru-RU" dirty="0"/>
          </a:p>
        </p:txBody>
      </p:sp>
      <p:sp>
        <p:nvSpPr>
          <p:cNvPr id="19" name="Объект 2"/>
          <p:cNvSpPr txBox="1">
            <a:spLocks/>
          </p:cNvSpPr>
          <p:nvPr/>
        </p:nvSpPr>
        <p:spPr>
          <a:xfrm>
            <a:off x="295044" y="5429255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Неметалл в составе стали  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2087724" y="6086454"/>
            <a:ext cx="3960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К Р Е М Н И Й</a:t>
            </a:r>
            <a:endParaRPr lang="ru-RU" sz="2000" dirty="0"/>
          </a:p>
        </p:txBody>
      </p:sp>
      <p:sp>
        <p:nvSpPr>
          <p:cNvPr id="21" name="TextBox 20"/>
          <p:cNvSpPr txBox="1"/>
          <p:nvPr/>
        </p:nvSpPr>
        <p:spPr>
          <a:xfrm>
            <a:off x="6228184" y="5436467"/>
            <a:ext cx="2915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Составная часть горной породы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119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229600" cy="1042136"/>
          </a:xfrm>
        </p:spPr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ru-RU" dirty="0" smtClean="0"/>
              <a:t>Неметалл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231740" y="908720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У Г ЛЕ Р О Д 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3059832" y="404664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Основной компонент стали</a:t>
            </a:r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295044" y="2144628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Легирующий элемент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848419" y="2786654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 Т И Т А Н</a:t>
            </a:r>
            <a:endParaRPr lang="ru-RU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5148064" y="2586532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Выдающаяся личность</a:t>
            </a:r>
            <a:endParaRPr lang="ru-RU" dirty="0"/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295044" y="4437112"/>
            <a:ext cx="8229600" cy="1042136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marL="448056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96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5000"/>
              <a:buFont typeface="Verdana"/>
              <a:buChar char="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06424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10312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02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84832" indent="-210312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14600" indent="-182880" algn="l" rtl="0" eaLnBrk="1" latinLnBrk="0" hangingPunct="1">
              <a:spcBef>
                <a:spcPct val="20000"/>
              </a:spcBef>
              <a:buClr>
                <a:schemeClr val="accent1">
                  <a:tint val="75000"/>
                </a:schemeClr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ru-RU" dirty="0" smtClean="0"/>
              <a:t>Легирующий элемент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394265" y="4597222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Лес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2208459" y="5079138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Б о р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92907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u="sng" dirty="0" smtClean="0"/>
              <a:t>3 тур-</a:t>
            </a:r>
            <a:r>
              <a:rPr lang="ru-RU" dirty="0" smtClean="0">
                <a:effectLst/>
              </a:rPr>
              <a:t> </a:t>
            </a:r>
            <a:r>
              <a:rPr lang="ru-RU" b="1" dirty="0" smtClean="0">
                <a:effectLst/>
              </a:rPr>
              <a:t>«Решить тест»</a:t>
            </a:r>
            <a:endParaRPr lang="ru-RU" i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Расположите по порядку</a:t>
            </a:r>
          </a:p>
          <a:p>
            <a:pPr marL="521208" indent="-457200">
              <a:buFont typeface="+mj-lt"/>
              <a:buAutoNum type="arabicParenR"/>
            </a:pPr>
            <a:r>
              <a:rPr lang="ru-RU" sz="2000" dirty="0" smtClean="0"/>
              <a:t>Зажигание дуги</a:t>
            </a:r>
          </a:p>
          <a:p>
            <a:pPr marL="521208" indent="-457200">
              <a:buFont typeface="+mj-lt"/>
              <a:buAutoNum type="arabicParenR"/>
            </a:pPr>
            <a:r>
              <a:rPr lang="ru-RU" sz="2000" dirty="0" smtClean="0"/>
              <a:t>Перемещение электрода</a:t>
            </a:r>
          </a:p>
          <a:p>
            <a:pPr marL="521208" indent="-457200">
              <a:buFont typeface="+mj-lt"/>
              <a:buAutoNum type="arabicParenR"/>
            </a:pPr>
            <a:r>
              <a:rPr lang="ru-RU" sz="2000" dirty="0" smtClean="0"/>
              <a:t>Удерживание дуги </a:t>
            </a:r>
          </a:p>
          <a:p>
            <a:pPr marL="521208" indent="-457200">
              <a:buFont typeface="+mj-lt"/>
              <a:buAutoNum type="arabicParenR"/>
            </a:pPr>
            <a:r>
              <a:rPr lang="ru-RU" sz="2000" dirty="0" smtClean="0"/>
              <a:t>Подготовка кромок</a:t>
            </a:r>
          </a:p>
          <a:p>
            <a:pPr marL="521208" indent="-457200">
              <a:buFont typeface="+mj-lt"/>
              <a:buAutoNum type="arabicParenR"/>
            </a:pPr>
            <a:r>
              <a:rPr lang="ru-RU" sz="2000" dirty="0" smtClean="0"/>
              <a:t>Отбитие шлака</a:t>
            </a:r>
          </a:p>
          <a:p>
            <a:pPr marL="521208" indent="-457200">
              <a:buFont typeface="+mj-lt"/>
              <a:buAutoNum type="arabicParenR"/>
            </a:pPr>
            <a:r>
              <a:rPr lang="ru-RU" sz="2000" dirty="0" smtClean="0"/>
              <a:t>Сборка изделия</a:t>
            </a:r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4653136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Ответ 461325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693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72000"/>
          </a:xfrm>
        </p:spPr>
        <p:txBody>
          <a:bodyPr/>
          <a:lstStyle/>
          <a:p>
            <a:r>
              <a:rPr lang="ru-RU" dirty="0" smtClean="0"/>
              <a:t>Соотнесите операции и инструмент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1844824"/>
            <a:ext cx="33843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А) Молоток</a:t>
            </a:r>
          </a:p>
          <a:p>
            <a:r>
              <a:rPr lang="ru-RU" dirty="0" smtClean="0"/>
              <a:t>Б) Керн</a:t>
            </a:r>
          </a:p>
          <a:p>
            <a:r>
              <a:rPr lang="ru-RU" dirty="0" smtClean="0"/>
              <a:t>В) Шаблон</a:t>
            </a:r>
          </a:p>
          <a:p>
            <a:r>
              <a:rPr lang="ru-RU" dirty="0" smtClean="0"/>
              <a:t>Г) </a:t>
            </a:r>
            <a:r>
              <a:rPr lang="ru-RU" dirty="0" err="1" smtClean="0"/>
              <a:t>Клейцмессер</a:t>
            </a:r>
            <a:endParaRPr lang="ru-RU" dirty="0" smtClean="0"/>
          </a:p>
          <a:p>
            <a:r>
              <a:rPr lang="ru-RU" dirty="0" smtClean="0"/>
              <a:t>Д) </a:t>
            </a:r>
            <a:r>
              <a:rPr lang="ru-RU" dirty="0" err="1" smtClean="0"/>
              <a:t>Шлакоотбиватель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932040" y="1844824"/>
            <a:ext cx="31683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А) Удаление наплывов</a:t>
            </a:r>
          </a:p>
          <a:p>
            <a:r>
              <a:rPr lang="ru-RU" dirty="0" smtClean="0"/>
              <a:t>Б) Удаление шлака</a:t>
            </a:r>
          </a:p>
          <a:p>
            <a:r>
              <a:rPr lang="ru-RU" dirty="0" smtClean="0"/>
              <a:t>В) Правка металла</a:t>
            </a:r>
          </a:p>
          <a:p>
            <a:r>
              <a:rPr lang="ru-RU" dirty="0" smtClean="0"/>
              <a:t>Г) Измерение</a:t>
            </a:r>
          </a:p>
          <a:p>
            <a:r>
              <a:rPr lang="ru-RU" dirty="0" smtClean="0"/>
              <a:t>Д) Разметка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755576" y="4221088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а-в  б-д  в-г  г-а  д-б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011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476672"/>
            <a:ext cx="8229600" cy="1080120"/>
          </a:xfrm>
        </p:spPr>
        <p:txBody>
          <a:bodyPr/>
          <a:lstStyle/>
          <a:p>
            <a:r>
              <a:rPr lang="ru-RU" dirty="0" smtClean="0"/>
              <a:t>Соотнесите </a:t>
            </a:r>
            <a:r>
              <a:rPr lang="ru-RU" dirty="0" err="1" smtClean="0"/>
              <a:t>проф</a:t>
            </a:r>
            <a:r>
              <a:rPr lang="ru-RU" dirty="0" smtClean="0"/>
              <a:t> опасности и меры защиты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67544" y="2358560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А) облучение кожи</a:t>
            </a:r>
          </a:p>
          <a:p>
            <a:r>
              <a:rPr lang="ru-RU" dirty="0" smtClean="0"/>
              <a:t>Б) облучение глаза</a:t>
            </a:r>
          </a:p>
          <a:p>
            <a:r>
              <a:rPr lang="ru-RU" dirty="0" smtClean="0"/>
              <a:t>В) поражение током</a:t>
            </a:r>
          </a:p>
          <a:p>
            <a:r>
              <a:rPr lang="ru-RU" dirty="0" smtClean="0"/>
              <a:t>Г) Поражение дыхательных путей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004048" y="2358560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А) работа в респираторе</a:t>
            </a:r>
          </a:p>
          <a:p>
            <a:r>
              <a:rPr lang="ru-RU" dirty="0" smtClean="0"/>
              <a:t>Б) светофильтр</a:t>
            </a:r>
          </a:p>
          <a:p>
            <a:r>
              <a:rPr lang="ru-RU" dirty="0" smtClean="0"/>
              <a:t>В) закрыть все участки тела</a:t>
            </a:r>
          </a:p>
          <a:p>
            <a:r>
              <a:rPr lang="ru-RU" dirty="0" smtClean="0"/>
              <a:t>Г) проверка заземления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043608" y="3587520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А-В   Б-Б   В-Г   Г-А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930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572000"/>
          </a:xfrm>
        </p:spPr>
        <p:txBody>
          <a:bodyPr/>
          <a:lstStyle/>
          <a:p>
            <a:r>
              <a:rPr lang="ru-RU" dirty="0" smtClean="0"/>
              <a:t>При сварке, каких швов сварочный ток уменьшается на 15-20%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Нижних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Вертикальных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Горизонтальных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Потолочных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55576" y="5661248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Ответ: 4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90250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13990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этом соединении свариваемые элементы располагаются в одной плоскости или на одной поверхности, какой это тип соединения?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717032"/>
            <a:ext cx="8229600" cy="2089704"/>
          </a:xfrm>
        </p:spPr>
        <p:txBody>
          <a:bodyPr>
            <a:normAutofit lnSpcReduction="10000"/>
          </a:bodyPr>
          <a:lstStyle/>
          <a:p>
            <a:pPr marL="578358" indent="-514350">
              <a:buFont typeface="+mj-lt"/>
              <a:buAutoNum type="arabicPeriod"/>
            </a:pPr>
            <a:r>
              <a:rPr lang="ru-RU" dirty="0" smtClean="0"/>
              <a:t>Стыковое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Угловое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Тавровое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err="1" smtClean="0"/>
              <a:t>Нахлёсточное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5949280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Стыковое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7019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зависимости от каких </a:t>
            </a:r>
            <a:r>
              <a:rPr lang="ru-RU" dirty="0" err="1" smtClean="0"/>
              <a:t>характиристик</a:t>
            </a:r>
            <a:r>
              <a:rPr lang="ru-RU" dirty="0" smtClean="0"/>
              <a:t> соединения устанавливают шаг и размер прихваток?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420888"/>
            <a:ext cx="8229600" cy="4572000"/>
          </a:xfrm>
        </p:spPr>
        <p:txBody>
          <a:bodyPr/>
          <a:lstStyle/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В зависимости от длины соединения 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/>
              <a:t>В зависимости </a:t>
            </a:r>
            <a:r>
              <a:rPr lang="ru-RU" dirty="0" smtClean="0"/>
              <a:t>от типа соединения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/>
              <a:t>В зависимости </a:t>
            </a:r>
            <a:r>
              <a:rPr lang="ru-RU" dirty="0" smtClean="0"/>
              <a:t>от вида шва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/>
              <a:t>В зависимости </a:t>
            </a:r>
            <a:r>
              <a:rPr lang="ru-RU" dirty="0" smtClean="0"/>
              <a:t>от толщины соединения</a:t>
            </a:r>
            <a:endParaRPr lang="ru-RU" dirty="0"/>
          </a:p>
          <a:p>
            <a:pPr marL="578358" indent="-514350">
              <a:buFont typeface="+mj-lt"/>
              <a:buAutoNum type="arabicPeriod"/>
            </a:pPr>
            <a:endParaRPr lang="ru-RU" dirty="0"/>
          </a:p>
          <a:p>
            <a:pPr marL="578358" indent="-514350">
              <a:buFont typeface="+mj-lt"/>
              <a:buAutoNum type="arabicPeriod"/>
            </a:pPr>
            <a:endParaRPr lang="ru-RU" dirty="0"/>
          </a:p>
          <a:p>
            <a:pPr marL="578358" indent="-514350">
              <a:buFont typeface="+mj-lt"/>
              <a:buAutoNum type="arabicPeriod"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755576" y="5445224"/>
            <a:ext cx="53285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 зависимости от толщины соединения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3740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Для зажигания электрода и подвода к нему сварочного тока служит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2626312"/>
          </a:xfrm>
        </p:spPr>
        <p:txBody>
          <a:bodyPr/>
          <a:lstStyle/>
          <a:p>
            <a:pPr marL="578358" indent="-514350">
              <a:buFont typeface="+mj-lt"/>
              <a:buAutoNum type="arabicPeriod"/>
            </a:pPr>
            <a:r>
              <a:rPr lang="ru-RU" dirty="0" smtClean="0"/>
              <a:t>Сварочный провод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Держатель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Зажим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Кабель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83568" y="4797152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Держатель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8907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Нормальной считают длину дуги, равную диаметра стержня электрода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2482296"/>
          </a:xfrm>
        </p:spPr>
        <p:txBody>
          <a:bodyPr/>
          <a:lstStyle/>
          <a:p>
            <a:pPr marL="578358" indent="-514350">
              <a:buFont typeface="+mj-lt"/>
              <a:buAutoNum type="arabicPeriod"/>
            </a:pPr>
            <a:r>
              <a:rPr lang="ru-RU" dirty="0" smtClean="0"/>
              <a:t>0.5-1.1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1.1-1.2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1.2-1.5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1.5-1.7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3608" y="472514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0.5-1.1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92054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Какой из видов дефекта имеет сквозное отверстие в сварном шве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2698320"/>
          </a:xfrm>
        </p:spPr>
        <p:txBody>
          <a:bodyPr/>
          <a:lstStyle/>
          <a:p>
            <a:pPr marL="578358" indent="-514350">
              <a:buFont typeface="+mj-lt"/>
              <a:buAutoNum type="arabicPeriod"/>
            </a:pPr>
            <a:r>
              <a:rPr lang="ru-RU" dirty="0" smtClean="0"/>
              <a:t>Трещина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Подрез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Прожог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Усадочная раковина</a:t>
            </a:r>
          </a:p>
          <a:p>
            <a:pPr marL="578358" indent="-514350">
              <a:buFont typeface="+mj-lt"/>
              <a:buAutoNum type="arabicPeriod"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27584" y="4869160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Прожог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7799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Болельщикам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72000"/>
          </a:xfrm>
        </p:spPr>
        <p:txBody>
          <a:bodyPr/>
          <a:lstStyle/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Вид соединения?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Трансформатор. Ток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Дефект в виде сквозного отверстия в сварном вше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Устройство для разложения карбида кальция водой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Баллон синий, надпись чёрная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При включении горелки сначала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470585" y="256490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переменный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923928" y="364502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Прожог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174441" y="4509120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Генератор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020272" y="5085184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Газ кислород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619672" y="6196662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Кислород, затем горючий газ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318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3204" y="260648"/>
            <a:ext cx="8229600" cy="6194160"/>
          </a:xfrm>
        </p:spPr>
        <p:txBody>
          <a:bodyPr>
            <a:normAutofit lnSpcReduction="10000"/>
          </a:bodyPr>
          <a:lstStyle/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Металл, страдающий при сварке «водородной» болезнью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Вид соединения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Выпрямитель. Ток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Дефект в виде полости, заполненной газом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Баллон красный, надпись чёрная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При выключении горелки сначала </a:t>
            </a:r>
          </a:p>
          <a:p>
            <a:pPr marL="578358" indent="-514350">
              <a:buFont typeface="+mj-lt"/>
              <a:buAutoNum type="arabicPeriod"/>
            </a:pPr>
            <a:endParaRPr lang="ru-RU" dirty="0"/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 Металл с оксидной плёнкой и с температурой плавления 2050градусов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084168" y="692696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Медь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608004" y="1268760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Нахлёсточное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608004" y="1638092"/>
            <a:ext cx="2484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Постоянный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555776" y="263691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Пора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740352" y="314096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Пропан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43608" y="4077072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Горючий газ, затем кислород 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139952" y="5805264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Алюминий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451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u="sng" dirty="0" smtClean="0"/>
              <a:t>Тур 4-</a:t>
            </a:r>
            <a:r>
              <a:rPr lang="ru-RU" i="1" dirty="0" smtClean="0"/>
              <a:t>Конкурс капитанов</a:t>
            </a:r>
            <a:endParaRPr lang="ru-RU" i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1700808"/>
            <a:ext cx="396044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 команда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Перечислить способы сварки плавлением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Основоположник дуговой сварки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Способ зажигания дуги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Из каких основных частей состоит дуга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Температура столба дуги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Источником переменного тока является?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427984" y="1732166"/>
            <a:ext cx="38884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 команда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Перечислить способы сварки давлением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Основоположник сварки </a:t>
            </a:r>
            <a:r>
              <a:rPr lang="ru-RU" dirty="0" err="1" smtClean="0"/>
              <a:t>неплавищимся</a:t>
            </a:r>
            <a:r>
              <a:rPr lang="ru-RU" dirty="0" smtClean="0"/>
              <a:t> электродом является</a:t>
            </a:r>
          </a:p>
          <a:p>
            <a:pPr marL="342900" indent="-342900">
              <a:buFont typeface="+mj-lt"/>
              <a:buAutoNum type="arabicPeriod"/>
            </a:pP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Виды сварных соединений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Какие примеси в стали считаются вредными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По форме </a:t>
            </a:r>
            <a:r>
              <a:rPr lang="ru-RU" dirty="0" err="1" smtClean="0"/>
              <a:t>наружней</a:t>
            </a:r>
            <a:r>
              <a:rPr lang="ru-RU" dirty="0" smtClean="0"/>
              <a:t> поверхности швы бывают-</a:t>
            </a:r>
          </a:p>
          <a:p>
            <a:pPr marL="342900" indent="-342900">
              <a:buFont typeface="+mj-lt"/>
              <a:buAutoNum type="arabicPeriod"/>
            </a:pPr>
            <a:r>
              <a:rPr lang="ru-RU" smtClean="0"/>
              <a:t>Сварочная маска это-</a:t>
            </a: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179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165</TotalTime>
  <Words>647</Words>
  <Application>Microsoft Office PowerPoint</Application>
  <PresentationFormat>Экран (4:3)</PresentationFormat>
  <Paragraphs>193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Calibri</vt:lpstr>
      <vt:lpstr>Century Gothic</vt:lpstr>
      <vt:lpstr>Courier New</vt:lpstr>
      <vt:lpstr>Verdana</vt:lpstr>
      <vt:lpstr>Wingdings 2</vt:lpstr>
      <vt:lpstr>Яркая</vt:lpstr>
      <vt:lpstr>Мы – сварщики!</vt:lpstr>
      <vt:lpstr>Цель конкурса:</vt:lpstr>
      <vt:lpstr>1 тур-Конкурса «Разминка»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 тур Кроссворд «Ассоциации»</vt:lpstr>
      <vt:lpstr>Презентация PowerPoint</vt:lpstr>
      <vt:lpstr>3 тур- «Решить тест»</vt:lpstr>
      <vt:lpstr>Презентация PowerPoint</vt:lpstr>
      <vt:lpstr>Презентация PowerPoint</vt:lpstr>
      <vt:lpstr>Презентация PowerPoint</vt:lpstr>
      <vt:lpstr>В этом соединении свариваемые элементы располагаются в одной плоскости или на одной поверхности, какой это тип соединения? </vt:lpstr>
      <vt:lpstr>В зависимости от каких характиристик соединения устанавливают шаг и размер прихваток?</vt:lpstr>
      <vt:lpstr>Для зажигания электрода и подвода к нему сварочного тока служит</vt:lpstr>
      <vt:lpstr>Нормальной считают длину дуги, равную диаметра стержня электрода</vt:lpstr>
      <vt:lpstr>Какой из видов дефекта имеет сквозное отверстие в сварном шве </vt:lpstr>
      <vt:lpstr>Болельщикам</vt:lpstr>
      <vt:lpstr>Презентация PowerPoint</vt:lpstr>
      <vt:lpstr>Тур 4-Конкурс капитанов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Аексей Киселев</dc:creator>
  <cp:lastModifiedBy>Учительская</cp:lastModifiedBy>
  <cp:revision>18</cp:revision>
  <dcterms:created xsi:type="dcterms:W3CDTF">2019-02-01T11:21:30Z</dcterms:created>
  <dcterms:modified xsi:type="dcterms:W3CDTF">2020-10-27T08:51:20Z</dcterms:modified>
</cp:coreProperties>
</file>