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  <p:sldMasterId id="2147483696" r:id="rId3"/>
    <p:sldMasterId id="2147483708" r:id="rId4"/>
    <p:sldMasterId id="2147483720" r:id="rId5"/>
  </p:sldMasterIdLst>
  <p:notesMasterIdLst>
    <p:notesMasterId r:id="rId28"/>
  </p:notesMasterIdLst>
  <p:sldIdLst>
    <p:sldId id="256" r:id="rId6"/>
    <p:sldId id="293" r:id="rId7"/>
    <p:sldId id="260" r:id="rId8"/>
    <p:sldId id="261" r:id="rId9"/>
    <p:sldId id="262" r:id="rId10"/>
    <p:sldId id="259" r:id="rId11"/>
    <p:sldId id="273" r:id="rId12"/>
    <p:sldId id="257" r:id="rId13"/>
    <p:sldId id="281" r:id="rId14"/>
    <p:sldId id="294" r:id="rId15"/>
    <p:sldId id="276" r:id="rId16"/>
    <p:sldId id="279" r:id="rId17"/>
    <p:sldId id="263" r:id="rId18"/>
    <p:sldId id="264" r:id="rId19"/>
    <p:sldId id="284" r:id="rId20"/>
    <p:sldId id="287" r:id="rId21"/>
    <p:sldId id="290" r:id="rId22"/>
    <p:sldId id="280" r:id="rId23"/>
    <p:sldId id="291" r:id="rId24"/>
    <p:sldId id="295" r:id="rId25"/>
    <p:sldId id="266" r:id="rId26"/>
    <p:sldId id="28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5560" autoAdjust="0"/>
  </p:normalViewPr>
  <p:slideViewPr>
    <p:cSldViewPr>
      <p:cViewPr>
        <p:scale>
          <a:sx n="66" d="100"/>
          <a:sy n="66" d="100"/>
        </p:scale>
        <p:origin x="-43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6569A-C910-4F0D-96B0-A96F5214D9B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5536F-14A4-4FCA-8700-3C926D900B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405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D5536F-14A4-4FCA-8700-3C926D900B1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792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03.01.2009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www.epwr.ru/quotauthor/271/9.jpg" TargetMode="External"/><Relationship Id="rId7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7.jpeg"/><Relationship Id="rId7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7.jpeg"/><Relationship Id="rId7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image" Target="../media/image55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12" Type="http://schemas.openxmlformats.org/officeDocument/2006/relationships/image" Target="../media/image54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8.jpeg"/><Relationship Id="rId11" Type="http://schemas.openxmlformats.org/officeDocument/2006/relationships/image" Target="../media/image53.jpe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Relationship Id="rId1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13" Type="http://schemas.openxmlformats.org/officeDocument/2006/relationships/image" Target="../media/image69.jpeg"/><Relationship Id="rId18" Type="http://schemas.openxmlformats.org/officeDocument/2006/relationships/image" Target="../media/image74.jpeg"/><Relationship Id="rId3" Type="http://schemas.openxmlformats.org/officeDocument/2006/relationships/image" Target="../media/image7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17" Type="http://schemas.openxmlformats.org/officeDocument/2006/relationships/image" Target="../media/image73.jpeg"/><Relationship Id="rId2" Type="http://schemas.openxmlformats.org/officeDocument/2006/relationships/image" Target="../media/image4.png"/><Relationship Id="rId16" Type="http://schemas.openxmlformats.org/officeDocument/2006/relationships/image" Target="../media/image72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5" Type="http://schemas.openxmlformats.org/officeDocument/2006/relationships/image" Target="../media/image71.jpeg"/><Relationship Id="rId10" Type="http://schemas.openxmlformats.org/officeDocument/2006/relationships/image" Target="../media/image66.png"/><Relationship Id="rId4" Type="http://schemas.openxmlformats.org/officeDocument/2006/relationships/image" Target="../media/image60.jpeg"/><Relationship Id="rId9" Type="http://schemas.openxmlformats.org/officeDocument/2006/relationships/image" Target="../media/image65.jpeg"/><Relationship Id="rId14" Type="http://schemas.openxmlformats.org/officeDocument/2006/relationships/image" Target="../media/image7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13" Type="http://schemas.openxmlformats.org/officeDocument/2006/relationships/image" Target="../media/image84.jpeg"/><Relationship Id="rId18" Type="http://schemas.openxmlformats.org/officeDocument/2006/relationships/image" Target="../media/image89.jpeg"/><Relationship Id="rId3" Type="http://schemas.openxmlformats.org/officeDocument/2006/relationships/image" Target="../media/image7.jpeg"/><Relationship Id="rId7" Type="http://schemas.openxmlformats.org/officeDocument/2006/relationships/image" Target="../media/image78.jpeg"/><Relationship Id="rId12" Type="http://schemas.openxmlformats.org/officeDocument/2006/relationships/image" Target="../media/image83.jpeg"/><Relationship Id="rId17" Type="http://schemas.openxmlformats.org/officeDocument/2006/relationships/image" Target="../media/image88.jpeg"/><Relationship Id="rId2" Type="http://schemas.openxmlformats.org/officeDocument/2006/relationships/image" Target="../media/image4.png"/><Relationship Id="rId16" Type="http://schemas.openxmlformats.org/officeDocument/2006/relationships/image" Target="../media/image87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5" Type="http://schemas.openxmlformats.org/officeDocument/2006/relationships/image" Target="../media/image76.jpeg"/><Relationship Id="rId15" Type="http://schemas.openxmlformats.org/officeDocument/2006/relationships/image" Target="../media/image86.jpeg"/><Relationship Id="rId10" Type="http://schemas.openxmlformats.org/officeDocument/2006/relationships/image" Target="../media/image81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Relationship Id="rId14" Type="http://schemas.openxmlformats.org/officeDocument/2006/relationships/image" Target="../media/image8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9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13" Type="http://schemas.openxmlformats.org/officeDocument/2006/relationships/image" Target="../media/image105.jpeg"/><Relationship Id="rId3" Type="http://schemas.openxmlformats.org/officeDocument/2006/relationships/image" Target="../media/image4.png"/><Relationship Id="rId7" Type="http://schemas.openxmlformats.org/officeDocument/2006/relationships/image" Target="../media/image99.jpeg"/><Relationship Id="rId12" Type="http://schemas.openxmlformats.org/officeDocument/2006/relationships/image" Target="../media/image10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8.jpeg"/><Relationship Id="rId11" Type="http://schemas.openxmlformats.org/officeDocument/2006/relationships/image" Target="../media/image103.jpeg"/><Relationship Id="rId5" Type="http://schemas.openxmlformats.org/officeDocument/2006/relationships/image" Target="../media/image97.jpeg"/><Relationship Id="rId10" Type="http://schemas.openxmlformats.org/officeDocument/2006/relationships/image" Target="../media/image102.jpeg"/><Relationship Id="rId4" Type="http://schemas.openxmlformats.org/officeDocument/2006/relationships/image" Target="../media/image96.jpeg"/><Relationship Id="rId9" Type="http://schemas.openxmlformats.org/officeDocument/2006/relationships/image" Target="../media/image10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96552" y="-130074"/>
            <a:ext cx="10369152" cy="7348793"/>
          </a:xfrm>
        </p:spPr>
      </p:pic>
      <p:sp>
        <p:nvSpPr>
          <p:cNvPr id="5" name="TextBox 4"/>
          <p:cNvSpPr txBox="1"/>
          <p:nvPr/>
        </p:nvSpPr>
        <p:spPr>
          <a:xfrm>
            <a:off x="2555776" y="476672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005426"/>
                </a:solidFill>
              </a:rPr>
              <a:t>Учебно-методическая система </a:t>
            </a:r>
            <a:r>
              <a:rPr lang="ru-RU" sz="3200" dirty="0" err="1" smtClean="0">
                <a:solidFill>
                  <a:srgbClr val="005426"/>
                </a:solidFill>
              </a:rPr>
              <a:t>К.Д.Ушинского</a:t>
            </a:r>
            <a:r>
              <a:rPr lang="ru-RU" sz="3200" dirty="0" smtClean="0">
                <a:solidFill>
                  <a:srgbClr val="005426"/>
                </a:solidFill>
              </a:rPr>
              <a:t> в реализации современного образования</a:t>
            </a:r>
            <a:endParaRPr lang="ru-RU" sz="3200" dirty="0">
              <a:solidFill>
                <a:srgbClr val="005426"/>
              </a:solidFill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3779912" y="5252659"/>
            <a:ext cx="51845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Выполнила: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читель начальных классов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Краснолипьевская</a:t>
            </a:r>
            <a:r>
              <a:rPr kumimoji="0" lang="ru-RU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школа»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1" baseline="0" dirty="0" smtClean="0">
                <a:latin typeface="Times New Roman" pitchFamily="18" charset="0"/>
                <a:cs typeface="Times New Roman" pitchFamily="18" charset="0"/>
              </a:rPr>
              <a:t>Когтева Ирина Николаевна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cer\Desktop\1 класс\P30102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289" y="2276872"/>
            <a:ext cx="3666650" cy="27499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 descr="C:\Users\Acer\Desktop\1 класс\P20101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03" y="2492896"/>
            <a:ext cx="2869024" cy="2151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4" name="Рисунок 13" descr="педагогические чтен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19" y="260648"/>
            <a:ext cx="2030001" cy="1875336"/>
          </a:xfrm>
          <a:prstGeom prst="rect">
            <a:avLst/>
          </a:prstGeom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91473" y="1934990"/>
            <a:ext cx="2995690" cy="3317669"/>
          </a:xfrm>
          <a:prstGeom prst="rect">
            <a:avLst/>
          </a:prstGeom>
        </p:spPr>
      </p:pic>
      <p:pic>
        <p:nvPicPr>
          <p:cNvPr id="3" name="Picture 2" descr="C:\Users\Acer\Desktop\1 класс\P201016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2" y="4958493"/>
            <a:ext cx="2922480" cy="2191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0628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484784"/>
            <a:ext cx="4402832" cy="4899182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dirty="0"/>
              <a:t>Замечательный русский педагог Ушинский - основоположник подлинно научной отечественной педагогической теории. В его трудах впервые нашли глубокую разработку вопросы воспитания подрастающего </a:t>
            </a:r>
            <a:r>
              <a:rPr lang="ru-RU" dirty="0" err="1"/>
              <a:t>по-коления</a:t>
            </a:r>
            <a:r>
              <a:rPr lang="ru-RU" dirty="0"/>
              <a:t>, подготовки учителей, детской и педагогической психологии, дидактики, истории педагогики. Трудно отыскать педагогическую проблему, которая не была бы так или иначе затронута Ушинским.</a:t>
            </a:r>
          </a:p>
          <a:p>
            <a:pPr algn="ctr"/>
            <a:endParaRPr lang="ru-RU" dirty="0">
              <a:latin typeface="Comic Sans MS" pitchFamily="66" charset="0"/>
            </a:endParaRPr>
          </a:p>
          <a:p>
            <a:pPr algn="ctr"/>
            <a:r>
              <a:rPr lang="ru-RU" sz="4000" b="1" dirty="0">
                <a:latin typeface="Comic Sans MS" pitchFamily="66" charset="0"/>
              </a:rPr>
              <a:t>Константин Дмитриевич Ушинский</a:t>
            </a:r>
            <a:endParaRPr lang="ru-RU" dirty="0"/>
          </a:p>
        </p:txBody>
      </p:sp>
      <p:pic>
        <p:nvPicPr>
          <p:cNvPr id="4" name="Содержимое 12" descr="fc5db86d8b3d21930b8d21c31276002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5430" y="548680"/>
            <a:ext cx="3908159" cy="518721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678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4398" cy="6858000"/>
          </a:xfr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74082" y="187523"/>
            <a:ext cx="39958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1A2E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Сочинения К. Д. Ушинского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1A2E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0001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4941168"/>
            <a:ext cx="1469957" cy="1656184"/>
          </a:xfrm>
          <a:prstGeom prst="rect">
            <a:avLst/>
          </a:prstGeom>
        </p:spPr>
      </p:pic>
      <p:pic>
        <p:nvPicPr>
          <p:cNvPr id="8" name="Рисунок 7" descr="педагогические чтен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88640"/>
            <a:ext cx="1136154" cy="1049590"/>
          </a:xfrm>
          <a:prstGeom prst="rect">
            <a:avLst/>
          </a:prstGeom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259632" y="646899"/>
            <a:ext cx="77048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79A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Собрание сочинений : [в 11-ти т.] / К. Д. Ушинский ; редкол.: А. М. Еголин [и др.]. – М. ; Л. : Акад. пед наук РСФСР, 1948–1952. – Т. 1, 2, 4–6, 8, 11. – [371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0079A4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9512" y="1697001"/>
            <a:ext cx="87849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Педагогические сочинения : в 6 т. / К. Д. Ушинский ; редкол.: М. И. Кондаков [и др.]. – М. : Педагогика, 1988–1990. – 6 т. – [74.0 2440853 (т. 1) 74.003 2452247 (т. 2) 74.0 2469854 (т. 3) 74.03 2514735 (т. 4) 74.03 2515851 (т. 5) 74.03 2557507 (т. 6)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79A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Избранные педагогические сочинения : в 2-х т. / К. Д. Ушинский ; под ред. А. И. Пискунова [и др.]. – М. : Педагогика, 1974. – 2 т. – [371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0079A4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Избранные труды : в 4 кн. / К. Д. Ушинский ; [сост., вступ. ст., примеч. и коммент. Э. Д. Днепрова]. – М. : Дрофа, 2005. – 4 кн. – (Высшее педагогическое образование). – [74.03(аб)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79512" y="4463322"/>
            <a:ext cx="72008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79A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человека : ст., произведения для детей / К. Д. Ушинский ; сост. и авт. вступ. ст. С. Ф. Егоров. – М. : Карапуз, 2000. – 255 с. : ил. – (Педагогика детства). – [74.1 2848772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0079A4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мир : хрестоматия / К. Д. Ушинский. – М. : Эксмо, 2005. – 671 с. : ил. – (Детская библиотека). – [84(2Рос=Рус)5 3256261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45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339752" y="188640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1A2E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Сочинения К. Д. Ушинского</a:t>
            </a:r>
            <a:endParaRPr lang="ru-RU" sz="2400" b="1" i="1" dirty="0" smtClean="0">
              <a:solidFill>
                <a:srgbClr val="001A2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Константин Дмитриевич Ушинский (Konstantin Dmitrievich Ushinskij)">
            <a:hlinkClick r:id="rId3" tgtFrame="_blank" tooltip="&quot;увеличить картинку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4672" y="260648"/>
            <a:ext cx="1800200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267744" y="766842"/>
            <a:ext cx="655272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Педагогическая антропология : (материалы к III т.) : Эстетическое чувство как восприятие истины в образной форме : [впервые опубл. в 1908 г.] / К. Д. Ушинский // Искусство и образование. – 2005. – № 1. – С. 4–30.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23528" y="2536926"/>
            <a:ext cx="864096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Проблемы педагогики / К. Д. Ушинский ; сост. и отв. ред. Э. Д. Днепров. – М. : УРАО, 2002. – 591 с. – (Новая педагогическая библиотека). – [74.00(</a:t>
            </a:r>
            <a:r>
              <a:rPr kumimoji="0" lang="ru-RU" sz="2000" i="1" u="none" strike="noStrike" cap="none" normalizeH="0" baseline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аб</a:t>
            </a:r>
            <a:r>
              <a:rPr kumimoji="0" lang="ru-RU" sz="2000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У 945].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Родное слово : кн. для детей и родителей / К. Д. Ушинский ; [сост. и предисл. Н. Ермолиной]. – Новосибирск : Мангазея, 1999. – 447 с. : ил. – [81.411.2 2858029 У 945].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9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4581128"/>
            <a:ext cx="1289976" cy="2008063"/>
          </a:xfrm>
          <a:prstGeom prst="rect">
            <a:avLst/>
          </a:prstGeom>
        </p:spPr>
      </p:pic>
      <p:pic>
        <p:nvPicPr>
          <p:cNvPr id="12" name="Рисунок 11" descr="07639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20806">
            <a:off x="5331374" y="4626817"/>
            <a:ext cx="1331015" cy="1901449"/>
          </a:xfrm>
          <a:prstGeom prst="rect">
            <a:avLst/>
          </a:prstGeom>
        </p:spPr>
      </p:pic>
      <p:pic>
        <p:nvPicPr>
          <p:cNvPr id="13" name="Рисунок 12" descr="102207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23928" y="4653136"/>
            <a:ext cx="1290483" cy="1967986"/>
          </a:xfrm>
          <a:prstGeom prst="rect">
            <a:avLst/>
          </a:prstGeom>
        </p:spPr>
      </p:pic>
      <p:pic>
        <p:nvPicPr>
          <p:cNvPr id="14" name="Рисунок 13" descr="10002446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084352">
            <a:off x="2528759" y="4860651"/>
            <a:ext cx="1200104" cy="1638141"/>
          </a:xfrm>
          <a:prstGeom prst="rect">
            <a:avLst/>
          </a:prstGeom>
        </p:spPr>
      </p:pic>
      <p:pic>
        <p:nvPicPr>
          <p:cNvPr id="15" name="Рисунок 14" descr="100578011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20996870">
            <a:off x="1331640" y="4797152"/>
            <a:ext cx="1228424" cy="188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6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1"/>
            <a:ext cx="1368152" cy="12639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79712" y="26064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1A2E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Сочинения К. Д. Ушинского</a:t>
            </a:r>
            <a:endParaRPr lang="ru-RU" sz="2400" b="1" i="1" dirty="0" smtClean="0">
              <a:solidFill>
                <a:srgbClr val="001A2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691680" y="769911"/>
            <a:ext cx="7200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9A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Ушинский : [Избр. тр.] / К. Д. Ушинский ; сост. и авт. предисл. П. А. Лебедев. – М. : Амонашвили, 1998. – 222 с. – (Антология гуманной педагогики). – [74.03 2800598 У 945].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79A4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51520" y="2346376"/>
            <a:ext cx="864096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rgbClr val="007FA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К. Д. Ушинский : [сборник] / К. Д. Ушинский ; вступ. ст., сост. и коммент. С. Ф. Егорова. – М. : Образование, 1994. – 205 с. – (Педагогическое наследие). – [74.03 2715353 У 945].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9A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Человек как предмет воспитания : опыт пед. антропологии / К. Д. Ушинский. – М. : Гранд : Файр пресс, 2004. – 574 с. – [74.00 3247184 У 945].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rgbClr val="0079A4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0000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04398">
            <a:off x="6423300" y="4731815"/>
            <a:ext cx="1206628" cy="1772815"/>
          </a:xfrm>
          <a:prstGeom prst="rect">
            <a:avLst/>
          </a:prstGeom>
        </p:spPr>
      </p:pic>
      <p:pic>
        <p:nvPicPr>
          <p:cNvPr id="10" name="Рисунок 9" descr="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4797152"/>
            <a:ext cx="1238670" cy="1800200"/>
          </a:xfrm>
          <a:prstGeom prst="rect">
            <a:avLst/>
          </a:prstGeom>
        </p:spPr>
      </p:pic>
      <p:pic>
        <p:nvPicPr>
          <p:cNvPr id="12" name="Рисунок 11" descr="К.Д.Ушинский 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20072" y="4743147"/>
            <a:ext cx="1376040" cy="1857654"/>
          </a:xfrm>
          <a:prstGeom prst="rect">
            <a:avLst/>
          </a:prstGeom>
        </p:spPr>
      </p:pic>
      <p:pic>
        <p:nvPicPr>
          <p:cNvPr id="13" name="Рисунок 12" descr="К.Д.Ушинский 1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1038238">
            <a:off x="3991585" y="4813335"/>
            <a:ext cx="1233066" cy="1817982"/>
          </a:xfrm>
          <a:prstGeom prst="rect">
            <a:avLst/>
          </a:prstGeom>
        </p:spPr>
      </p:pic>
      <p:pic>
        <p:nvPicPr>
          <p:cNvPr id="15" name="Рисунок 14" descr="К.Д.Ушинский- Родное слово для детей младшего возраста jpg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7584" y="5014616"/>
            <a:ext cx="3240360" cy="161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1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47664" y="18864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/>
          </a:p>
        </p:txBody>
      </p:sp>
      <p:pic>
        <p:nvPicPr>
          <p:cNvPr id="7" name="Рисунок 6" descr="12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19" y="4337218"/>
            <a:ext cx="2218215" cy="2146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223628" y="859343"/>
            <a:ext cx="514857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«В школе должна царствовать серьезность, допускающая шутку, но не превращающая всего дела в шутку, ласковость без приторности, справедливость без придирчивости, доброта без слабости, порядок без педантизма, и, главное, постоянная разумная деятельность. Тогда добрые чувства и стремления сами собой разовьются в детях, а начатки дурных наклонностей, приобретенные, быть может, прежде, понемногу изгладятся...» </a:t>
            </a:r>
            <a:endParaRPr lang="ru-RU" sz="20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11760" y="4293096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endParaRPr lang="ru-RU" sz="2400" i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4813994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000" i="1" dirty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Родной  язык  есть   единственное   орудие, посредством которого мы усваиваем идеи,  знания,  а  потом  передаем  их</a:t>
            </a:r>
            <a:r>
              <a:rPr lang="ru-RU" sz="2000" i="1" dirty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C:\Users\Acer\Desktop\1 класс\P201017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47553" y="623762"/>
            <a:ext cx="3370576" cy="25279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20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Дидактические принципы </a:t>
            </a:r>
            <a:r>
              <a:rPr lang="ru-RU" dirty="0" err="1"/>
              <a:t>К</a:t>
            </a:r>
            <a:r>
              <a:rPr lang="ru-RU" dirty="0" err="1" smtClean="0"/>
              <a:t>.Д.Ушинского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2800" dirty="0" smtClean="0"/>
              <a:t>-Своевременность</a:t>
            </a:r>
          </a:p>
          <a:p>
            <a:r>
              <a:rPr lang="ru-RU" sz="2800" dirty="0" smtClean="0"/>
              <a:t>-Постепенность</a:t>
            </a:r>
          </a:p>
          <a:p>
            <a:r>
              <a:rPr lang="ru-RU" sz="2800" dirty="0" smtClean="0"/>
              <a:t>-Органичность</a:t>
            </a:r>
          </a:p>
          <a:p>
            <a:r>
              <a:rPr lang="ru-RU" sz="2800" dirty="0" smtClean="0"/>
              <a:t>-Постоянство</a:t>
            </a:r>
          </a:p>
          <a:p>
            <a:r>
              <a:rPr lang="ru-RU" sz="2800" dirty="0" smtClean="0"/>
              <a:t>-Твёрдость усвоения</a:t>
            </a:r>
          </a:p>
          <a:p>
            <a:r>
              <a:rPr lang="ru-RU" sz="2800" dirty="0" smtClean="0"/>
              <a:t>-Ясность</a:t>
            </a:r>
          </a:p>
          <a:p>
            <a:r>
              <a:rPr lang="ru-RU" sz="2800" dirty="0" smtClean="0"/>
              <a:t>-Самодеятельность</a:t>
            </a:r>
          </a:p>
          <a:p>
            <a:r>
              <a:rPr lang="ru-RU" sz="2800" dirty="0" smtClean="0"/>
              <a:t>-Отсутствие напряжённости и лёгкости</a:t>
            </a:r>
          </a:p>
          <a:p>
            <a:r>
              <a:rPr lang="ru-RU" sz="2800" dirty="0" smtClean="0"/>
              <a:t>Полезность</a:t>
            </a:r>
          </a:p>
          <a:p>
            <a:r>
              <a:rPr lang="ru-RU" sz="2800" dirty="0" smtClean="0"/>
              <a:t>-Нравственность</a:t>
            </a:r>
          </a:p>
          <a:p>
            <a:endParaRPr lang="ru-RU" dirty="0"/>
          </a:p>
        </p:txBody>
      </p:sp>
      <p:pic>
        <p:nvPicPr>
          <p:cNvPr id="5" name="Picture 4" descr="000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81651"/>
            <a:ext cx="2671187" cy="33123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6" name="Рисунок 5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8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00800" cy="15835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Средства нравственного воспитания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ru-RU" dirty="0" smtClean="0"/>
              <a:t>-обучение</a:t>
            </a:r>
          </a:p>
          <a:p>
            <a:r>
              <a:rPr lang="ru-RU" dirty="0" smtClean="0"/>
              <a:t>-личный пример учителя</a:t>
            </a:r>
          </a:p>
          <a:p>
            <a:r>
              <a:rPr lang="ru-RU" dirty="0" smtClean="0"/>
              <a:t>-убеждение</a:t>
            </a:r>
          </a:p>
          <a:p>
            <a:r>
              <a:rPr lang="ru-RU" dirty="0" smtClean="0"/>
              <a:t>-меры предупреждения</a:t>
            </a:r>
          </a:p>
          <a:p>
            <a:r>
              <a:rPr lang="ru-RU" dirty="0" smtClean="0"/>
              <a:t>-педагогический такт</a:t>
            </a:r>
          </a:p>
          <a:p>
            <a:r>
              <a:rPr lang="ru-RU" dirty="0" smtClean="0"/>
              <a:t>-поощрения и наказания</a:t>
            </a:r>
            <a:endParaRPr lang="ru-RU" dirty="0"/>
          </a:p>
        </p:txBody>
      </p:sp>
      <p:pic>
        <p:nvPicPr>
          <p:cNvPr id="1026" name="Picture 2" descr="C:\Users\Acer\Desktop\фото 4кл\23февраля 2018г\P21305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394" y="4028055"/>
            <a:ext cx="1942884" cy="145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er\Desktop\фото 4кл\23февраля 2018г\P21601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7150">
            <a:off x="6915468" y="1690090"/>
            <a:ext cx="1972498" cy="262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\Desktop\фото 4кл\23февраля 2018г\P21601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463" y="1682314"/>
            <a:ext cx="2501973" cy="1876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9" name="Picture 5" descr="C:\Users\Acer\Desktop\1 класс\P226019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347552"/>
            <a:ext cx="2877811" cy="21583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C:\Users\Acer\Desktop\1 класс\P301022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2903">
            <a:off x="224449" y="4725779"/>
            <a:ext cx="2226137" cy="16696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педагогические чтения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  <p:pic>
        <p:nvPicPr>
          <p:cNvPr id="10" name="Рисунок 9" descr="_1_~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48290" y="5061468"/>
            <a:ext cx="2352675" cy="17645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104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Семья и школа</a:t>
            </a:r>
            <a:endParaRPr lang="ru-RU" dirty="0"/>
          </a:p>
        </p:txBody>
      </p:sp>
      <p:pic>
        <p:nvPicPr>
          <p:cNvPr id="5122" name="Picture 2" descr="C:\Users\Acer\Desktop\1 класс\P307028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772">
            <a:off x="2023785" y="4345018"/>
            <a:ext cx="2611231" cy="19584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cer\Desktop\1 класс\P30702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157" y="1016823"/>
            <a:ext cx="2047776" cy="15358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124" name="Picture 4" descr="C:\Users\Acer\Desktop\1 класс\P52500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8446">
            <a:off x="7068276" y="3074525"/>
            <a:ext cx="1855755" cy="13918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cer\Desktop\1 класс\P52500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076446"/>
            <a:ext cx="2195736" cy="16468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cer\Desktop\1 класс\P52500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4295">
            <a:off x="4970354" y="2376359"/>
            <a:ext cx="2047776" cy="15358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127" name="Picture 7" descr="C:\Users\Acer\Desktop\1 класс\PC10011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4502">
            <a:off x="4732469" y="4664950"/>
            <a:ext cx="2335808" cy="1751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Acer\Desktop\1 класс\P307030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304" y="1784740"/>
            <a:ext cx="2763579" cy="20726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9" name="Picture 9" descr="C:\Users\Acer\Desktop\1 класс\P3070296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5085184"/>
            <a:ext cx="2335808" cy="17518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Acer\Desktop\1 класс\P3070289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241014"/>
            <a:ext cx="1567723" cy="117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Acer\Desktop\1 класс\P3070281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0223">
            <a:off x="243825" y="1380618"/>
            <a:ext cx="2070886" cy="155316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педагогические чтения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5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152128" cy="1064347"/>
          </a:xfrm>
          <a:prstGeom prst="rect">
            <a:avLst/>
          </a:prstGeom>
        </p:spPr>
      </p:pic>
      <p:pic>
        <p:nvPicPr>
          <p:cNvPr id="6" name="Рисунок 5" descr="педагогические чтения2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905164"/>
            <a:ext cx="2088232" cy="15661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TextBox 6"/>
          <p:cNvSpPr txBox="1"/>
          <p:nvPr/>
        </p:nvSpPr>
        <p:spPr>
          <a:xfrm>
            <a:off x="1115616" y="188641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Высказывания К. Д. Ушинского </a:t>
            </a:r>
            <a:endParaRPr lang="ru-RU" sz="2400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971600" y="631362"/>
            <a:ext cx="580273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у нас всё внимание обращено единственно на ученье,</a:t>
            </a:r>
            <a:r>
              <a:rPr kumimoji="0" lang="ru-RU" sz="2800" b="0" i="1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и лучшие дети проводят своё время только в том, что читают да учатся, учатся да читают, не пробуя и не упражняя своих сил и своей воли ни в какой самостоятельной деятельности»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167844" y="5511202"/>
            <a:ext cx="55806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6" descr="Ушински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74330" y="834972"/>
            <a:ext cx="2225935" cy="23927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347864" y="4725144"/>
            <a:ext cx="47525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«Отдых после умственного труда нисколько не состоит в том, чтобы ничего не делать, а в том, чтобы переменить дело: труд физический является не только приятным, но и полезным отдыхом после труда умственного»</a:t>
            </a:r>
          </a:p>
        </p:txBody>
      </p:sp>
    </p:spTree>
    <p:extLst>
      <p:ext uri="{BB962C8B-B14F-4D97-AF65-F5344CB8AC3E}">
        <p14:creationId xmlns:p14="http://schemas.microsoft.com/office/powerpoint/2010/main" val="124840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cer\Desktop\инфа с флешки\фото\P306001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206" y="3042017"/>
            <a:ext cx="2024731" cy="15185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7139136" cy="1143000"/>
          </a:xfrm>
        </p:spPr>
        <p:txBody>
          <a:bodyPr/>
          <a:lstStyle/>
          <a:p>
            <a:r>
              <a:rPr lang="ru-RU" dirty="0" smtClean="0"/>
              <a:t>«Научить детей учиться»</a:t>
            </a:r>
            <a:endParaRPr lang="ru-RU" dirty="0"/>
          </a:p>
        </p:txBody>
      </p:sp>
      <p:pic>
        <p:nvPicPr>
          <p:cNvPr id="3075" name="Picture 3" descr="C:\Users\Acer\Desktop\инфа с флешки\фото\Изображение 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73" y="3801291"/>
            <a:ext cx="1872070" cy="12390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cer\Desktop\инфа с флешки\фото\Изображение 0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6041">
            <a:off x="-132768" y="5337003"/>
            <a:ext cx="2007407" cy="13497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cer\Desktop\инфа с флешки\фото\1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332" y="5118023"/>
            <a:ext cx="1990351" cy="14926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C:\Documents and Settings\Admin\Local Settings\Temporary Internet Files\Content.Word\P222017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6787">
            <a:off x="7062791" y="1197930"/>
            <a:ext cx="1758986" cy="1805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C:\Users\Acer\Desktop\1 класс\P918006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7035">
            <a:off x="4747523" y="1365922"/>
            <a:ext cx="1915585" cy="143668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Acer\Desktop\1 класс\P918006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526" y="2735611"/>
            <a:ext cx="3091962" cy="23189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Acer\Desktop\1 класс\P315035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85040">
            <a:off x="6643680" y="3065349"/>
            <a:ext cx="1905834" cy="1429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84" name="Picture 12" descr="C:\Users\Acer\Desktop\1 класс\P2260195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6035">
            <a:off x="6747100" y="4696958"/>
            <a:ext cx="2229929" cy="16724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Acer\Desktop\1 класс\P301022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1497" y="4679992"/>
            <a:ext cx="2275168" cy="17063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86" name="Picture 14" descr="C:\Users\Acer\Desktop\1 класс\P301023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28" y="1641997"/>
            <a:ext cx="2044105" cy="153307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Acer\Desktop\1 класс\P201017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392" y="1124744"/>
            <a:ext cx="2044105" cy="15330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педагогические чтения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-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906995">
            <a:off x="-80663" y="340319"/>
            <a:ext cx="3773744" cy="28177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0012-016-Za-granitsej-v-1864-godu-Ushinskij-napisal-i-izdal-uchebnuju-knigu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97941">
            <a:off x="3572091" y="189775"/>
            <a:ext cx="2436907" cy="29523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11560" y="3789040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4365104"/>
            <a:ext cx="799288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omic Sans MS" pitchFamily="66" charset="0"/>
              </a:rPr>
              <a:t>  "Родное слово" и "Детский мир" были напечатаны более ста лет тому назад</a:t>
            </a:r>
            <a:r>
              <a:rPr lang="ru-RU" sz="2400" dirty="0" smtClean="0">
                <a:latin typeface="Comic Sans MS" pitchFamily="66" charset="0"/>
              </a:rPr>
              <a:t>.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Константин Дмитриевич Ушинский решил написать такой учебник, по которому детям учиться было бы легко и интересно. А когда ученье не мученье, тогда ученик и занимается, и учится успешнее</a:t>
            </a:r>
            <a:r>
              <a:rPr lang="ru-RU" sz="2400" dirty="0" smtClean="0"/>
              <a:t>.</a:t>
            </a:r>
            <a:r>
              <a:rPr lang="ru-RU" sz="2400" dirty="0">
                <a:latin typeface="Comic Sans MS" pitchFamily="66" charset="0"/>
              </a:rPr>
              <a:t> </a:t>
            </a:r>
            <a:endParaRPr lang="ru-RU" sz="2400" dirty="0" smtClean="0">
              <a:latin typeface="Comic Sans MS" pitchFamily="66" charset="0"/>
            </a:endParaRPr>
          </a:p>
          <a:p>
            <a:r>
              <a:rPr lang="ru-RU" sz="2400" dirty="0"/>
              <a:t/>
            </a:r>
            <a:br>
              <a:rPr lang="ru-RU" sz="2400" dirty="0"/>
            </a:br>
            <a:endParaRPr lang="ru-RU" sz="2400" dirty="0">
              <a:latin typeface="Comic Sans MS" pitchFamily="66" charset="0"/>
            </a:endParaRPr>
          </a:p>
        </p:txBody>
      </p:sp>
      <p:pic>
        <p:nvPicPr>
          <p:cNvPr id="7" name="Рисунок 6" descr="педагогические чтен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60648"/>
            <a:ext cx="1296144" cy="1197391"/>
          </a:xfrm>
          <a:prstGeom prst="rect">
            <a:avLst/>
          </a:prstGeom>
        </p:spPr>
      </p:pic>
      <p:pic>
        <p:nvPicPr>
          <p:cNvPr id="8" name="Рисунок 7" descr="9785699122783-b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7962" y="411451"/>
            <a:ext cx="2736304" cy="38738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8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50422" y="2951825"/>
            <a:ext cx="2496679" cy="1402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519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-39926" y="0"/>
            <a:ext cx="9183925" cy="6858000"/>
          </a:xfrm>
        </p:spPr>
      </p:pic>
      <p:sp>
        <p:nvSpPr>
          <p:cNvPr id="5" name="TextBox 4"/>
          <p:cNvSpPr txBox="1"/>
          <p:nvPr/>
        </p:nvSpPr>
        <p:spPr>
          <a:xfrm>
            <a:off x="1403648" y="260648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Учебно-методическая система </a:t>
            </a:r>
            <a:r>
              <a:rPr lang="ru-RU" sz="24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К.Д.Ушинского</a:t>
            </a:r>
            <a:r>
              <a:rPr lang="ru-RU" sz="2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/>
          </a:p>
        </p:txBody>
      </p:sp>
      <p:pic>
        <p:nvPicPr>
          <p:cNvPr id="6" name="Рисунок 5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1"/>
            <a:ext cx="1325095" cy="1224136"/>
          </a:xfrm>
          <a:prstGeom prst="rect">
            <a:avLst/>
          </a:prstGeom>
        </p:spPr>
      </p:pic>
      <p:pic>
        <p:nvPicPr>
          <p:cNvPr id="7" name="Рисунок 6" descr="К.Д.Ушинский 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41197" y="1515416"/>
            <a:ext cx="1578471" cy="2020443"/>
          </a:xfrm>
          <a:prstGeom prst="rect">
            <a:avLst/>
          </a:prstGeom>
        </p:spPr>
      </p:pic>
      <p:pic>
        <p:nvPicPr>
          <p:cNvPr id="9" name="Рисунок 8" descr="К.Д.Ушинский 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36379" y="722313"/>
            <a:ext cx="1461672" cy="1997620"/>
          </a:xfrm>
          <a:prstGeom prst="rect">
            <a:avLst/>
          </a:prstGeom>
        </p:spPr>
      </p:pic>
      <p:pic>
        <p:nvPicPr>
          <p:cNvPr id="10" name="Рисунок 9" descr="К.Д.Ушинский 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8408" y="4856376"/>
            <a:ext cx="1553847" cy="1999283"/>
          </a:xfrm>
          <a:prstGeom prst="rect">
            <a:avLst/>
          </a:prstGeom>
        </p:spPr>
      </p:pic>
      <p:pic>
        <p:nvPicPr>
          <p:cNvPr id="11" name="Рисунок 10" descr="К.Д.Ушинский 1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20540391">
            <a:off x="40621" y="3392456"/>
            <a:ext cx="1584176" cy="2038306"/>
          </a:xfrm>
          <a:prstGeom prst="rect">
            <a:avLst/>
          </a:prstGeom>
        </p:spPr>
      </p:pic>
      <p:pic>
        <p:nvPicPr>
          <p:cNvPr id="12" name="Рисунок 11" descr="К.Д.Ушинский 1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416932" y="800709"/>
            <a:ext cx="1527224" cy="2101684"/>
          </a:xfrm>
          <a:prstGeom prst="rect">
            <a:avLst/>
          </a:prstGeom>
        </p:spPr>
      </p:pic>
      <p:pic>
        <p:nvPicPr>
          <p:cNvPr id="13" name="Рисунок 12" descr="К.Д.Ушинский 9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3137848" y="771431"/>
            <a:ext cx="1696523" cy="2160240"/>
          </a:xfrm>
          <a:prstGeom prst="rect">
            <a:avLst/>
          </a:prstGeom>
        </p:spPr>
      </p:pic>
      <p:pic>
        <p:nvPicPr>
          <p:cNvPr id="14" name="Рисунок 13" descr="К.Д.Ушинский 1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327413" y="4849718"/>
            <a:ext cx="1504331" cy="1962950"/>
          </a:xfrm>
          <a:prstGeom prst="rect">
            <a:avLst/>
          </a:prstGeom>
        </p:spPr>
      </p:pic>
      <p:pic>
        <p:nvPicPr>
          <p:cNvPr id="17" name="Рисунок 16" descr="858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33366" y="4807009"/>
            <a:ext cx="1403530" cy="2016566"/>
          </a:xfrm>
          <a:prstGeom prst="rect">
            <a:avLst/>
          </a:prstGeom>
        </p:spPr>
      </p:pic>
      <p:pic>
        <p:nvPicPr>
          <p:cNvPr id="18" name="Рисунок 17" descr="img_293438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42480" y="2586709"/>
            <a:ext cx="1544960" cy="2329027"/>
          </a:xfrm>
          <a:prstGeom prst="rect">
            <a:avLst/>
          </a:prstGeom>
        </p:spPr>
      </p:pic>
      <p:pic>
        <p:nvPicPr>
          <p:cNvPr id="19" name="Рисунок 18" descr="5cb4a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533326" y="2395456"/>
            <a:ext cx="1747068" cy="2520280"/>
          </a:xfrm>
          <a:prstGeom prst="rect">
            <a:avLst/>
          </a:prstGeom>
        </p:spPr>
      </p:pic>
      <p:pic>
        <p:nvPicPr>
          <p:cNvPr id="20" name="Рисунок 19" descr="1b610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336896" y="2699813"/>
            <a:ext cx="1706880" cy="2275840"/>
          </a:xfrm>
          <a:prstGeom prst="rect">
            <a:avLst/>
          </a:prstGeom>
        </p:spPr>
      </p:pic>
      <p:pic>
        <p:nvPicPr>
          <p:cNvPr id="22" name="Рисунок 21" descr="33ab9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043224" y="612613"/>
            <a:ext cx="1944216" cy="2477876"/>
          </a:xfrm>
          <a:prstGeom prst="rect">
            <a:avLst/>
          </a:prstGeom>
        </p:spPr>
      </p:pic>
      <p:pic>
        <p:nvPicPr>
          <p:cNvPr id="23" name="Рисунок 22" descr="1008754288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416932" y="2395456"/>
            <a:ext cx="1835696" cy="2363557"/>
          </a:xfrm>
          <a:prstGeom prst="rect">
            <a:avLst/>
          </a:prstGeom>
        </p:spPr>
      </p:pic>
      <p:pic>
        <p:nvPicPr>
          <p:cNvPr id="24" name="Рисунок 23" descr="1007071003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20838390">
            <a:off x="5361633" y="4845749"/>
            <a:ext cx="1476375" cy="1905000"/>
          </a:xfrm>
          <a:prstGeom prst="rect">
            <a:avLst/>
          </a:prstGeom>
        </p:spPr>
      </p:pic>
      <p:pic>
        <p:nvPicPr>
          <p:cNvPr id="25" name="Рисунок 24" descr="К.Д.Ушинский 8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27117" y="4759013"/>
            <a:ext cx="1447051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76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4399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247149" cy="11521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47664" y="260648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Учебно-методическая система современного образования</a:t>
            </a:r>
            <a:endParaRPr lang="ru-RU" sz="2400" dirty="0"/>
          </a:p>
        </p:txBody>
      </p:sp>
      <p:pic>
        <p:nvPicPr>
          <p:cNvPr id="7" name="Рисунок 6" descr="583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0965" y="2635463"/>
            <a:ext cx="1368152" cy="2040157"/>
          </a:xfrm>
          <a:prstGeom prst="rect">
            <a:avLst/>
          </a:prstGeom>
        </p:spPr>
      </p:pic>
      <p:pic>
        <p:nvPicPr>
          <p:cNvPr id="8" name="Рисунок 7" descr="2637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1484785"/>
            <a:ext cx="1467333" cy="1944216"/>
          </a:xfrm>
          <a:prstGeom prst="rect">
            <a:avLst/>
          </a:prstGeom>
        </p:spPr>
      </p:pic>
      <p:pic>
        <p:nvPicPr>
          <p:cNvPr id="9" name="Рисунок 8" descr="37_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57591" y="1013434"/>
            <a:ext cx="1440900" cy="2016224"/>
          </a:xfrm>
          <a:prstGeom prst="rect">
            <a:avLst/>
          </a:prstGeom>
        </p:spPr>
      </p:pic>
      <p:pic>
        <p:nvPicPr>
          <p:cNvPr id="10" name="Рисунок 9" descr="iCA3YP2CW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66521" y="2456893"/>
            <a:ext cx="1581961" cy="2016224"/>
          </a:xfrm>
          <a:prstGeom prst="rect">
            <a:avLst/>
          </a:prstGeom>
        </p:spPr>
      </p:pic>
      <p:pic>
        <p:nvPicPr>
          <p:cNvPr id="12" name="Рисунок 11" descr="iCAMDMXET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57502" y="1073242"/>
            <a:ext cx="1474837" cy="1956416"/>
          </a:xfrm>
          <a:prstGeom prst="rect">
            <a:avLst/>
          </a:prstGeom>
        </p:spPr>
      </p:pic>
      <p:pic>
        <p:nvPicPr>
          <p:cNvPr id="13" name="Рисунок 12" descr="iCAZ7SO0J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83556" y="877408"/>
            <a:ext cx="1473283" cy="1915269"/>
          </a:xfrm>
          <a:prstGeom prst="rect">
            <a:avLst/>
          </a:prstGeom>
        </p:spPr>
      </p:pic>
      <p:pic>
        <p:nvPicPr>
          <p:cNvPr id="14" name="Рисунок 13" descr="imagesCAE2XRCP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40918" y="3932848"/>
            <a:ext cx="1503412" cy="2168382"/>
          </a:xfrm>
          <a:prstGeom prst="rect">
            <a:avLst/>
          </a:prstGeom>
        </p:spPr>
      </p:pic>
      <p:pic>
        <p:nvPicPr>
          <p:cNvPr id="15" name="Рисунок 14" descr="imagesCAIM718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29117" y="4338220"/>
            <a:ext cx="1627381" cy="2160240"/>
          </a:xfrm>
          <a:prstGeom prst="rect">
            <a:avLst/>
          </a:prstGeom>
        </p:spPr>
      </p:pic>
      <p:pic>
        <p:nvPicPr>
          <p:cNvPr id="16" name="Рисунок 15" descr="5126_13747_b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40184" y="2814612"/>
            <a:ext cx="1728192" cy="1728192"/>
          </a:xfrm>
          <a:prstGeom prst="rect">
            <a:avLst/>
          </a:prstGeom>
        </p:spPr>
      </p:pic>
      <p:pic>
        <p:nvPicPr>
          <p:cNvPr id="17" name="Рисунок 16" descr="iCA7AP9UE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278753" y="4650864"/>
            <a:ext cx="1627380" cy="2160240"/>
          </a:xfrm>
          <a:prstGeom prst="rect">
            <a:avLst/>
          </a:prstGeom>
        </p:spPr>
      </p:pic>
      <p:pic>
        <p:nvPicPr>
          <p:cNvPr id="19" name="Рисунок 18" descr="iCAQPZM2O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442419" y="4634266"/>
            <a:ext cx="1585639" cy="2104830"/>
          </a:xfrm>
          <a:prstGeom prst="rect">
            <a:avLst/>
          </a:prstGeom>
        </p:spPr>
      </p:pic>
      <p:pic>
        <p:nvPicPr>
          <p:cNvPr id="20" name="Рисунок 19" descr="iCA2ITP2F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80971" y="4722872"/>
            <a:ext cx="1559213" cy="2016224"/>
          </a:xfrm>
          <a:prstGeom prst="rect">
            <a:avLst/>
          </a:prstGeom>
        </p:spPr>
      </p:pic>
      <p:pic>
        <p:nvPicPr>
          <p:cNvPr id="21" name="Picture 2" descr="C:\Users\Acer\Desktop\1 класс\IMG_3757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918" y="1297926"/>
            <a:ext cx="1738451" cy="231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 descr="660256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3577535"/>
            <a:ext cx="1365175" cy="2003926"/>
          </a:xfrm>
          <a:prstGeom prst="rect">
            <a:avLst/>
          </a:prstGeom>
        </p:spPr>
      </p:pic>
      <p:pic>
        <p:nvPicPr>
          <p:cNvPr id="23" name="Рисунок 22" descr="imagesCAUJZDB9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335139" y="2400711"/>
            <a:ext cx="1557341" cy="240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1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188640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/>
              <a:t> </a:t>
            </a:r>
            <a:r>
              <a:rPr lang="ru-RU" dirty="0" smtClean="0">
                <a:latin typeface="Comic Sans MS" pitchFamily="66" charset="0"/>
              </a:rPr>
              <a:t> Книги Ушинского открывали детям тайны огромного мира. Самая большая тайна: в чём радость и счастье человека</a:t>
            </a:r>
            <a:r>
              <a:rPr lang="ru-RU" dirty="0">
                <a:latin typeface="Comic Sans MS" pitchFamily="66" charset="0"/>
              </a:rPr>
              <a:t>. . Из рассказов и сказок Ушинского всем было ясно, что счастливым бывает только добрый, честный и трудолюбивый человек.</a:t>
            </a:r>
            <a:endParaRPr lang="ru-RU" dirty="0">
              <a:latin typeface="Comic Sans MS" pitchFamily="66" charset="0"/>
              <a:cs typeface="Arial" pitchFamily="34" charset="0"/>
            </a:endParaRPr>
          </a:p>
          <a:p>
            <a:pPr algn="ctr"/>
            <a:endParaRPr lang="ru-RU" dirty="0">
              <a:latin typeface="Comic Sans MS" pitchFamily="66" charset="0"/>
            </a:endParaRPr>
          </a:p>
        </p:txBody>
      </p:sp>
      <p:pic>
        <p:nvPicPr>
          <p:cNvPr id="1026" name="Picture 2" descr="D:\ПЕД. КОЛЛЕДЖ\Презентация по МРР\1241120127_ushin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988840"/>
            <a:ext cx="3533378" cy="4671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Picture 4" descr="D:\ПЕД. КОЛЛЕДЖ\Презентация по МРР\p00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4365104"/>
            <a:ext cx="2808312" cy="232528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029" name="Picture 5" descr="D:\ПЕД. КОЛЛЕДЖ\Презентация по МРР\документ 6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365104"/>
            <a:ext cx="1667622" cy="23173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D:\ПЕД. КОЛЛЕДЖ\Презентация по МРР\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844824"/>
            <a:ext cx="3726517" cy="24175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9836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Аналитико-синтетический звуковой метод письма-чтения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627784" y="836712"/>
            <a:ext cx="3312368" cy="2880320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 smtClean="0"/>
              <a:t>Развитие « в детях той внутренней душевной способности, которая называется даром слова»</a:t>
            </a:r>
            <a:endParaRPr lang="ru-RU" sz="2800" dirty="0"/>
          </a:p>
        </p:txBody>
      </p:sp>
      <p:pic>
        <p:nvPicPr>
          <p:cNvPr id="6" name="Picture 6" descr="Ушинский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58201"/>
            <a:ext cx="3289368" cy="35358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9381a0af349e.jpg"/>
          <p:cNvPicPr>
            <a:picLocks noChangeAspect="1"/>
          </p:cNvPicPr>
          <p:nvPr/>
        </p:nvPicPr>
        <p:blipFill rotWithShape="1">
          <a:blip r:embed="rId3" cstate="print"/>
          <a:srcRect l="2168" t="915" r="9705" b="6808"/>
          <a:stretch/>
        </p:blipFill>
        <p:spPr>
          <a:xfrm>
            <a:off x="323528" y="130104"/>
            <a:ext cx="2448272" cy="3558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0b285357a2a429306059f71831626c9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894061"/>
            <a:ext cx="3312368" cy="2553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9392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152128" cy="1064347"/>
          </a:xfrm>
          <a:prstGeom prst="rect">
            <a:avLst/>
          </a:prstGeom>
        </p:spPr>
      </p:pic>
      <p:pic>
        <p:nvPicPr>
          <p:cNvPr id="6" name="Рисунок 5" descr="педагогические чтения2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905164"/>
            <a:ext cx="2088232" cy="15661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TextBox 6"/>
          <p:cNvSpPr txBox="1"/>
          <p:nvPr/>
        </p:nvSpPr>
        <p:spPr>
          <a:xfrm>
            <a:off x="1115616" y="188641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Высказывания К. Д. Ушинского </a:t>
            </a:r>
            <a:endParaRPr lang="ru-RU" sz="2400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971600" y="1115185"/>
            <a:ext cx="511256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Наибольшее значение среди всех мыслительных операций </a:t>
            </a:r>
            <a:r>
              <a:rPr kumimoji="0" lang="ru-RU" sz="3200" b="0" i="1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К.Д.Ушинский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придавал сравнению как «основе всякого понимания и всякого мышления»</a:t>
            </a:r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167844" y="4957205"/>
            <a:ext cx="558062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Язык народа — лучший, никогда не увядающий и вечно вновь распускающийся цвет всей его духовной жизни.</a:t>
            </a: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6" descr="Ушински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74330" y="834972"/>
            <a:ext cx="2225935" cy="23927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9459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925" cy="6858000"/>
          </a:xfrm>
        </p:spPr>
      </p:pic>
      <p:pic>
        <p:nvPicPr>
          <p:cNvPr id="12" name="Рисунок 11" descr="педагогические чтен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60648"/>
            <a:ext cx="1152128" cy="106434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5999" y="260649"/>
            <a:ext cx="56755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Учебно-методическая </a:t>
            </a:r>
            <a:r>
              <a:rPr lang="ru-RU" sz="32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«Школа России»</a:t>
            </a:r>
            <a:endParaRPr lang="ru-RU" sz="3200" dirty="0"/>
          </a:p>
        </p:txBody>
      </p:sp>
      <p:pic>
        <p:nvPicPr>
          <p:cNvPr id="4098" name="Picture 2" descr="C:\Users\Acer\Desktop\IMG_376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2500">
            <a:off x="700155" y="1595595"/>
            <a:ext cx="1585844" cy="211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cer\Desktop\1 класс\IMG_376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7724">
            <a:off x="2468108" y="1419800"/>
            <a:ext cx="1715387" cy="2287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cer\Desktop\1 класс\IMG_375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2731">
            <a:off x="7120296" y="1267522"/>
            <a:ext cx="1539085" cy="205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\Desktop\1 класс\IMG_376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760" y="3907540"/>
            <a:ext cx="1996536" cy="266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cer\Desktop\1 класс\IMG_376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0344">
            <a:off x="3425837" y="3907540"/>
            <a:ext cx="1749319" cy="233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cer\Desktop\1 класс\IMG_376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380" y="3636650"/>
            <a:ext cx="1915457" cy="255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cer\Desktop\1 класс\IMG_376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8554">
            <a:off x="6588224" y="3256445"/>
            <a:ext cx="2071157" cy="2761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cer\Desktop\1 класс\IMG_3764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370"/>
            <a:ext cx="1748375" cy="233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cer\Desktop\1 класс\IMG_3759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9488">
            <a:off x="4572000" y="1219243"/>
            <a:ext cx="2016224" cy="268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99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62879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152128" cy="1064347"/>
          </a:xfrm>
          <a:prstGeom prst="rect">
            <a:avLst/>
          </a:prstGeom>
        </p:spPr>
      </p:pic>
      <p:pic>
        <p:nvPicPr>
          <p:cNvPr id="6" name="Рисунок 5" descr="педагогические чтения2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446757"/>
            <a:ext cx="3119732" cy="233979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115616" y="188641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Высказывание К. Д. Ушинского </a:t>
            </a:r>
            <a:endParaRPr lang="ru-RU" sz="2400" dirty="0"/>
          </a:p>
        </p:txBody>
      </p:sp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51520" y="1115185"/>
            <a:ext cx="583264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«…Невольно нападаешь на мысль, что давно пора серьёзно подумать о том, чтобы оставить в наших школах и наших учебниках только то, что действительно необходимо и полезно для человека, и выбросить всё, что держится только на рутине, и учится для того, чтобы быть впоследствии позабытым….»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6" descr="Ушински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74330" y="834972"/>
            <a:ext cx="2225935" cy="23927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Users\Acer\Desktop\1 класс\P201017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10393">
            <a:off x="5108778" y="4053696"/>
            <a:ext cx="2865603" cy="21492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7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152128" cy="1064347"/>
          </a:xfrm>
          <a:prstGeom prst="rect">
            <a:avLst/>
          </a:prstGeom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51520" y="4868225"/>
            <a:ext cx="871296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dirty="0" smtClean="0">
                <a:latin typeface="Comic Sans MS" pitchFamily="66" charset="0"/>
                <a:cs typeface="Arial" pitchFamily="34" charset="0"/>
              </a:rPr>
              <a:t>Ведь </a:t>
            </a:r>
            <a:r>
              <a:rPr lang="ru-RU" sz="2400" dirty="0">
                <a:latin typeface="Comic Sans MS" pitchFamily="66" charset="0"/>
                <a:cs typeface="Arial" pitchFamily="34" charset="0"/>
              </a:rPr>
              <a:t>ребёнок «воспитывается, развёртывается умственно и нравственно только под прямым влиянием человеческой личности»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63375734_e370e50b289e97f3e9f5f0bb97c_pre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73085" y="433905"/>
            <a:ext cx="2827643" cy="3958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photo_14-153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65024">
            <a:off x="4509666" y="687541"/>
            <a:ext cx="4425396" cy="3398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7323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79931538_large_20119152336372871.pn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Рисунок 4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1152128" cy="1064347"/>
          </a:xfrm>
          <a:prstGeom prst="rect">
            <a:avLst/>
          </a:prstGeom>
        </p:spPr>
      </p:pic>
      <p:pic>
        <p:nvPicPr>
          <p:cNvPr id="6" name="Рисунок 5" descr="педагогические чтения2jp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49635" y="4696818"/>
            <a:ext cx="2881576" cy="216118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115616" y="188641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.Д .Ушинский – великий русский педагог</a:t>
            </a:r>
          </a:p>
          <a:p>
            <a:pPr algn="ctr"/>
            <a:endParaRPr lang="ru-RU" sz="2400" dirty="0"/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539552" y="1534617"/>
            <a:ext cx="5688632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2800" i="1" dirty="0"/>
              <a:t>Ушинский принадлежит не только прошлому: он продолжает жить и в нашей современности. Идеи создателя "Детского мира", "Родного слова", "Педагогической антропологии" сохраняют по сей день свою творческую силу. </a:t>
            </a:r>
            <a:endParaRPr lang="ru-RU" sz="2800" dirty="0"/>
          </a:p>
          <a:p>
            <a:pPr lvl="0"/>
            <a:r>
              <a:rPr lang="ru-RU" sz="2800" dirty="0"/>
              <a:t>В. П. ПОТЕМКИН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8" name="Picture 6" descr="Ушински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2121" y="1252987"/>
            <a:ext cx="2699988" cy="29023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68760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268760"/>
            <a:ext cx="5184576" cy="2331691"/>
          </a:xfrm>
        </p:spPr>
        <p:txBody>
          <a:bodyPr/>
          <a:lstStyle/>
          <a:p>
            <a:r>
              <a:rPr lang="ru-RU" dirty="0" smtClean="0"/>
              <a:t>СПАСИБО ЗА </a:t>
            </a:r>
            <a:br>
              <a:rPr lang="ru-RU" dirty="0" smtClean="0"/>
            </a:br>
            <a:r>
              <a:rPr lang="ru-RU" dirty="0" smtClean="0"/>
              <a:t>ВНИМАНИЕ !</a:t>
            </a:r>
            <a:endParaRPr lang="ru-RU" dirty="0"/>
          </a:p>
        </p:txBody>
      </p:sp>
      <p:pic>
        <p:nvPicPr>
          <p:cNvPr id="5" name="Рисунок 4" descr="педагогические чтения2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714" y="3856424"/>
            <a:ext cx="3954827" cy="296612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Рисунок 5" descr="педагогические чте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1" y="188640"/>
            <a:ext cx="2026617" cy="1872208"/>
          </a:xfrm>
          <a:prstGeom prst="rect">
            <a:avLst/>
          </a:prstGeom>
        </p:spPr>
      </p:pic>
      <p:pic>
        <p:nvPicPr>
          <p:cNvPr id="7" name="Рисунок 6" descr="tatarskiy_v_shkola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3887470"/>
            <a:ext cx="3996444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4" name="Picture 2" descr="C:\Users\Acer\Desktop\1 класс\PA02007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48680"/>
            <a:ext cx="2719851" cy="2039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888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467</TotalTime>
  <Words>524</Words>
  <Application>Microsoft Office PowerPoint</Application>
  <PresentationFormat>Экран (4:3)</PresentationFormat>
  <Paragraphs>71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Тема Office</vt:lpstr>
      <vt:lpstr>Воздушный поток</vt:lpstr>
      <vt:lpstr>1_Воздушный поток</vt:lpstr>
      <vt:lpstr>Официальная</vt:lpstr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Дидактические принципы К.Д.Ушинского</vt:lpstr>
      <vt:lpstr>Средства нравственного воспитания</vt:lpstr>
      <vt:lpstr>Семья и школа</vt:lpstr>
      <vt:lpstr>Презентация PowerPoint</vt:lpstr>
      <vt:lpstr>«Научить детей учиться»</vt:lpstr>
      <vt:lpstr>Презентация PowerPoint</vt:lpstr>
      <vt:lpstr>Презентация PowerPoint</vt:lpstr>
      <vt:lpstr>Презентация PowerPoint</vt:lpstr>
      <vt:lpstr>Презентация PowerPoint</vt:lpstr>
      <vt:lpstr>Аналитико-синтетический звуковой метод письма-чтения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40</cp:revision>
  <dcterms:created xsi:type="dcterms:W3CDTF">2009-01-02T00:07:49Z</dcterms:created>
  <dcterms:modified xsi:type="dcterms:W3CDTF">2009-01-03T08:29:01Z</dcterms:modified>
</cp:coreProperties>
</file>