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3" r:id="rId1"/>
  </p:sldMasterIdLst>
  <p:sldIdLst>
    <p:sldId id="305" r:id="rId2"/>
    <p:sldId id="306" r:id="rId3"/>
    <p:sldId id="307" r:id="rId4"/>
    <p:sldId id="267" r:id="rId5"/>
    <p:sldId id="266" r:id="rId6"/>
    <p:sldId id="268" r:id="rId7"/>
    <p:sldId id="269" r:id="rId8"/>
    <p:sldId id="271" r:id="rId9"/>
    <p:sldId id="308" r:id="rId10"/>
    <p:sldId id="273" r:id="rId11"/>
    <p:sldId id="274" r:id="rId12"/>
    <p:sldId id="275" r:id="rId13"/>
    <p:sldId id="276" r:id="rId14"/>
    <p:sldId id="257" r:id="rId15"/>
    <p:sldId id="258" r:id="rId16"/>
    <p:sldId id="261" r:id="rId17"/>
    <p:sldId id="263" r:id="rId18"/>
    <p:sldId id="297" r:id="rId19"/>
    <p:sldId id="264" r:id="rId20"/>
    <p:sldId id="295" r:id="rId21"/>
    <p:sldId id="298" r:id="rId22"/>
    <p:sldId id="301" r:id="rId23"/>
    <p:sldId id="299" r:id="rId24"/>
    <p:sldId id="303" r:id="rId25"/>
    <p:sldId id="278" r:id="rId26"/>
    <p:sldId id="277" r:id="rId27"/>
    <p:sldId id="289" r:id="rId28"/>
    <p:sldId id="286" r:id="rId29"/>
    <p:sldId id="296" r:id="rId30"/>
    <p:sldId id="290" r:id="rId31"/>
    <p:sldId id="280" r:id="rId32"/>
    <p:sldId id="291" r:id="rId33"/>
    <p:sldId id="281" r:id="rId34"/>
    <p:sldId id="282" r:id="rId35"/>
    <p:sldId id="283" r:id="rId36"/>
    <p:sldId id="285" r:id="rId37"/>
    <p:sldId id="265" r:id="rId38"/>
    <p:sldId id="279" r:id="rId39"/>
    <p:sldId id="294" r:id="rId40"/>
    <p:sldId id="309" r:id="rId41"/>
    <p:sldId id="304" r:id="rId4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434" autoAdjust="0"/>
  </p:normalViewPr>
  <p:slideViewPr>
    <p:cSldViewPr>
      <p:cViewPr varScale="1">
        <p:scale>
          <a:sx n="65" d="100"/>
          <a:sy n="65" d="100"/>
        </p:scale>
        <p:origin x="712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5ABF-4045-4F77-9AF8-9BEDAFD15258}" type="datetimeFigureOut">
              <a:rPr lang="ru-RU" smtClean="0"/>
              <a:pPr/>
              <a:t>03.05.2024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0D3E-56C6-4BE6-92B4-ABED28289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7539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5ABF-4045-4F77-9AF8-9BEDAFD15258}" type="datetimeFigureOut">
              <a:rPr lang="ru-RU" smtClean="0"/>
              <a:pPr/>
              <a:t>03.05.2024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0D3E-56C6-4BE6-92B4-ABED28289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3760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5ABF-4045-4F77-9AF8-9BEDAFD15258}" type="datetimeFigureOut">
              <a:rPr lang="ru-RU" smtClean="0"/>
              <a:pPr/>
              <a:t>03.05.2024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0D3E-56C6-4BE6-92B4-ABED28289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3605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5ABF-4045-4F77-9AF8-9BEDAFD15258}" type="datetimeFigureOut">
              <a:rPr lang="ru-RU" smtClean="0"/>
              <a:pPr/>
              <a:t>03.05.2024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0D3E-56C6-4BE6-92B4-ABED28289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5464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5ABF-4045-4F77-9AF8-9BEDAFD15258}" type="datetimeFigureOut">
              <a:rPr lang="ru-RU" smtClean="0"/>
              <a:pPr/>
              <a:t>03.05.2024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0D3E-56C6-4BE6-92B4-ABED28289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09166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5ABF-4045-4F77-9AF8-9BEDAFD15258}" type="datetimeFigureOut">
              <a:rPr lang="ru-RU" smtClean="0"/>
              <a:pPr/>
              <a:t>03.05.2024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0D3E-56C6-4BE6-92B4-ABED28289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2898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5ABF-4045-4F77-9AF8-9BEDAFD15258}" type="datetimeFigureOut">
              <a:rPr lang="ru-RU" smtClean="0"/>
              <a:pPr/>
              <a:t>03.05.2024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0D3E-56C6-4BE6-92B4-ABED28289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5949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5ABF-4045-4F77-9AF8-9BEDAFD15258}" type="datetimeFigureOut">
              <a:rPr lang="ru-RU" smtClean="0"/>
              <a:pPr/>
              <a:t>03.05.2024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0D3E-56C6-4BE6-92B4-ABED28289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498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5ABF-4045-4F77-9AF8-9BEDAFD15258}" type="datetimeFigureOut">
              <a:rPr lang="ru-RU" smtClean="0"/>
              <a:pPr/>
              <a:t>03.05.2024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0D3E-56C6-4BE6-92B4-ABED28289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3589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5ABF-4045-4F77-9AF8-9BEDAFD15258}" type="datetimeFigureOut">
              <a:rPr lang="ru-RU" smtClean="0"/>
              <a:pPr/>
              <a:t>03.05.2024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0D3E-56C6-4BE6-92B4-ABED28289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3208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5ABF-4045-4F77-9AF8-9BEDAFD15258}" type="datetimeFigureOut">
              <a:rPr lang="ru-RU" smtClean="0"/>
              <a:pPr/>
              <a:t>03.05.2024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0D3E-56C6-4BE6-92B4-ABED28289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47172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5ABF-4045-4F77-9AF8-9BEDAFD15258}" type="datetimeFigureOut">
              <a:rPr lang="ru-RU" smtClean="0"/>
              <a:pPr/>
              <a:t>03.05.2024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0D3E-56C6-4BE6-92B4-ABED28289D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211531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5ABF-4045-4F77-9AF8-9BEDAFD15258}" type="datetimeFigureOut">
              <a:rPr lang="ru-RU" smtClean="0"/>
              <a:pPr/>
              <a:t>03.05.2024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0D3E-56C6-4BE6-92B4-ABED28289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08434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5ABF-4045-4F77-9AF8-9BEDAFD15258}" type="datetimeFigureOut">
              <a:rPr lang="ru-RU" smtClean="0"/>
              <a:pPr/>
              <a:t>03.05.2024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0D3E-56C6-4BE6-92B4-ABED28289D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516166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5ABF-4045-4F77-9AF8-9BEDAFD15258}" type="datetimeFigureOut">
              <a:rPr lang="ru-RU" smtClean="0"/>
              <a:pPr/>
              <a:t>03.05.2024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0D3E-56C6-4BE6-92B4-ABED28289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76855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5ABF-4045-4F77-9AF8-9BEDAFD15258}" type="datetimeFigureOut">
              <a:rPr lang="ru-RU" smtClean="0"/>
              <a:pPr/>
              <a:t>03.05.2024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0D3E-56C6-4BE6-92B4-ABED28289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41561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B5ABF-4045-4F77-9AF8-9BEDAFD15258}" type="datetimeFigureOut">
              <a:rPr lang="ru-RU" smtClean="0"/>
              <a:pPr/>
              <a:t>03.05.2024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0D3E-56C6-4BE6-92B4-ABED28289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5561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79B5ABF-4045-4F77-9AF8-9BEDAFD15258}" type="datetimeFigureOut">
              <a:rPr lang="ru-RU" smtClean="0"/>
              <a:pPr/>
              <a:t>03.05.2024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EA00D3E-56C6-4BE6-92B4-ABED28289D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92881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  <p:sldLayoutId id="2147483815" r:id="rId12"/>
    <p:sldLayoutId id="2147483816" r:id="rId13"/>
    <p:sldLayoutId id="2147483817" r:id="rId14"/>
    <p:sldLayoutId id="2147483818" r:id="rId15"/>
    <p:sldLayoutId id="2147483819" r:id="rId16"/>
    <p:sldLayoutId id="214748382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188641"/>
            <a:ext cx="8784976" cy="3024336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Внеклассное мероприятие «Периодический закон Д.И. Менделеева»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4" y="4725144"/>
            <a:ext cx="9036496" cy="1913466"/>
          </a:xfrm>
        </p:spPr>
        <p:txBody>
          <a:bodyPr>
            <a:normAutofit fontScale="92500" lnSpcReduction="20000"/>
          </a:bodyPr>
          <a:lstStyle/>
          <a:p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Разработчики:</a:t>
            </a:r>
            <a:endParaRPr lang="ru-RU" sz="2800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Егорова И.А. - преподаватель химии ГАПОУ МО МСК</a:t>
            </a:r>
          </a:p>
          <a:p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Лисина М.В. - преподаватель математики ГАПОУ МО        </a:t>
            </a:r>
          </a:p>
          <a:p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МСК</a:t>
            </a:r>
            <a:endParaRPr lang="ru-RU" sz="2800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551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856984" cy="3024336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формирование научного подхода к пониманию единой картины мира, </a:t>
            </a:r>
            <a:r>
              <a:rPr lang="ru-RU" b="1" dirty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чувства причастности к историко-культурной общности российского </a:t>
            </a:r>
            <a:r>
              <a:rPr lang="ru-RU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народа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3212976"/>
            <a:ext cx="8431088" cy="3312368"/>
          </a:xfrm>
        </p:spPr>
        <p:txBody>
          <a:bodyPr>
            <a:normAutofit lnSpcReduction="10000"/>
          </a:bodyPr>
          <a:lstStyle/>
          <a:p>
            <a:pPr marL="228600">
              <a:lnSpc>
                <a:spcPct val="115000"/>
              </a:lnSpc>
              <a:spcAft>
                <a:spcPts val="0"/>
              </a:spcAft>
            </a:pPr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800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углубление знаний студентов в области </a:t>
            </a:r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математики, физики, химии, географии и истории;</a:t>
            </a:r>
            <a:endParaRPr lang="ru-RU" sz="2800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активизация 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познавательной </a:t>
            </a:r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деятельности;</a:t>
            </a:r>
            <a:endParaRPr lang="ru-RU" sz="2800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мыслительных </a:t>
            </a:r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способностей;</a:t>
            </a:r>
          </a:p>
          <a:p>
            <a:pPr marL="457200" lvl="0" indent="-4572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коммуникативных компетенций.</a:t>
            </a:r>
            <a:endParaRPr lang="ru-RU" sz="2800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8348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7785" y="332656"/>
            <a:ext cx="6554867" cy="79208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занятия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7785" y="1700809"/>
            <a:ext cx="8088671" cy="515136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рганизационный этап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классификаций, предшествующих  открытию Периодического закона с использованием проблемных ситуаций (выступления обучающихся)</a:t>
            </a:r>
            <a:endParaRPr lang="ru-RU" sz="24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Жизнь и деятельность Д.И. Менделеева (сообщение обучающегося)</a:t>
            </a:r>
            <a:endParaRPr lang="ru-RU" sz="24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открытия Периодического закона (эвристическая беседа)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 Периодического закона (эвристическая беседа)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Менделеевская викторина (работа в командах)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 конкурса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8256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990656" cy="3096343"/>
          </a:xfrm>
        </p:spPr>
        <p:txBody>
          <a:bodyPr>
            <a:noAutofit/>
          </a:bodyPr>
          <a:lstStyle/>
          <a:p>
            <a:r>
              <a:rPr lang="ru-RU" sz="6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Открытие Периодического закона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42416" y="4149080"/>
            <a:ext cx="6600451" cy="1754583"/>
          </a:xfrm>
        </p:spPr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марта 1869 года</a:t>
            </a:r>
            <a:endParaRPr lang="ru-RU" sz="6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6332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2887" t="59235"/>
          <a:stretch/>
        </p:blipFill>
        <p:spPr>
          <a:xfrm>
            <a:off x="1835696" y="1196752"/>
            <a:ext cx="7163128" cy="4714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253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7656" t="18400" r="5257" b="21388"/>
          <a:stretch/>
        </p:blipFill>
        <p:spPr>
          <a:xfrm>
            <a:off x="1403648" y="1013542"/>
            <a:ext cx="6552728" cy="3736466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0" y="231980"/>
            <a:ext cx="8820472" cy="820756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3600" b="1" cap="non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</a:t>
            </a:r>
            <a:r>
              <a:rPr lang="ru-RU" sz="3600" b="1" cap="none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3600" b="1" cap="none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еберейнера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683568" y="4869160"/>
            <a:ext cx="7528090" cy="67041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Какую закономерность можно увидеть  в триадах?</a:t>
            </a:r>
            <a:endParaRPr lang="ru-RU" sz="24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1860" t="77468" r="10692" b="4908"/>
          <a:stretch/>
        </p:blipFill>
        <p:spPr>
          <a:xfrm>
            <a:off x="1403648" y="5553354"/>
            <a:ext cx="6768752" cy="1080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826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5"/>
          <p:cNvSpPr>
            <a:spLocks noGrp="1"/>
          </p:cNvSpPr>
          <p:nvPr>
            <p:ph type="title"/>
          </p:nvPr>
        </p:nvSpPr>
        <p:spPr>
          <a:xfrm>
            <a:off x="0" y="404664"/>
            <a:ext cx="8954725" cy="864096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3600" b="1" cap="non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</a:t>
            </a:r>
            <a:r>
              <a:rPr lang="ru-RU" sz="3600" b="1" cap="none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3600" b="1" cap="none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еберейнера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/>
        </p:blipFill>
        <p:spPr>
          <a:xfrm>
            <a:off x="755576" y="1251504"/>
            <a:ext cx="7848872" cy="5501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45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8534401" cy="853887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3600" b="1" cap="non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</a:t>
            </a:r>
            <a:r>
              <a:rPr lang="ru-RU" sz="3600" b="1" cap="none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3600" b="1" cap="none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ьюлендса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27583" y="1037802"/>
            <a:ext cx="7706817" cy="5784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362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8388424" cy="936104"/>
          </a:xfrm>
        </p:spPr>
        <p:txBody>
          <a:bodyPr>
            <a:normAutofit/>
          </a:bodyPr>
          <a:lstStyle/>
          <a:p>
            <a:pPr algn="ctr"/>
            <a:r>
              <a:rPr lang="ru-RU" sz="3600" b="1" cap="non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Спираль </a:t>
            </a:r>
            <a:r>
              <a:rPr lang="ru-RU" sz="3600" b="1" cap="none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Шанкуртуа</a:t>
            </a:r>
            <a:endParaRPr lang="ru-RU" sz="3600" b="1" cap="none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1621" r="1897"/>
          <a:stretch/>
        </p:blipFill>
        <p:spPr>
          <a:xfrm>
            <a:off x="251520" y="1124744"/>
            <a:ext cx="8568952" cy="45811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rcRect l="1545" r="2922"/>
          <a:stretch/>
        </p:blipFill>
        <p:spPr>
          <a:xfrm>
            <a:off x="251520" y="5673957"/>
            <a:ext cx="8568952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021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27584" y="166038"/>
            <a:ext cx="7560840" cy="6671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055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96552" y="116632"/>
            <a:ext cx="9396536" cy="93919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cap="none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4000" b="1" cap="non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Цилиндрическая модель классификации </a:t>
            </a:r>
            <a:r>
              <a:rPr lang="ru-RU" sz="4000" b="1" cap="none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Шанкуртуа</a:t>
            </a:r>
            <a:endParaRPr lang="ru-RU" sz="4000" b="1" cap="none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1622" r="25962"/>
          <a:stretch/>
        </p:blipFill>
        <p:spPr>
          <a:xfrm>
            <a:off x="2474640" y="1199839"/>
            <a:ext cx="6345832" cy="549228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8640" y="1700808"/>
            <a:ext cx="2286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Как </a:t>
            </a:r>
            <a:r>
              <a:rPr lang="ru-RU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называются вертикальные линии на поверхности цилиндра?</a:t>
            </a:r>
          </a:p>
          <a:p>
            <a:r>
              <a:rPr lang="ru-RU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Образующие.</a:t>
            </a:r>
          </a:p>
          <a:p>
            <a:r>
              <a:rPr lang="ru-RU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Что можно сказать об элементах расположенных на одной образующей?</a:t>
            </a:r>
          </a:p>
          <a:p>
            <a:r>
              <a:rPr lang="ru-RU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Обладают похожими свойствами.</a:t>
            </a:r>
          </a:p>
        </p:txBody>
      </p:sp>
    </p:spTree>
    <p:extLst>
      <p:ext uri="{BB962C8B-B14F-4D97-AF65-F5344CB8AC3E}">
        <p14:creationId xmlns:p14="http://schemas.microsoft.com/office/powerpoint/2010/main" val="899935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2654"/>
            <a:ext cx="6878395" cy="1020082"/>
          </a:xfrm>
        </p:spPr>
        <p:txBody>
          <a:bodyPr>
            <a:normAutofit/>
          </a:bodyPr>
          <a:lstStyle/>
          <a:p>
            <a:pPr algn="ctr"/>
            <a:r>
              <a:rPr lang="ru-RU" sz="3600" b="1" cap="none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3600" b="1" cap="non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Классификация Мейера</a:t>
            </a:r>
            <a:endParaRPr lang="ru-RU" sz="3600" b="1" cap="none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0" y="853323"/>
            <a:ext cx="7992888" cy="5974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032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b="48101"/>
          <a:stretch/>
        </p:blipFill>
        <p:spPr>
          <a:xfrm>
            <a:off x="533400" y="222122"/>
            <a:ext cx="7560840" cy="3494025"/>
          </a:xfrm>
          <a:prstGeom prst="rect">
            <a:avLst/>
          </a:prstGeom>
        </p:spPr>
      </p:pic>
      <p:pic>
        <p:nvPicPr>
          <p:cNvPr id="5" name="Объект 3"/>
          <p:cNvPicPr>
            <a:picLocks noChangeAspect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51899"/>
          <a:stretch/>
        </p:blipFill>
        <p:spPr>
          <a:xfrm>
            <a:off x="558624" y="4105475"/>
            <a:ext cx="7535616" cy="2635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55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332657"/>
            <a:ext cx="9144000" cy="720079"/>
          </a:xfrm>
        </p:spPr>
        <p:txBody>
          <a:bodyPr>
            <a:noAutofit/>
          </a:bodyPr>
          <a:lstStyle/>
          <a:p>
            <a:pPr algn="ctr"/>
            <a:r>
              <a:rPr lang="ru-RU" sz="3600" b="1" cap="non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Жизнь и деятельность Д. И. Менделеева</a:t>
            </a:r>
            <a:endParaRPr lang="ru-RU" sz="3600" b="1" cap="none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5" t="43658" r="64423" b="3674"/>
          <a:stretch/>
        </p:blipFill>
        <p:spPr bwMode="auto">
          <a:xfrm>
            <a:off x="293968" y="1196752"/>
            <a:ext cx="4608512" cy="4859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1912" y="3468477"/>
            <a:ext cx="3772726" cy="3014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902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836342"/>
            <a:ext cx="4438650" cy="3010118"/>
          </a:xfrm>
          <a:prstGeom prst="rect">
            <a:avLst/>
          </a:prstGeom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683569" y="692697"/>
            <a:ext cx="2376264" cy="201622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27.01.1834 года в г Тобольске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00" t="47816" r="25513" b="5814"/>
          <a:stretch/>
        </p:blipFill>
        <p:spPr bwMode="auto">
          <a:xfrm>
            <a:off x="4283968" y="17971"/>
            <a:ext cx="4754245" cy="4632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943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395386" y="302063"/>
            <a:ext cx="6589200" cy="894689"/>
          </a:xfrm>
        </p:spPr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 </a:t>
            </a:r>
            <a:endParaRPr lang="ru-RU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2265352" y="2757168"/>
            <a:ext cx="2874596" cy="45719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Мать – Мария Дмитриевна (1793-1830)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>
          <a:xfrm>
            <a:off x="533399" y="1143001"/>
            <a:ext cx="3945467" cy="206997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                                      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xfrm>
            <a:off x="5430618" y="749407"/>
            <a:ext cx="3764051" cy="2064472"/>
          </a:xfrm>
        </p:spPr>
        <p:txBody>
          <a:bodyPr/>
          <a:lstStyle/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quarter" idx="4"/>
          </p:nvPr>
        </p:nvPicPr>
        <p:blipFill rotWithShape="1">
          <a:blip r:embed="rId2"/>
          <a:srcRect b="10741"/>
          <a:stretch/>
        </p:blipFill>
        <p:spPr>
          <a:xfrm>
            <a:off x="251521" y="1096926"/>
            <a:ext cx="8309394" cy="5535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491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036227" cy="171636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3600" b="1" cap="none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Годы учебы в Санкт-петербургском педагогическом институте</a:t>
            </a:r>
            <a:endParaRPr lang="ru-RU" sz="3600" b="1" cap="none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251" y="2132856"/>
            <a:ext cx="8784976" cy="434367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1850-1855гг.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Дипломная работа «Об изоморфизме»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вилась программой всей последующей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Д.И. Менделеева.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Содержались первые его попытки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систематизации элементов,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по качественным, а по количественным,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т.е. доступным измерению, признакам.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60474" t="15875" r="8214" b="25396"/>
          <a:stretch/>
        </p:blipFill>
        <p:spPr>
          <a:xfrm>
            <a:off x="6119419" y="3192522"/>
            <a:ext cx="2952328" cy="3641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13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80919" cy="2448272"/>
          </a:xfrm>
        </p:spPr>
        <p:txBody>
          <a:bodyPr>
            <a:normAutofit/>
          </a:bodyPr>
          <a:lstStyle/>
          <a:p>
            <a:pPr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«Я, - говорил Д.И. Менделеев, - был с самого начала глубоко убежден в том, что самое основное свойство атомов, атомный вес или масса атомов, должно определять основные свойства каждого элемента»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564904"/>
            <a:ext cx="7922840" cy="377762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 этом убеждении и были предприняты еще со студенческой скамьи две мои первые серьезные работы: «Изоморфизм» и «Удельные объемы». Этот путь неизбежно должен был привести меня к периодической системе – достаточно было идти им до конца. Я искал это обобщение с помощью усидчивого труда во всех возможных направлениях… Я пересмотрел массу источников, сопоставлял огромный материал.» </a:t>
            </a:r>
            <a:endParaRPr lang="ru-RU" sz="24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450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8812023" cy="792088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3600" b="1" cap="non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Открытие Периодического закона</a:t>
            </a:r>
            <a:endParaRPr lang="ru-RU" sz="3600" b="1" cap="none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4503" y="3217059"/>
            <a:ext cx="7783016" cy="792088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750" t="26511" r="41251" b="7205"/>
          <a:stretch/>
        </p:blipFill>
        <p:spPr>
          <a:xfrm>
            <a:off x="179512" y="1251499"/>
            <a:ext cx="5634712" cy="551529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64999" t="29666" r="7502" b="7206"/>
          <a:stretch/>
        </p:blipFill>
        <p:spPr>
          <a:xfrm>
            <a:off x="5903640" y="1278026"/>
            <a:ext cx="3240360" cy="5488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356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6981"/>
            <a:ext cx="9144001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4000" b="1" cap="non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Современный вид Периодической системы химических элементов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24790" y="3112849"/>
            <a:ext cx="7094419" cy="936104"/>
          </a:xfrm>
        </p:spPr>
        <p:txBody>
          <a:bodyPr/>
          <a:lstStyle/>
          <a:p>
            <a:r>
              <a:rPr lang="ru-RU" dirty="0"/>
              <a:t>П</a:t>
            </a:r>
          </a:p>
        </p:txBody>
      </p:sp>
      <p:pic>
        <p:nvPicPr>
          <p:cNvPr id="4" name="Picture 3" descr="new_134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755576" y="1397225"/>
            <a:ext cx="7781233" cy="5303455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534401" cy="147295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A53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3600" b="1" cap="non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Открытие Периодического закона –   начало современной химии</a:t>
            </a:r>
            <a:endParaRPr lang="ru-RU" sz="3600" cap="none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472952"/>
            <a:ext cx="8282881" cy="443827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Химия обратилась в целостную науку, разнообразное содержание которой было связано в единую стройную систему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появлением Периодического закона химические открытия перестали носить случайный характер, развитие химии стало планомерным, основанным на ведущей теории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Периодический закон открыл путь к познанию внутреннего строения атома и его ядра</a:t>
            </a:r>
            <a:endParaRPr lang="ru-RU" sz="24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40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64488" cy="16288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A53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A53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3600" b="1" cap="none" dirty="0" smtClean="0">
                <a:solidFill>
                  <a:srgbClr val="A53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 </a:t>
            </a:r>
            <a:r>
              <a:rPr lang="ru-RU" sz="3600" b="1" cap="none" dirty="0">
                <a:solidFill>
                  <a:srgbClr val="A53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3600" b="1" cap="none" dirty="0" smtClean="0">
                <a:solidFill>
                  <a:srgbClr val="A5301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ериодического закона – предсказал новые элементы</a:t>
            </a:r>
            <a:endParaRPr lang="ru-RU" sz="3600" cap="none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5" y="1772816"/>
            <a:ext cx="8066856" cy="4752528"/>
          </a:xfrm>
        </p:spPr>
        <p:txBody>
          <a:bodyPr numCol="2"/>
          <a:lstStyle/>
          <a:p>
            <a:pPr marL="0" lvl="0" indent="0">
              <a:buClr>
                <a:srgbClr val="A53010"/>
              </a:buClr>
              <a:buNone/>
            </a:pPr>
            <a:endParaRPr lang="ru-RU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4458317"/>
              </p:ext>
            </p:extLst>
          </p:nvPr>
        </p:nvGraphicFramePr>
        <p:xfrm>
          <a:off x="261256" y="1628799"/>
          <a:ext cx="8703231" cy="481545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6263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768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0342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A53010"/>
                        </a:buClr>
                        <a:buSzTx/>
                        <a:buFont typeface="Wingdings 3" charset="2"/>
                        <a:buNone/>
                        <a:tabLst/>
                        <a:defRPr/>
                      </a:pPr>
                      <a:r>
                        <a:rPr kumimoji="0" lang="ru-RU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Предсказанный</a:t>
                      </a: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Открытый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4454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A53010"/>
                        </a:buClr>
                        <a:buSzTx/>
                        <a:buFont typeface="Wingdings 3" charset="2"/>
                        <a:buNone/>
                        <a:tabLst/>
                        <a:defRPr/>
                      </a:pPr>
                      <a:r>
                        <a:rPr kumimoji="0" lang="ru-RU" sz="2400" u="none" strike="noStrike" kern="1200" cap="none" spc="0" normalizeH="0" baseline="0" noProof="0" dirty="0" err="1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Экаалюминий</a:t>
                      </a: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A53010"/>
                        </a:buClr>
                        <a:buSzTx/>
                        <a:buFont typeface="Wingdings 3" charset="2"/>
                        <a:buNone/>
                        <a:tabLst/>
                        <a:defRPr/>
                      </a:pPr>
                      <a:r>
                        <a:rPr kumimoji="0" lang="ru-RU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1875 г – Галлий (де </a:t>
                      </a:r>
                      <a:r>
                        <a:rPr kumimoji="0" lang="ru-RU" sz="2400" u="none" strike="noStrike" kern="1200" cap="none" spc="0" normalizeH="0" baseline="0" noProof="0" dirty="0" err="1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Буабодран</a:t>
                      </a:r>
                      <a:r>
                        <a:rPr kumimoji="0" lang="ru-RU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/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74454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A53010"/>
                        </a:buClr>
                        <a:buSzTx/>
                        <a:buFont typeface="Wingdings 3" charset="2"/>
                        <a:buNone/>
                        <a:tabLst/>
                        <a:defRPr/>
                      </a:pPr>
                      <a:r>
                        <a:rPr kumimoji="0" lang="ru-RU" sz="2400" u="none" strike="noStrike" kern="1200" cap="none" spc="0" normalizeH="0" baseline="0" noProof="0" dirty="0" err="1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Экабор</a:t>
                      </a:r>
                      <a:endParaRPr kumimoji="0" lang="ru-RU" sz="2400" u="none" strike="noStrike" kern="1200" cap="none" spc="0" normalizeH="0" baseline="0" noProof="0" dirty="0" smtClean="0">
                        <a:ln>
                          <a:noFill/>
                        </a:ln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A53010"/>
                        </a:buClr>
                        <a:buSzTx/>
                        <a:buFont typeface="Wingdings 3" charset="2"/>
                        <a:buNone/>
                        <a:tabLst/>
                        <a:defRPr/>
                      </a:pPr>
                      <a:r>
                        <a:rPr kumimoji="0" lang="ru-RU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1877 г – Скандий (</a:t>
                      </a:r>
                      <a:r>
                        <a:rPr kumimoji="0" lang="ru-RU" sz="2400" u="none" strike="noStrike" kern="1200" cap="none" spc="0" normalizeH="0" baseline="0" noProof="0" dirty="0" err="1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Нильсен</a:t>
                      </a:r>
                      <a:r>
                        <a:rPr kumimoji="0" lang="ru-RU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/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74454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A53010"/>
                        </a:buClr>
                        <a:buSzTx/>
                        <a:buFont typeface="Wingdings 3" charset="2"/>
                        <a:buNone/>
                        <a:tabLst/>
                        <a:defRPr/>
                      </a:pPr>
                      <a:r>
                        <a:rPr kumimoji="0" lang="ru-RU" sz="2400" u="none" strike="noStrike" kern="1200" cap="none" spc="0" normalizeH="0" baseline="0" noProof="0" dirty="0" err="1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Экакремний</a:t>
                      </a:r>
                      <a:endParaRPr kumimoji="0" lang="ru-RU" sz="2400" u="none" strike="noStrike" kern="1200" cap="none" spc="0" normalizeH="0" baseline="0" noProof="0" dirty="0" smtClean="0">
                        <a:ln>
                          <a:noFill/>
                        </a:ln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>
                          <a:srgbClr val="A53010"/>
                        </a:buClr>
                        <a:buSzTx/>
                        <a:buFont typeface="Wingdings 3" charset="2"/>
                        <a:buNone/>
                        <a:tabLst/>
                        <a:defRPr/>
                      </a:pPr>
                      <a:r>
                        <a:rPr kumimoji="0" lang="ru-RU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1885 г – Германий (</a:t>
                      </a:r>
                      <a:r>
                        <a:rPr kumimoji="0" lang="ru-RU" sz="2400" u="none" strike="noStrike" kern="1200" cap="none" spc="0" normalizeH="0" baseline="0" noProof="0" dirty="0" err="1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Винклер</a:t>
                      </a:r>
                      <a:r>
                        <a:rPr kumimoji="0" lang="ru-RU" sz="24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algn="ctr"/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51746">
                <a:tc gridSpan="2"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«Так подтверждаются самым наглядным образом идеи</a:t>
                      </a:r>
                      <a:r>
                        <a:rPr lang="ru-RU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русского химика, позволившие не только предвидеть существование названного элемента, но и заранее указать его важнейшие свойства». </a:t>
                      </a:r>
                      <a:r>
                        <a:rPr lang="ru-RU" sz="24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Нильсен</a:t>
                      </a:r>
                      <a:r>
                        <a:rPr lang="ru-RU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8690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8534400" cy="864096"/>
          </a:xfrm>
        </p:spPr>
        <p:txBody>
          <a:bodyPr>
            <a:normAutofit/>
          </a:bodyPr>
          <a:lstStyle/>
          <a:p>
            <a:pPr algn="ctr"/>
            <a:r>
              <a:rPr lang="ru-RU" sz="3600" b="1" cap="none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Сравнение свойств</a:t>
            </a:r>
            <a:endParaRPr lang="ru-RU" sz="3600" b="1" cap="none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3"/>
          </p:nvPr>
        </p:nvSpPr>
        <p:spPr>
          <a:xfrm>
            <a:off x="4788025" y="1268760"/>
            <a:ext cx="4176463" cy="4635343"/>
          </a:xfrm>
        </p:spPr>
        <p:txBody>
          <a:bodyPr>
            <a:normAutofit/>
          </a:bodyPr>
          <a:lstStyle/>
          <a:p>
            <a:pPr marL="0" lvl="0" indent="0">
              <a:buClr>
                <a:srgbClr val="A53010"/>
              </a:buClr>
              <a:buNone/>
            </a:pP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Германий </a:t>
            </a: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(измерено)</a:t>
            </a: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Атомная масса =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72,59</a:t>
            </a: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Плотность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5,35</a:t>
            </a: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Плотность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sz="2400" b="1" baseline="-25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,703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GeCl</a:t>
            </a:r>
            <a:r>
              <a:rPr lang="en-US" sz="2400" b="1" baseline="-250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жидкость, кипящая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83°С; плотность 1,88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4"/>
          </p:nvPr>
        </p:nvSpPr>
        <p:spPr>
          <a:xfrm>
            <a:off x="395537" y="1268760"/>
            <a:ext cx="4104455" cy="5256584"/>
          </a:xfrm>
        </p:spPr>
        <p:txBody>
          <a:bodyPr>
            <a:normAutofit/>
          </a:bodyPr>
          <a:lstStyle/>
          <a:p>
            <a:pPr marL="0" lvl="0" indent="0">
              <a:buClr>
                <a:srgbClr val="A53010"/>
              </a:buClr>
              <a:buNone/>
            </a:pPr>
            <a:r>
              <a:rPr lang="ru-RU" sz="24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Экасилиций</a:t>
            </a: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предсказано)</a:t>
            </a:r>
            <a:endParaRPr lang="ru-RU" sz="2400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Атомная масса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≈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72</a:t>
            </a:r>
          </a:p>
          <a:p>
            <a:pPr lvl="0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Плотность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≈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5,5</a:t>
            </a:r>
          </a:p>
          <a:p>
            <a:pPr lvl="0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Плотность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EsO</a:t>
            </a:r>
            <a:r>
              <a:rPr lang="en-US" sz="2400" b="1" baseline="-25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≈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,7</a:t>
            </a:r>
          </a:p>
          <a:p>
            <a:pPr lvl="0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EsCl</a:t>
            </a:r>
            <a:r>
              <a:rPr lang="en-US" sz="2400" b="1" baseline="-250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жидкость, кипящая около 90° С; плотность ≈ 1,9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spcAft>
                <a:spcPts val="800"/>
              </a:spcAft>
              <a:buClr>
                <a:srgbClr val="A53010"/>
              </a:buClr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2996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8252" y="1936817"/>
            <a:ext cx="4464496" cy="1008112"/>
          </a:xfrm>
        </p:spPr>
        <p:txBody>
          <a:bodyPr>
            <a:noAutofit/>
          </a:bodyPr>
          <a:lstStyle/>
          <a:p>
            <a:pPr algn="ctr"/>
            <a:r>
              <a:rPr lang="ru-RU" sz="4000" b="1" cap="none" dirty="0" smtClean="0">
                <a:ln>
                  <a:noFill/>
                </a:ln>
                <a:solidFill>
                  <a:srgbClr val="C6232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Менделеевская </a:t>
            </a:r>
            <a:br>
              <a:rPr lang="ru-RU" sz="4000" b="1" cap="none" dirty="0" smtClean="0">
                <a:ln>
                  <a:noFill/>
                </a:ln>
                <a:solidFill>
                  <a:srgbClr val="C6232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cap="none" dirty="0" smtClean="0">
                <a:ln>
                  <a:noFill/>
                </a:ln>
                <a:solidFill>
                  <a:srgbClr val="C62324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викторина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548680"/>
            <a:ext cx="9144000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ru-RU" sz="36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548680"/>
            <a:ext cx="3606551" cy="564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31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48680"/>
            <a:ext cx="8712967" cy="108012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Среди предложенных карточек, выберите только те, на которых указаны следующие атомы: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2132856"/>
            <a:ext cx="7992887" cy="4320480"/>
          </a:xfrm>
        </p:spPr>
        <p:txBody>
          <a:bodyPr numCol="2">
            <a:normAutofit fontScale="85000" lnSpcReduction="20000"/>
          </a:bodyPr>
          <a:lstStyle/>
          <a:p>
            <a:pPr lvl="0">
              <a:buFont typeface="Wingdings" panose="05000000000000000000" pitchFamily="2" charset="2"/>
              <a:buChar char="Ø"/>
            </a:pPr>
            <a:r>
              <a:rPr lang="ru-RU" sz="3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УГЛЕРОД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3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КАЛЬЦИЙ</a:t>
            </a:r>
            <a:endParaRPr lang="ru-RU" sz="3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3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НАТРИЙ</a:t>
            </a:r>
            <a:endParaRPr lang="ru-RU" sz="3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3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АЗОТ</a:t>
            </a:r>
            <a:endParaRPr lang="ru-RU" sz="3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3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КАЛИЙ</a:t>
            </a:r>
            <a:endParaRPr lang="ru-RU" sz="3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3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КИСЛОРОД</a:t>
            </a:r>
            <a:endParaRPr lang="ru-RU" sz="3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3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ВОДОРОД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3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CЕРЕБРО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3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ХЛОР</a:t>
            </a:r>
            <a:endParaRPr lang="ru-RU" sz="3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3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МАГНИЙ</a:t>
            </a:r>
            <a:endParaRPr lang="ru-RU" sz="3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3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ФОСФОР</a:t>
            </a:r>
            <a:endParaRPr lang="ru-RU" sz="3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3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СЕРА</a:t>
            </a:r>
            <a:endParaRPr lang="ru-RU" sz="3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3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КРЕМНИЙ</a:t>
            </a:r>
            <a:endParaRPr lang="ru-RU" sz="3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3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ЛИТИЙ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426897" cy="1224136"/>
          </a:xfrm>
        </p:spPr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Вставить слова</a:t>
            </a:r>
            <a:endParaRPr lang="ru-RU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Содержимое 3" descr="D:\data\articles\62\6264\626408\img2.jpg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07504" y="1484784"/>
            <a:ext cx="8856984" cy="326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0338"/>
            <a:ext cx="8534401" cy="1396454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Единственный </a:t>
            </a:r>
            <a:r>
              <a:rPr lang="ru-RU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жидкий металл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7975" y="1700808"/>
            <a:ext cx="7562800" cy="446375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Ртуть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6" name="AutoShape 2" descr="https://voop.eco/wp-content/uploads/2018/05/%D1%80%D1%82%D1%83%D1%82%D1%8C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48" name="Picture 4" descr="https://voop.eco/wp-content/uploads/2018/05/%D1%80%D1%82%D1%83%D1%82%D1%8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3928" y="3056538"/>
            <a:ext cx="4436486" cy="26178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28136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8426897" cy="1644352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Этот </a:t>
            </a:r>
            <a:r>
              <a:rPr lang="ru-RU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 используют для дезинфекции воды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060848"/>
            <a:ext cx="8138865" cy="244827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Хлор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780928"/>
            <a:ext cx="2008839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8676456" cy="1368152"/>
          </a:xfrm>
        </p:spPr>
        <p:txBody>
          <a:bodyPr>
            <a:noAutofit/>
          </a:bodyPr>
          <a:lstStyle/>
          <a:p>
            <a:pPr marL="342900" lvl="0" indent="-342900">
              <a:spcBef>
                <a:spcPts val="1000"/>
              </a:spcBef>
            </a:pPr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Самый </a:t>
            </a:r>
            <a:r>
              <a:rPr lang="ru-RU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популярный </a:t>
            </a:r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яд  в Европе в </a:t>
            </a:r>
            <a:r>
              <a:rPr lang="ru-RU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средние века?</a:t>
            </a:r>
            <a:br>
              <a:rPr lang="ru-RU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5" y="2133600"/>
            <a:ext cx="7706816" cy="439174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Мышьяк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mineral-book.ru/gallery/1511894036522429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0244" y="2564904"/>
            <a:ext cx="4504157" cy="2942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9036497" cy="2592288"/>
          </a:xfrm>
        </p:spPr>
        <p:txBody>
          <a:bodyPr>
            <a:normAutofit fontScale="90000"/>
          </a:bodyPr>
          <a:lstStyle/>
          <a:p>
            <a:pPr marL="342900" lvl="0" indent="-342900">
              <a:spcBef>
                <a:spcPts val="1000"/>
              </a:spcBef>
            </a:pPr>
            <a:r>
              <a:rPr lang="ru-RU" sz="40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В </a:t>
            </a:r>
            <a:r>
              <a:rPr lang="ru-RU" sz="40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опере «Фауст»  </a:t>
            </a:r>
            <a:r>
              <a:rPr lang="ru-RU" sz="4000" b="1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Мефистофиль</a:t>
            </a:r>
            <a:r>
              <a:rPr lang="ru-RU" sz="40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поет: «Сатана там правит бал </a:t>
            </a:r>
            <a:r>
              <a:rPr lang="ru-RU" sz="40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 Люди </a:t>
            </a:r>
            <a:r>
              <a:rPr lang="ru-RU" sz="40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гибнут за металл». За какой?</a:t>
            </a:r>
            <a:r>
              <a:rPr lang="ru-RU" sz="1800" dirty="0">
                <a:solidFill>
                  <a:prstClr val="black"/>
                </a:solidFill>
              </a:rPr>
              <a:t/>
            </a:r>
            <a:br>
              <a:rPr lang="ru-RU" sz="1800" dirty="0">
                <a:solidFill>
                  <a:prstClr val="black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5941" y="2492896"/>
            <a:ext cx="7900515" cy="372237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Золото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http://pngimg.com/uploads/gold/gold_PNG1099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18248" y="3176971"/>
            <a:ext cx="3887367" cy="23542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04689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76672"/>
            <a:ext cx="8676455" cy="1280890"/>
          </a:xfrm>
        </p:spPr>
        <p:txBody>
          <a:bodyPr>
            <a:noAutofit/>
          </a:bodyPr>
          <a:lstStyle/>
          <a:p>
            <a:pPr marL="342900" lvl="0" indent="-342900">
              <a:spcBef>
                <a:spcPts val="1000"/>
              </a:spcBef>
            </a:pPr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Какое </a:t>
            </a:r>
            <a:r>
              <a:rPr lang="ru-RU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отношение имеет к </a:t>
            </a:r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химии пломба?</a:t>
            </a:r>
            <a:r>
              <a:rPr lang="ru-RU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916832"/>
            <a:ext cx="8534401" cy="21375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Первые пломбы делали из свинца (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Pb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http://chemistry-chemists.com/N3_2012/U3/img/Lead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8502" y="3356992"/>
            <a:ext cx="4506194" cy="32069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24109"/>
            <a:ext cx="9036495" cy="1857865"/>
          </a:xfrm>
        </p:spPr>
        <p:txBody>
          <a:bodyPr>
            <a:normAutofit fontScale="90000"/>
          </a:bodyPr>
          <a:lstStyle/>
          <a:p>
            <a:pPr marL="342900" lvl="0" indent="-342900">
              <a:spcBef>
                <a:spcPts val="1000"/>
              </a:spcBef>
            </a:pPr>
            <a:r>
              <a:rPr lang="ru-RU" sz="40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С </a:t>
            </a:r>
            <a:r>
              <a:rPr lang="ru-RU" sz="40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помощью какого металла раньше получали вспышку в процессе </a:t>
            </a:r>
            <a:r>
              <a:rPr lang="ru-RU" sz="40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фотографирования?</a:t>
            </a:r>
            <a:r>
              <a:rPr lang="ru-RU" sz="1800" dirty="0">
                <a:solidFill>
                  <a:prstClr val="black">
                    <a:lumMod val="75000"/>
                    <a:lumOff val="25000"/>
                  </a:prstClr>
                </a:solidFill>
              </a:rPr>
              <a:t/>
            </a:r>
            <a:br>
              <a:rPr lang="ru-RU" sz="1800" dirty="0"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7" y="2481974"/>
            <a:ext cx="7632847" cy="381754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Магний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098" name="Picture 2" descr="https://tlystenko-estalsch21.edumsko.ru/uploads/34600/34531/section/735236/magnij.bmp?153677428348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1920" y="2636912"/>
            <a:ext cx="4102176" cy="30848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06435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0649"/>
            <a:ext cx="8856983" cy="2016223"/>
          </a:xfrm>
        </p:spPr>
        <p:txBody>
          <a:bodyPr>
            <a:normAutofit fontScale="90000"/>
          </a:bodyPr>
          <a:lstStyle/>
          <a:p>
            <a:pPr marL="342900" lvl="0" indent="-342900">
              <a:spcBef>
                <a:spcPts val="1000"/>
              </a:spcBef>
            </a:pPr>
            <a:r>
              <a:rPr lang="ru-RU" sz="40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Какую страну назвали в честь одного из элементов таблицы Менделеева?</a:t>
            </a:r>
            <a:r>
              <a:rPr lang="ru-RU" sz="1800" dirty="0">
                <a:solidFill>
                  <a:prstClr val="black"/>
                </a:solidFill>
              </a:rPr>
              <a:t/>
            </a:r>
            <a:br>
              <a:rPr lang="ru-RU" sz="1800" dirty="0">
                <a:solidFill>
                  <a:prstClr val="black"/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2708920"/>
            <a:ext cx="6591985" cy="377762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 l="25013" t="28657" r="23838" b="23046"/>
          <a:stretch>
            <a:fillRect/>
          </a:stretch>
        </p:blipFill>
        <p:spPr bwMode="auto">
          <a:xfrm>
            <a:off x="755575" y="2060848"/>
            <a:ext cx="7024033" cy="4608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90762"/>
            <a:ext cx="9036496" cy="1570086"/>
          </a:xfrm>
        </p:spPr>
        <p:txBody>
          <a:bodyPr>
            <a:noAutofit/>
          </a:bodyPr>
          <a:lstStyle/>
          <a:p>
            <a:pPr marL="342900" lvl="0" indent="-342900">
              <a:spcBef>
                <a:spcPts val="1000"/>
              </a:spcBef>
            </a:pPr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Известный </a:t>
            </a:r>
            <a:r>
              <a:rPr lang="ru-RU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физик, фамилия, которого, звучит как название одного из элементов таблицы?</a:t>
            </a:r>
            <a:br>
              <a:rPr lang="ru-RU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276872"/>
            <a:ext cx="7563585" cy="230425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Нильс Бор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://cmhuman.ru/wp-content/uploads/2017/10/PORTRAIT-Niels-Boh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5757" y="2276872"/>
            <a:ext cx="2967715" cy="37096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05974"/>
            <a:ext cx="8856984" cy="2014914"/>
          </a:xfrm>
        </p:spPr>
        <p:txBody>
          <a:bodyPr>
            <a:normAutofit fontScale="90000"/>
          </a:bodyPr>
          <a:lstStyle/>
          <a:p>
            <a:pPr marL="342900" lvl="0" indent="-342900">
              <a:spcBef>
                <a:spcPts val="1000"/>
              </a:spcBef>
            </a:pPr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Этот </a:t>
            </a:r>
            <a:r>
              <a:rPr lang="ru-RU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 упоминается в одной из сказок Андерсена. Раньше этот элемент использовали для запаивания консервных банок?</a:t>
            </a:r>
            <a:r>
              <a:rPr lang="ru-RU" sz="1800" dirty="0">
                <a:solidFill>
                  <a:prstClr val="black"/>
                </a:solidFill>
              </a:rPr>
              <a:t/>
            </a:r>
            <a:br>
              <a:rPr lang="ru-RU" sz="1800" dirty="0">
                <a:solidFill>
                  <a:prstClr val="black"/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3" y="2420888"/>
            <a:ext cx="7184682" cy="230425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Олово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://pict.belvedor.com/c/c9/cc9fd2e404a906402c1964ca4350b64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016" y="3212975"/>
            <a:ext cx="3484329" cy="34843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20688"/>
            <a:ext cx="8820471" cy="2016224"/>
          </a:xfrm>
        </p:spPr>
        <p:txBody>
          <a:bodyPr>
            <a:noAutofit/>
          </a:bodyPr>
          <a:lstStyle/>
          <a:p>
            <a:pPr marL="342900" lvl="0" indent="-342900">
              <a:spcBef>
                <a:spcPts val="1000"/>
              </a:spcBef>
            </a:pPr>
            <a:r>
              <a:rPr lang="ru-RU" sz="32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«</a:t>
            </a:r>
            <a:r>
              <a:rPr lang="ru-RU" sz="32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Родственник азота», который «живет» на Кольском полуострове в составе минералов, участвует в создании дымовых завес?</a:t>
            </a:r>
            <a:br>
              <a:rPr lang="ru-RU" sz="32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852936"/>
            <a:ext cx="8534401" cy="18002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Фосфор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avatars.mds.yandex.net/get-zen_doc/127510/pub_5b9f6b3e41e36100a999277f_5b9f7322472db900ad2d839d/scale_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3928" y="3068960"/>
            <a:ext cx="4366843" cy="31683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8534401" cy="1368152"/>
          </a:xfrm>
        </p:spPr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«Четвертый лишний»</a:t>
            </a:r>
            <a:r>
              <a:rPr lang="ru-RU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5" y="2133600"/>
            <a:ext cx="7706816" cy="3777622"/>
          </a:xfrm>
        </p:spPr>
        <p:txBody>
          <a:bodyPr>
            <a:norm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Н, Не,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endParaRPr lang="ru-RU" sz="4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>
              <a:buFont typeface="+mj-lt"/>
              <a:buAutoNum type="arabicPeriod"/>
            </a:pP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Li, Be, B</a:t>
            </a:r>
            <a:endParaRPr lang="ru-RU" sz="4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>
              <a:buFont typeface="+mj-lt"/>
              <a:buAutoNum type="arabicPeriod"/>
            </a:pP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Fe, Co, Ni, </a:t>
            </a:r>
            <a:r>
              <a:rPr lang="en-US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endParaRPr lang="ru-RU" sz="4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>
              <a:buFont typeface="+mj-lt"/>
              <a:buAutoNum type="arabicPeriod"/>
            </a:pP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F,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Mn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</a:t>
            </a:r>
            <a:endParaRPr lang="ru-RU" sz="4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3036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8534401" cy="1080120"/>
          </a:xfrm>
        </p:spPr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Черный ящик 1</a:t>
            </a:r>
            <a:endParaRPr lang="ru-RU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54540" y="1556792"/>
            <a:ext cx="8309948" cy="50405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Наполеон III на банкете выдавал особо почетным гостям эту посуду. Гости попроще удостаивались обычными золотыми и серебряными приборами. А сейчас ее называют посудой бедняков. Что это за посуда?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алюминиевую посуду называют посудой бедняков, так как этот металл способствует развитию старческого атеросклероза. При приготовлении пищи в такой посуде алюминий частично переходит в организм, где и накапливается. А в 19 веке на императорских приемах алюминиевая посуда была самой престижной. 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8534401" cy="1368152"/>
          </a:xfrm>
        </p:spPr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Черный ящик 2</a:t>
            </a:r>
            <a:endParaRPr lang="ru-RU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700808"/>
            <a:ext cx="8280919" cy="244827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Металл, который в доисторическое время ценился дороже золота? Ему покровительствовал бог войны.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Ответ: Железо 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http://chert-poberi.ru/wp-content/uploads/proga/111/images1/201712/igor2-101217142825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69630" y="3803708"/>
            <a:ext cx="4390778" cy="29143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8244409" cy="50405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Библиографический список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980728"/>
            <a:ext cx="9036496" cy="5760640"/>
          </a:xfrm>
        </p:spPr>
        <p:txBody>
          <a:bodyPr>
            <a:no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Габриелян О.С. Химия. 11 класс. Профильный уровень: учеб. для </a:t>
            </a: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общеобразоват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учреждений / О.С. Габриелян, </a:t>
            </a: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Г.Г.Лысова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– М., 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2018</a:t>
            </a:r>
            <a:endParaRPr lang="ru-RU" sz="1600" b="1" dirty="0" smtClean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Габриелян 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О.С. Химия. 10 класс. Профильный уровень: учеб. для </a:t>
            </a: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общеобразоват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учреждений / О.С. Габриелян, Ф.Н. Маскаев, С.Ю. Пономарев, </a:t>
            </a: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В.И.Тернин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– М., 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2018</a:t>
            </a:r>
            <a:endParaRPr lang="ru-RU" sz="1600" b="1" dirty="0" smtClean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Габриелян  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О. С.,  Остроумов  И. Г.,  Остроумова  Е. Е.  и  др.  Химия  для  профессий  и  специальностей естественно-научного профиля: учебник для студ. учреждений сред. проф. образования. — М., 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2019</a:t>
            </a:r>
            <a:endParaRPr lang="ru-RU" sz="1600" b="1" dirty="0" smtClean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Габриелян  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О. С.,  Лысова  Г. Г.  Химия:  книга  для  преподавателя:  учеб.-метод.  пособие.  — М., 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2012</a:t>
            </a:r>
            <a:endParaRPr lang="ru-RU" sz="1600" b="1" dirty="0" smtClean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1600" b="1" u="sng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Интернет-ресурсы</a:t>
            </a:r>
            <a:r>
              <a:rPr lang="ru-RU" sz="1600" b="1" u="sng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b="1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1600" b="1" dirty="0" err="1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hemi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wallst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(Образовательный сайт для школьников «Химия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»)</a:t>
            </a:r>
            <a:endParaRPr lang="ru-RU" sz="1600" b="1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1600" b="1" dirty="0" err="1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alhimikov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net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(Образовательный сайт для 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школьников)</a:t>
            </a: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1600" b="1" dirty="0" err="1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chem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msu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(Электронная библиотека по химии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1600" b="1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1600" b="1" dirty="0" err="1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enauki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(интернет-издание для учителей «Естественные науки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»)</a:t>
            </a:r>
            <a:endParaRPr lang="ru-RU" sz="1600" b="1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1600" b="1" dirty="0" err="1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1september. </a:t>
            </a: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(методическая газета «Первое сентября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»)</a:t>
            </a:r>
            <a:endParaRPr lang="ru-RU" sz="1600" b="1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1600" b="1" dirty="0" err="1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hvsh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(журнал «Химия в школе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»)</a:t>
            </a:r>
            <a:endParaRPr lang="ru-RU" sz="1600" b="1" dirty="0" smtClean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1600" b="1" dirty="0" err="1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hij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(журнал «Химия и жизнь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»)</a:t>
            </a:r>
            <a:endParaRPr lang="ru-RU" sz="1600" b="1" dirty="0" smtClean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1600" b="1" dirty="0" err="1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chemistry-chemists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6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(электронный журнал «Химики и химия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»)</a:t>
            </a:r>
            <a:endParaRPr lang="ru-RU" sz="1600" b="1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0426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3933056"/>
            <a:ext cx="9612560" cy="20867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5400" b="1" kern="0" dirty="0" smtClean="0">
                <a:ln w="6600">
                  <a:solidFill>
                    <a:srgbClr val="2F7ADF"/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Спасибо </a:t>
            </a:r>
            <a:r>
              <a:rPr lang="ru-RU" sz="5400" b="1" kern="0" dirty="0">
                <a:ln w="6600">
                  <a:solidFill>
                    <a:srgbClr val="2F7ADF"/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5400" b="1" kern="0" dirty="0" smtClean="0">
                <a:ln w="6600">
                  <a:solidFill>
                    <a:srgbClr val="2F7ADF"/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 !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656153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835</TotalTime>
  <Words>908</Words>
  <Application>Microsoft Office PowerPoint</Application>
  <PresentationFormat>Экран (4:3)</PresentationFormat>
  <Paragraphs>142</Paragraphs>
  <Slides>41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7" baseType="lpstr">
      <vt:lpstr>Calibri</vt:lpstr>
      <vt:lpstr>Century Gothic</vt:lpstr>
      <vt:lpstr>Times New Roman</vt:lpstr>
      <vt:lpstr>Wingdings</vt:lpstr>
      <vt:lpstr>Wingdings 3</vt:lpstr>
      <vt:lpstr>Сектор</vt:lpstr>
      <vt:lpstr>Внеклассное мероприятие «Периодический закон Д.И. Менделеева»</vt:lpstr>
      <vt:lpstr>Цель: формирование научного подхода к пониманию единой картины мира, чувства причастности к историко-культурной общности российского народа </vt:lpstr>
      <vt:lpstr>Структура занятия</vt:lpstr>
      <vt:lpstr>Открытие Периодического закона</vt:lpstr>
      <vt:lpstr>Презентация PowerPoint</vt:lpstr>
      <vt:lpstr>      Классификация Деберейнера</vt:lpstr>
      <vt:lpstr>     Классификация Деберейнера</vt:lpstr>
      <vt:lpstr>     Классификация Ньюлендса</vt:lpstr>
      <vt:lpstr>     Спираль Шанкуртуа</vt:lpstr>
      <vt:lpstr>Презентация PowerPoint</vt:lpstr>
      <vt:lpstr>     Цилиндрическая модель классификации Шанкуртуа</vt:lpstr>
      <vt:lpstr>     Классификация Мейера</vt:lpstr>
      <vt:lpstr>Презентация PowerPoint</vt:lpstr>
      <vt:lpstr>     Жизнь и деятельность Д. И. Менделеева</vt:lpstr>
      <vt:lpstr>Презентация PowerPoint</vt:lpstr>
      <vt:lpstr>Родители </vt:lpstr>
      <vt:lpstr>     Годы учебы в Санкт-петербургском педагогическом институте</vt:lpstr>
      <vt:lpstr>«Я, - говорил Д.И. Менделеев, - был с самого начала глубоко убежден в том, что самое основное свойство атомов, атомный вес или масса атомов, должно определять основные свойства каждого элемента»</vt:lpstr>
      <vt:lpstr>     Открытие Периодического закона</vt:lpstr>
      <vt:lpstr>  Современный вид Периодической системы химических элементов</vt:lpstr>
      <vt:lpstr>   Открытие Периодического закона –   начало современной химии</vt:lpstr>
      <vt:lpstr>    Значение Периодического закона – предсказал новые элементы</vt:lpstr>
      <vt:lpstr>     Сравнение свойств</vt:lpstr>
      <vt:lpstr>Менделеевская  викторина</vt:lpstr>
      <vt:lpstr>     Среди предложенных карточек, выберите только те, на которых указаны следующие атомы: </vt:lpstr>
      <vt:lpstr>     Вставить слова</vt:lpstr>
      <vt:lpstr>     Единственный жидкий металл</vt:lpstr>
      <vt:lpstr>     Этот элемент используют для дезинфекции воды</vt:lpstr>
      <vt:lpstr>     Самый популярный яд  в Европе в средние века? </vt:lpstr>
      <vt:lpstr>     В опере «Фауст»  Мефистофиль поет: «Сатана там правит бал …. Люди гибнут за металл». За какой? </vt:lpstr>
      <vt:lpstr>     Какое отношение имеет к химии пломба? </vt:lpstr>
      <vt:lpstr>     С помощью какого металла раньше получали вспышку в процессе фотографирования? </vt:lpstr>
      <vt:lpstr>     Какую страну назвали в честь одного из элементов таблицы Менделеева? </vt:lpstr>
      <vt:lpstr>     Известный физик, фамилия, которого, звучит как название одного из элементов таблицы? </vt:lpstr>
      <vt:lpstr>         Этот элемент упоминается в одной из сказок Андерсена. Раньше этот элемент использовали для запаивания консервных банок? </vt:lpstr>
      <vt:lpstr>     «Родственник азота», который «живет» на Кольском полуострове в составе минералов, участвует в создании дымовых завес? </vt:lpstr>
      <vt:lpstr>     «Четвертый лишний» </vt:lpstr>
      <vt:lpstr>     Черный ящик 1</vt:lpstr>
      <vt:lpstr>     Черный ящик 2</vt:lpstr>
      <vt:lpstr>    Библиографический список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Ноутбук</dc:creator>
  <cp:lastModifiedBy>1</cp:lastModifiedBy>
  <cp:revision>136</cp:revision>
  <dcterms:created xsi:type="dcterms:W3CDTF">2019-02-12T15:49:15Z</dcterms:created>
  <dcterms:modified xsi:type="dcterms:W3CDTF">2024-05-03T17:13:59Z</dcterms:modified>
</cp:coreProperties>
</file>