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4" r:id="rId9"/>
    <p:sldId id="275" r:id="rId10"/>
    <p:sldId id="276" r:id="rId11"/>
    <p:sldId id="265" r:id="rId12"/>
    <p:sldId id="264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5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C5259-0C3F-4B66-96C4-496B04DDFDBC}" type="datetimeFigureOut">
              <a:rPr lang="ru-RU" smtClean="0"/>
              <a:t>19.04.2020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FA2FA-D1A3-4DD9-B0EA-290C605CD02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C5259-0C3F-4B66-96C4-496B04DDFDBC}" type="datetimeFigureOut">
              <a:rPr lang="ru-RU" smtClean="0"/>
              <a:t>19.04.2020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FA2FA-D1A3-4DD9-B0EA-290C605CD0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C5259-0C3F-4B66-96C4-496B04DDFDBC}" type="datetimeFigureOut">
              <a:rPr lang="ru-RU" smtClean="0"/>
              <a:t>19.04.2020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FA2FA-D1A3-4DD9-B0EA-290C605CD0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C5259-0C3F-4B66-96C4-496B04DDFDBC}" type="datetimeFigureOut">
              <a:rPr lang="ru-RU" smtClean="0"/>
              <a:t>19.04.2020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FA2FA-D1A3-4DD9-B0EA-290C605CD02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C5259-0C3F-4B66-96C4-496B04DDFDBC}" type="datetimeFigureOut">
              <a:rPr lang="ru-RU" smtClean="0"/>
              <a:t>19.04.2020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FA2FA-D1A3-4DD9-B0EA-290C605CD0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C5259-0C3F-4B66-96C4-496B04DDFDBC}" type="datetimeFigureOut">
              <a:rPr lang="ru-RU" smtClean="0"/>
              <a:t>19.04.2020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FA2FA-D1A3-4DD9-B0EA-290C605CD02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C5259-0C3F-4B66-96C4-496B04DDFDBC}" type="datetimeFigureOut">
              <a:rPr lang="ru-RU" smtClean="0"/>
              <a:t>19.04.2020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FA2FA-D1A3-4DD9-B0EA-290C605CD02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C5259-0C3F-4B66-96C4-496B04DDFDBC}" type="datetimeFigureOut">
              <a:rPr lang="ru-RU" smtClean="0"/>
              <a:t>19.04.2020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FA2FA-D1A3-4DD9-B0EA-290C605CD0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C5259-0C3F-4B66-96C4-496B04DDFDBC}" type="datetimeFigureOut">
              <a:rPr lang="ru-RU" smtClean="0"/>
              <a:t>19.04.2020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FA2FA-D1A3-4DD9-B0EA-290C605CD0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C5259-0C3F-4B66-96C4-496B04DDFDBC}" type="datetimeFigureOut">
              <a:rPr lang="ru-RU" smtClean="0"/>
              <a:t>19.04.2020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FA2FA-D1A3-4DD9-B0EA-290C605CD0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C5259-0C3F-4B66-96C4-496B04DDFDBC}" type="datetimeFigureOut">
              <a:rPr lang="ru-RU" smtClean="0"/>
              <a:t>19.04.2020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FA2FA-D1A3-4DD9-B0EA-290C605CD02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25C5259-0C3F-4B66-96C4-496B04DDFDBC}" type="datetimeFigureOut">
              <a:rPr lang="ru-RU" smtClean="0"/>
              <a:t>19.04.2020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17FA2FA-D1A3-4DD9-B0EA-290C605CD02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A%D0%BE%D1%81%D0%BC%D0%B8%D1%87%D0%B5%D1%81%D0%BA%D0%BE%D0%B5_%D0%BF%D1%80%D0%BE%D1%81%D1%82%D1%80%D0%B0%D0%BD%D1%81%D1%82%D0%B2%D0%BE" TargetMode="External"/><Relationship Id="rId2" Type="http://schemas.openxmlformats.org/officeDocument/2006/relationships/hyperlink" Target="https://ru.wikipedia.org/wiki/%D0%A1%D0%BE%D1%8E%D0%B7_%D0%A1%D0%BE%D0%B2%D0%B5%D1%82%D1%81%D0%BA%D0%B8%D1%85_%D0%A1%D0%BE%D1%86%D0%B8%D0%B0%D0%BB%D0%B8%D1%81%D1%82%D0%B8%D1%87%D0%B5%D1%81%D0%BA%D0%B8%D1%85_%D0%A0%D0%B5%D1%81%D0%BF%D1%83%D0%B1%D0%BB%D0%B8%D0%BA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hyperlink" Target="https://ru.wikipedia.org/wiki/%D0%93%D0%B0%D0%B3%D0%B0%D1%80%D0%B8%D0%BD,_%D0%AE%D1%80%D0%B8%D0%B9_%D0%90%D0%BB%D0%B5%D0%BA%D1%81%D0%B5%D0%B5%D0%B2%D0%B8%D1%87" TargetMode="External"/><Relationship Id="rId4" Type="http://schemas.openxmlformats.org/officeDocument/2006/relationships/hyperlink" Target="https://ru.wikipedia.org/wiki/%D0%A1%D0%BF%D1%83%D1%82%D0%BD%D0%B8%D0%BA-1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3%D0%B5%D1%80%D0%BE%D0%B9_%D0%A1%D0%BE%D1%86%D0%B8%D0%B0%D0%BB%D0%B8%D1%81%D1%82%D0%B8%D1%87%D0%B5%D1%81%D0%BA%D0%BE%D0%B3%D0%BE_%D0%A2%D1%80%D1%83%D0%B4%D0%B0" TargetMode="External"/><Relationship Id="rId13" Type="http://schemas.openxmlformats.org/officeDocument/2006/relationships/image" Target="../media/image7.jpeg"/><Relationship Id="rId3" Type="http://schemas.openxmlformats.org/officeDocument/2006/relationships/hyperlink" Target="https://ru.wikipedia.org/wiki/%D0%9C%D0%B0%D1%82%D0%B5%D0%BC%D0%B0%D1%82%D0%B8%D0%BA%D0%B0" TargetMode="External"/><Relationship Id="rId7" Type="http://schemas.openxmlformats.org/officeDocument/2006/relationships/hyperlink" Target="https://ru.wikipedia.org/wiki/%D0%A7%D0%BB%D0%B5%D0%BD-%D0%BA%D0%BE%D1%80%D1%80%D0%B5%D1%81%D0%BF%D0%BE%D0%BD%D0%B4%D0%B5%D0%BD%D1%82" TargetMode="External"/><Relationship Id="rId12" Type="http://schemas.openxmlformats.org/officeDocument/2006/relationships/hyperlink" Target="https://ru.wikipedia.org/wiki/%D0%A6%D0%9A_%D0%9A%D0%9F%D0%A1%D0%A1" TargetMode="External"/><Relationship Id="rId2" Type="http://schemas.openxmlformats.org/officeDocument/2006/relationships/hyperlink" Target="https://ru.wikipedia.org/wiki/%D0%A1%D0%BE%D1%8E%D0%B7_%D0%A1%D0%BE%D0%B2%D0%B5%D1%82%D1%81%D0%BA%D0%B8%D1%85_%D0%A1%D0%BE%D1%86%D0%B8%D0%B0%D0%BB%D0%B8%D1%81%D1%82%D0%B8%D1%87%D0%B5%D1%81%D0%BA%D0%B8%D1%85_%D0%A0%D0%B5%D1%81%D0%BF%D1%83%D0%B1%D0%BB%D0%B8%D0%BA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0%D0%BA%D0%B0%D0%B4%D0%B5%D0%BC%D0%B8%D0%BA" TargetMode="External"/><Relationship Id="rId11" Type="http://schemas.openxmlformats.org/officeDocument/2006/relationships/hyperlink" Target="https://ru.wikipedia.org/wiki/%D0%9A%D0%9F%D0%A1%D0%A1" TargetMode="External"/><Relationship Id="rId5" Type="http://schemas.openxmlformats.org/officeDocument/2006/relationships/hyperlink" Target="https://ru.wikipedia.org/wiki/%D0%90%D0%9D_%D0%A1%D0%A1%D0%A1%D0%A0" TargetMode="External"/><Relationship Id="rId10" Type="http://schemas.openxmlformats.org/officeDocument/2006/relationships/hyperlink" Target="https://ru.wikipedia.org/wiki/%D0%A1%D1%82%D0%B0%D0%BB%D0%B8%D0%BD%D1%81%D0%BA%D0%B0%D1%8F_%D0%BF%D1%80%D0%B5%D0%BC%D0%B8%D1%8F" TargetMode="External"/><Relationship Id="rId4" Type="http://schemas.openxmlformats.org/officeDocument/2006/relationships/hyperlink" Target="https://ru.wikipedia.org/wiki/%D0%9C%D0%B5%D1%85%D0%B0%D0%BD%D0%B8%D0%BA%D0%B0" TargetMode="External"/><Relationship Id="rId9" Type="http://schemas.openxmlformats.org/officeDocument/2006/relationships/hyperlink" Target="https://ru.wikipedia.org/wiki/%D0%9B%D0%B0%D1%83%D1%80%D0%B5%D0%B0%D1%82_%D0%9B%D0%B5%D0%BD%D0%B8%D0%BD%D1%81%D0%BA%D0%BE%D0%B9_%D0%BF%D1%80%D0%B5%D0%BC%D0%B8%D0%B8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1700809"/>
            <a:ext cx="6768752" cy="423385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404664"/>
            <a:ext cx="7772400" cy="936104"/>
          </a:xfrm>
        </p:spPr>
        <p:txBody>
          <a:bodyPr/>
          <a:lstStyle/>
          <a:p>
            <a:pPr marL="182880" indent="0">
              <a:buNone/>
            </a:pPr>
            <a:r>
              <a:rPr lang="ru-RU" dirty="0" smtClean="0"/>
              <a:t> Эра космонавтики</a:t>
            </a:r>
            <a:endParaRPr lang="ru-RU" dirty="0"/>
          </a:p>
        </p:txBody>
      </p:sp>
      <p:pic>
        <p:nvPicPr>
          <p:cNvPr id="1026" name="Picture 2" descr="C:\Users\Kroaton\Desktop\537628_space_and_uf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00808"/>
            <a:ext cx="6768752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22796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5" y="1916832"/>
            <a:ext cx="7478216" cy="3598336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476672"/>
            <a:ext cx="6400800" cy="720080"/>
          </a:xfrm>
        </p:spPr>
        <p:txBody>
          <a:bodyPr>
            <a:normAutofit fontScale="62500" lnSpcReduction="20000"/>
          </a:bodyPr>
          <a:lstStyle/>
          <a:p>
            <a:pPr marL="45720" indent="0" algn="ctr">
              <a:buNone/>
            </a:pPr>
            <a:r>
              <a:rPr lang="ru-RU" sz="4000" dirty="0" smtClean="0"/>
              <a:t>Памятный знак на месте приземления</a:t>
            </a:r>
            <a:endParaRPr lang="ru-RU" sz="4000" dirty="0"/>
          </a:p>
        </p:txBody>
      </p:sp>
      <p:pic>
        <p:nvPicPr>
          <p:cNvPr id="1026" name="Picture 2" descr="C:\Users\Kroaton\Desktop\middle_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40768"/>
            <a:ext cx="8280920" cy="5136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54490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1556792"/>
            <a:ext cx="6512511" cy="395837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753264"/>
          </a:xfrm>
        </p:spPr>
        <p:txBody>
          <a:bodyPr>
            <a:normAutofit fontScale="85000" lnSpcReduction="10000"/>
          </a:bodyPr>
          <a:lstStyle/>
          <a:p>
            <a:pPr marL="45720" indent="0">
              <a:buNone/>
            </a:pPr>
            <a:r>
              <a:rPr lang="ru-RU" sz="3200" dirty="0"/>
              <a:t>Первый искусственный спутник Земли</a:t>
            </a:r>
          </a:p>
          <a:p>
            <a:endParaRPr lang="ru-RU" dirty="0"/>
          </a:p>
        </p:txBody>
      </p:sp>
      <p:pic>
        <p:nvPicPr>
          <p:cNvPr id="4" name="Picture 2" descr="C:\Users\Kroaton\Desktop\Sputnik_as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484784"/>
            <a:ext cx="6408712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4677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36095" y="1556793"/>
            <a:ext cx="2869705" cy="3958375"/>
          </a:xfrm>
        </p:spPr>
        <p:txBody>
          <a:bodyPr/>
          <a:lstStyle/>
          <a:p>
            <a:pPr marL="0" indent="0">
              <a:buNone/>
            </a:pPr>
            <a:r>
              <a:rPr lang="ru-RU" sz="2000" b="0" dirty="0">
                <a:effectLst/>
              </a:rPr>
              <a:t>Собака-космонавт, первое животное, выведенное на орбиту Земли. Была запущена в космос 3 ноября 1957 года в половине шестого утра по московскому времени на советском корабле «Спутник-2». На тот момент Лайке было около двух лет.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753264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ru-RU" sz="4400" dirty="0" smtClean="0"/>
              <a:t>Собака Лайка</a:t>
            </a:r>
            <a:endParaRPr lang="ru-RU" sz="4400" dirty="0"/>
          </a:p>
        </p:txBody>
      </p:sp>
      <p:pic>
        <p:nvPicPr>
          <p:cNvPr id="2050" name="Picture 2" descr="C:\Users\Kroaton\Desktop\layka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56793"/>
            <a:ext cx="4824536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56814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3" y="1628800"/>
            <a:ext cx="2592288" cy="4438252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b="0" dirty="0">
                <a:effectLst/>
              </a:rPr>
              <a:t>Советская автоматическая межпланетная станция (АМС), впервые в мире достигшая поверхности Луны. Второй из признанных успешными запусков в рамках советской космической программы «Луна».</a:t>
            </a:r>
            <a:br>
              <a:rPr lang="ru-RU" sz="2000" b="0" dirty="0">
                <a:effectLst/>
              </a:rPr>
            </a:br>
            <a:r>
              <a:rPr lang="ru-RU" sz="2000" b="0" dirty="0">
                <a:effectLst/>
              </a:rPr>
              <a:t/>
            </a:r>
            <a:br>
              <a:rPr lang="ru-RU" sz="2000" b="0" dirty="0">
                <a:effectLst/>
              </a:rPr>
            </a:b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825272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4000" dirty="0" smtClean="0"/>
              <a:t>     Зонд «Луна – 2»</a:t>
            </a:r>
            <a:endParaRPr lang="ru-RU" sz="4000" dirty="0"/>
          </a:p>
        </p:txBody>
      </p:sp>
      <p:pic>
        <p:nvPicPr>
          <p:cNvPr id="3074" name="Picture 2" descr="C:\Users\Kroaton\Desktop\74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772816"/>
            <a:ext cx="5544616" cy="4294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38345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6056" y="1268760"/>
            <a:ext cx="3528392" cy="4822472"/>
          </a:xfrm>
        </p:spPr>
        <p:txBody>
          <a:bodyPr/>
          <a:lstStyle/>
          <a:p>
            <a:pPr marL="0" indent="0" algn="ctr">
              <a:buNone/>
            </a:pPr>
            <a:r>
              <a:rPr lang="ru-RU" sz="1600" b="0" dirty="0">
                <a:effectLst/>
              </a:rPr>
              <a:t>Советские собаки-космонавты, совершившие космический полёт на корабле «Спутник-5» 19 августа 1960 года. Основной целью полёта было исследование влияния на организм животных и других биологических объектов факторов космического полёта: перегрузка, длительная невесомость, переход от перегрузок к невесомости и обратно, изучение действия космической радиации на животные и растительные организмы, на состояние их жизнедеятельности и наследственность, отработка систем, обеспечивающих жизнедеятельность человека, безопасность полёта и благополучное возвращение на Землю</a:t>
            </a:r>
            <a:r>
              <a:rPr lang="ru-RU" sz="2000" b="0" dirty="0">
                <a:effectLst/>
              </a:rPr>
              <a:t>.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404664"/>
            <a:ext cx="6400800" cy="792088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4000" dirty="0" smtClean="0"/>
              <a:t>Белка и Стрелка</a:t>
            </a:r>
            <a:endParaRPr lang="ru-RU" sz="4000" dirty="0"/>
          </a:p>
        </p:txBody>
      </p:sp>
      <p:pic>
        <p:nvPicPr>
          <p:cNvPr id="4098" name="Picture 2" descr="C:\Users\Kroaton\Desktop\26198572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441" y="1340768"/>
            <a:ext cx="4392488" cy="4869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62914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9" y="1340768"/>
            <a:ext cx="4104456" cy="4752528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b="0" dirty="0" smtClean="0">
                <a:effectLst/>
              </a:rPr>
              <a:t>Лётчик-космонавт </a:t>
            </a:r>
            <a:r>
              <a:rPr lang="ru-RU" sz="2400" b="0" dirty="0">
                <a:effectLst/>
              </a:rPr>
              <a:t>СССР, Герой Советского Союза, кавалер высших знаков отличия ряда государств, почётный гражданин многих российских и зарубежных городов. Полковник ВВС СССР, военный лётчик 1-го класса, заслуженный мастер спорта СССР, член ЦК ВЛКСМ, депутат Верховного Совета СССР 7-го и 8-го созывов.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548680"/>
            <a:ext cx="6400800" cy="864096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4000" dirty="0" smtClean="0"/>
              <a:t>Полет человека в космос</a:t>
            </a:r>
            <a:endParaRPr lang="ru-RU" sz="4000" dirty="0"/>
          </a:p>
        </p:txBody>
      </p:sp>
      <p:pic>
        <p:nvPicPr>
          <p:cNvPr id="5122" name="Picture 2" descr="C:\Users\Kroaton\Desktop\Yuri_Gagarin_with_awards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484784"/>
            <a:ext cx="3019425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93767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3" y="1844824"/>
            <a:ext cx="7406208" cy="3670344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3568" y="476672"/>
            <a:ext cx="7632848" cy="936104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ru-RU" sz="3200" dirty="0" smtClean="0"/>
              <a:t>«Восход – 2» -выход в открытый космос</a:t>
            </a:r>
            <a:endParaRPr lang="ru-RU" sz="3200" dirty="0"/>
          </a:p>
        </p:txBody>
      </p:sp>
      <p:pic>
        <p:nvPicPr>
          <p:cNvPr id="1026" name="Picture 2" descr="C:\Users\Kroaton\Desktop\12w-pic668-668x444-181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84784"/>
            <a:ext cx="7416824" cy="4983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64866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6015" y="1412776"/>
            <a:ext cx="3589785" cy="4752528"/>
          </a:xfrm>
        </p:spPr>
        <p:txBody>
          <a:bodyPr/>
          <a:lstStyle/>
          <a:p>
            <a:pPr marL="0" indent="0" algn="ctr">
              <a:buNone/>
            </a:pPr>
            <a:r>
              <a:rPr lang="ru-RU" sz="1800" dirty="0" smtClean="0">
                <a:effectLst/>
              </a:rPr>
              <a:t>«Луноход</a:t>
            </a:r>
            <a:r>
              <a:rPr lang="ru-RU" sz="1800" b="0" dirty="0" smtClean="0">
                <a:effectLst/>
              </a:rPr>
              <a:t>-1</a:t>
            </a:r>
            <a:r>
              <a:rPr lang="ru-RU" sz="1800" b="0" dirty="0">
                <a:effectLst/>
              </a:rPr>
              <a:t>» (Аппарат 8ЕЛ № 203) — первый в мире </a:t>
            </a:r>
            <a:r>
              <a:rPr lang="ru-RU" sz="1800" dirty="0">
                <a:effectLst/>
              </a:rPr>
              <a:t>планетоход</a:t>
            </a:r>
            <a:r>
              <a:rPr lang="ru-RU" sz="1800" b="0" dirty="0">
                <a:effectLst/>
              </a:rPr>
              <a:t>, успешно работавший на поверхности другого небесного тела — Луны с </a:t>
            </a:r>
            <a:r>
              <a:rPr lang="ru-RU" sz="1800" dirty="0">
                <a:effectLst/>
              </a:rPr>
              <a:t>17</a:t>
            </a:r>
            <a:r>
              <a:rPr lang="ru-RU" sz="1800" b="0" dirty="0">
                <a:effectLst/>
              </a:rPr>
              <a:t> </a:t>
            </a:r>
            <a:r>
              <a:rPr lang="ru-RU" sz="1800" dirty="0">
                <a:effectLst/>
              </a:rPr>
              <a:t>ноября</a:t>
            </a:r>
            <a:r>
              <a:rPr lang="ru-RU" sz="1800" b="0" dirty="0">
                <a:effectLst/>
              </a:rPr>
              <a:t> </a:t>
            </a:r>
            <a:r>
              <a:rPr lang="ru-RU" sz="1800" dirty="0">
                <a:effectLst/>
              </a:rPr>
              <a:t>1970</a:t>
            </a:r>
            <a:r>
              <a:rPr lang="ru-RU" sz="1800" b="0" dirty="0">
                <a:effectLst/>
              </a:rPr>
              <a:t> по 14 сентября 1971 года. Принадлежит к серии советских дистанционно-управляемых самоходных аппаратов «</a:t>
            </a:r>
            <a:r>
              <a:rPr lang="ru-RU" sz="1800" dirty="0">
                <a:effectLst/>
              </a:rPr>
              <a:t>Луноход</a:t>
            </a:r>
            <a:r>
              <a:rPr lang="ru-RU" sz="1800" b="0" dirty="0">
                <a:effectLst/>
              </a:rPr>
              <a:t>» для исследования Луны (проект Е-8), проработал на Луне одиннадцать лунных дней (10,5 земных месяцев), проехал 10 540 м.</a:t>
            </a: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87624" y="404664"/>
            <a:ext cx="6400800" cy="753264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4800" dirty="0" smtClean="0"/>
              <a:t>       Планетоход</a:t>
            </a:r>
            <a:endParaRPr lang="ru-RU" sz="4800" dirty="0"/>
          </a:p>
        </p:txBody>
      </p:sp>
      <p:pic>
        <p:nvPicPr>
          <p:cNvPr id="2050" name="Picture 2" descr="https://avatars.mds.yandex.net/get-pdb/989459/2db66d9d-0839-4227-aba2-a994112b8b53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1700808"/>
            <a:ext cx="4248471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17724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6015" y="1484784"/>
            <a:ext cx="3589785" cy="4392488"/>
          </a:xfrm>
        </p:spPr>
        <p:txBody>
          <a:bodyPr/>
          <a:lstStyle/>
          <a:p>
            <a:pPr marL="0" indent="0" algn="ctr">
              <a:buNone/>
            </a:pPr>
            <a:r>
              <a:rPr lang="ru-RU" sz="1800" b="0" dirty="0">
                <a:effectLst/>
              </a:rPr>
              <a:t>19 апреля </a:t>
            </a:r>
            <a:r>
              <a:rPr lang="ru-RU" sz="1800" dirty="0">
                <a:effectLst/>
              </a:rPr>
              <a:t>1971</a:t>
            </a:r>
            <a:r>
              <a:rPr lang="ru-RU" sz="1800" b="0" dirty="0">
                <a:effectLst/>
              </a:rPr>
              <a:t> года Советский Союз запустил первую в </a:t>
            </a:r>
            <a:r>
              <a:rPr lang="ru-RU" sz="1800" dirty="0">
                <a:effectLst/>
              </a:rPr>
              <a:t>мире</a:t>
            </a:r>
            <a:r>
              <a:rPr lang="ru-RU" sz="1800" b="0" dirty="0">
                <a:effectLst/>
              </a:rPr>
              <a:t> космическую </a:t>
            </a:r>
            <a:r>
              <a:rPr lang="ru-RU" sz="1800" dirty="0">
                <a:effectLst/>
              </a:rPr>
              <a:t>станцию</a:t>
            </a:r>
            <a:r>
              <a:rPr lang="ru-RU" sz="1800" b="0" dirty="0">
                <a:effectLst/>
              </a:rPr>
              <a:t> Когда Американцы в 1969 году отправили миссию на Луну, Советский Союз решил сделать следующий шаг в космической гонке. Правительство СССР решило вывести на орбиту космическую </a:t>
            </a:r>
            <a:r>
              <a:rPr lang="ru-RU" sz="1800" dirty="0">
                <a:effectLst/>
              </a:rPr>
              <a:t>станцию</a:t>
            </a:r>
            <a:r>
              <a:rPr lang="ru-RU" sz="1800" b="0" dirty="0">
                <a:effectLst/>
              </a:rPr>
              <a:t>. Космическая </a:t>
            </a:r>
            <a:r>
              <a:rPr lang="ru-RU" sz="1800" dirty="0">
                <a:effectLst/>
              </a:rPr>
              <a:t>станция</a:t>
            </a:r>
            <a:r>
              <a:rPr lang="ru-RU" sz="1800" b="0" dirty="0">
                <a:effectLst/>
              </a:rPr>
              <a:t> «Салют 1» была модифицированной версией секретной космической </a:t>
            </a:r>
            <a:r>
              <a:rPr lang="ru-RU" sz="1800" dirty="0">
                <a:effectLst/>
              </a:rPr>
              <a:t>станции</a:t>
            </a:r>
            <a:r>
              <a:rPr lang="ru-RU" sz="1800" b="0" dirty="0">
                <a:effectLst/>
              </a:rPr>
              <a:t> «Алмаз», которая ещё находилась в разработке. </a:t>
            </a: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825272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4000" dirty="0" smtClean="0"/>
              <a:t>   Орбитальная станция </a:t>
            </a:r>
            <a:endParaRPr lang="ru-RU" sz="4000" dirty="0"/>
          </a:p>
        </p:txBody>
      </p:sp>
      <p:pic>
        <p:nvPicPr>
          <p:cNvPr id="3074" name="Picture 2" descr="C:\Users\Kroaton\Desktop\h-4739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04864"/>
            <a:ext cx="4248472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64862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1" y="1484783"/>
            <a:ext cx="3312367" cy="4320479"/>
          </a:xfrm>
        </p:spPr>
        <p:txBody>
          <a:bodyPr/>
          <a:lstStyle/>
          <a:p>
            <a:pPr marL="0" indent="0" algn="ctr">
              <a:buNone/>
            </a:pPr>
            <a:r>
              <a:rPr lang="ru-RU" sz="1600" b="0" dirty="0" smtClean="0">
                <a:effectLst/>
              </a:rPr>
              <a:t>Спускаемый</a:t>
            </a:r>
            <a:r>
              <a:rPr lang="ru-RU" sz="1600" b="0" dirty="0">
                <a:effectLst/>
              </a:rPr>
              <a:t> </a:t>
            </a:r>
            <a:r>
              <a:rPr lang="ru-RU" sz="1600" dirty="0">
                <a:effectLst/>
              </a:rPr>
              <a:t>аппарат</a:t>
            </a:r>
            <a:r>
              <a:rPr lang="ru-RU" sz="1600" b="0" dirty="0">
                <a:effectLst/>
              </a:rPr>
              <a:t> </a:t>
            </a:r>
            <a:r>
              <a:rPr lang="ru-RU" sz="1600" dirty="0">
                <a:effectLst/>
              </a:rPr>
              <a:t>Марса</a:t>
            </a:r>
            <a:r>
              <a:rPr lang="ru-RU" sz="1600" b="0" dirty="0">
                <a:effectLst/>
              </a:rPr>
              <a:t>-2 был </a:t>
            </a:r>
            <a:r>
              <a:rPr lang="ru-RU" sz="1600" b="0" dirty="0" err="1">
                <a:effectLst/>
              </a:rPr>
              <a:t>отстыкован</a:t>
            </a:r>
            <a:r>
              <a:rPr lang="ru-RU" sz="1600" b="0" dirty="0">
                <a:effectLst/>
              </a:rPr>
              <a:t> </a:t>
            </a:r>
            <a:r>
              <a:rPr lang="ru-RU" sz="1600" dirty="0">
                <a:effectLst/>
              </a:rPr>
              <a:t>27</a:t>
            </a:r>
            <a:r>
              <a:rPr lang="ru-RU" sz="1600" b="0" dirty="0">
                <a:effectLst/>
              </a:rPr>
              <a:t> </a:t>
            </a:r>
            <a:r>
              <a:rPr lang="ru-RU" sz="1600" dirty="0">
                <a:effectLst/>
              </a:rPr>
              <a:t>ноября</a:t>
            </a:r>
            <a:r>
              <a:rPr lang="ru-RU" sz="1600" b="0" dirty="0">
                <a:effectLst/>
              </a:rPr>
              <a:t> </a:t>
            </a:r>
            <a:r>
              <a:rPr lang="ru-RU" sz="1600" dirty="0">
                <a:effectLst/>
              </a:rPr>
              <a:t>1971</a:t>
            </a:r>
            <a:r>
              <a:rPr lang="ru-RU" sz="1600" b="0" dirty="0">
                <a:effectLst/>
              </a:rPr>
              <a:t> года, когда АМС подлетала к планете, до торможения орбитальной станции и перехода её на орбиту спутника </a:t>
            </a:r>
            <a:r>
              <a:rPr lang="ru-RU" sz="1600" dirty="0">
                <a:effectLst/>
              </a:rPr>
              <a:t>Марса</a:t>
            </a:r>
            <a:r>
              <a:rPr lang="ru-RU" sz="1600" b="0" dirty="0">
                <a:effectLst/>
              </a:rPr>
              <a:t>. Перед отделением станция </a:t>
            </a:r>
            <a:r>
              <a:rPr lang="ru-RU" sz="1600" dirty="0">
                <a:effectLst/>
              </a:rPr>
              <a:t>Марс</a:t>
            </a:r>
            <a:r>
              <a:rPr lang="ru-RU" sz="1600" b="0" dirty="0">
                <a:effectLst/>
              </a:rPr>
              <a:t>-2 должна была сориентирована так, чтобы спускаемый </a:t>
            </a:r>
            <a:r>
              <a:rPr lang="ru-RU" sz="1600" dirty="0">
                <a:effectLst/>
              </a:rPr>
              <a:t>аппарат</a:t>
            </a:r>
            <a:r>
              <a:rPr lang="ru-RU" sz="1600" b="0" dirty="0">
                <a:effectLst/>
              </a:rPr>
              <a:t> после отделения мог двигаться в требуемом направлении. Бортовая ЭВМ из-за программной ошибки сработала неправильно.</a:t>
            </a: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681256"/>
          </a:xfrm>
        </p:spPr>
        <p:txBody>
          <a:bodyPr>
            <a:normAutofit fontScale="92500"/>
          </a:bodyPr>
          <a:lstStyle/>
          <a:p>
            <a:pPr marL="45720" indent="0">
              <a:buNone/>
            </a:pPr>
            <a:r>
              <a:rPr lang="ru-RU" dirty="0" smtClean="0"/>
              <a:t> </a:t>
            </a:r>
            <a:r>
              <a:rPr lang="ru-RU" sz="4000" dirty="0" smtClean="0"/>
              <a:t>Аппарат, достигший Марса</a:t>
            </a:r>
            <a:endParaRPr lang="ru-RU" sz="4000" dirty="0"/>
          </a:p>
        </p:txBody>
      </p:sp>
      <p:pic>
        <p:nvPicPr>
          <p:cNvPr id="4098" name="Picture 2" descr="C:\Users\Kroaton\Desktop\Mars3_ik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990724"/>
            <a:ext cx="4536504" cy="3814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45240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27584" y="731520"/>
            <a:ext cx="6716216" cy="897280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4800" dirty="0" smtClean="0"/>
              <a:t>Первые полеты в небо</a:t>
            </a:r>
            <a:endParaRPr lang="ru-RU" sz="4800" dirty="0"/>
          </a:p>
        </p:txBody>
      </p:sp>
      <p:pic>
        <p:nvPicPr>
          <p:cNvPr id="2050" name="Picture 2" descr="https://ic.pics.livejournal.com/yuripasholok/765139/3502050/3502050_origina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355028"/>
            <a:ext cx="3672408" cy="3378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i.pinimg.com/736x/42/a9/0a/42a90aec61ce88a11c10400e2af02c7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355029"/>
            <a:ext cx="3456384" cy="3378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41043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3" y="5589240"/>
            <a:ext cx="7046168" cy="864096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Kroaton\Desktop\ce319d22976d0d0cd474e2171610c06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8280920" cy="4974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10459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5" y="1844824"/>
            <a:ext cx="7478216" cy="3670344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825272"/>
          </a:xfrm>
        </p:spPr>
        <p:txBody>
          <a:bodyPr>
            <a:normAutofit fontScale="70000" lnSpcReduction="20000"/>
          </a:bodyPr>
          <a:lstStyle/>
          <a:p>
            <a:pPr marL="45720" indent="0">
              <a:buNone/>
            </a:pPr>
            <a:r>
              <a:rPr lang="ru-RU" sz="4800" dirty="0" smtClean="0"/>
              <a:t> Начало эры полетов в космос</a:t>
            </a:r>
            <a:endParaRPr lang="ru-RU" sz="4800" dirty="0"/>
          </a:p>
        </p:txBody>
      </p:sp>
      <p:pic>
        <p:nvPicPr>
          <p:cNvPr id="3074" name="Picture 2" descr="C:\Users\Kroaton\Desktop\Всемирный-день-авиации-и-космонавтики-0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7" y="1484784"/>
            <a:ext cx="7200801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79102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1960" y="1844824"/>
            <a:ext cx="4392488" cy="4176464"/>
          </a:xfrm>
        </p:spPr>
        <p:txBody>
          <a:bodyPr/>
          <a:lstStyle/>
          <a:p>
            <a:pPr marL="0" indent="0" algn="ctr">
              <a:buNone/>
            </a:pPr>
            <a:r>
              <a:rPr lang="ru-RU" sz="1800" b="0" dirty="0" smtClean="0">
                <a:effectLst/>
              </a:rPr>
              <a:t>Ученый-самоучка</a:t>
            </a:r>
            <a:r>
              <a:rPr lang="ru-RU" sz="1800" b="0" dirty="0">
                <a:effectLst/>
              </a:rPr>
              <a:t>, </a:t>
            </a:r>
            <a:r>
              <a:rPr lang="ru-RU" sz="1800" dirty="0">
                <a:effectLst/>
              </a:rPr>
              <a:t>основоположник</a:t>
            </a:r>
            <a:r>
              <a:rPr lang="ru-RU" sz="1800" b="0" dirty="0">
                <a:effectLst/>
              </a:rPr>
              <a:t> </a:t>
            </a:r>
            <a:r>
              <a:rPr lang="ru-RU" sz="1800" dirty="0">
                <a:effectLst/>
              </a:rPr>
              <a:t>космонавтики</a:t>
            </a:r>
            <a:r>
              <a:rPr lang="ru-RU" sz="1800" b="0" dirty="0" smtClean="0">
                <a:effectLst/>
              </a:rPr>
              <a:t>. </a:t>
            </a:r>
            <a:r>
              <a:rPr lang="ru-RU" sz="1800" b="0" dirty="0">
                <a:effectLst/>
              </a:rPr>
              <a:t>Он родился 5 сентября 1857 года в селе Ижевское, расположенном на территории Рязанской губернии, умер 19 сентября 1935 года в Калуге. ... Он являлся </a:t>
            </a:r>
            <a:r>
              <a:rPr lang="ru-RU" sz="1800" dirty="0">
                <a:effectLst/>
              </a:rPr>
              <a:t>основоположником</a:t>
            </a:r>
            <a:r>
              <a:rPr lang="ru-RU" sz="1800" b="0" dirty="0">
                <a:effectLst/>
              </a:rPr>
              <a:t> теоретической </a:t>
            </a:r>
            <a:r>
              <a:rPr lang="ru-RU" sz="1800" dirty="0">
                <a:effectLst/>
              </a:rPr>
              <a:t>космонавтики</a:t>
            </a:r>
            <a:r>
              <a:rPr lang="ru-RU" sz="1800" b="0" dirty="0">
                <a:effectLst/>
              </a:rPr>
              <a:t>. Обосновал использование ракет для осуществления полетов в космос, пришел к выводу о необходимости </a:t>
            </a:r>
            <a:r>
              <a:rPr lang="ru-RU" sz="1800" b="0" dirty="0" smtClean="0">
                <a:effectLst/>
              </a:rPr>
              <a:t>использовании </a:t>
            </a:r>
            <a:r>
              <a:rPr lang="ru-RU" sz="1800" b="0" dirty="0">
                <a:effectLst/>
              </a:rPr>
              <a:t>«ракетных поездов» – прототипов многоступенчатых ракет. </a:t>
            </a:r>
            <a:r>
              <a:rPr lang="ru-RU" sz="1800" dirty="0">
                <a:effectLst/>
              </a:rPr>
              <a:t>Циолковский</a:t>
            </a:r>
            <a:r>
              <a:rPr lang="ru-RU" sz="1800" b="0" dirty="0">
                <a:effectLst/>
              </a:rPr>
              <a:t> верил в возможность основания человеческих поселений в космосе.</a:t>
            </a: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681256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4800" dirty="0" smtClean="0"/>
              <a:t>   К.Э. Циолковский</a:t>
            </a:r>
            <a:endParaRPr lang="ru-RU" sz="4800" dirty="0"/>
          </a:p>
        </p:txBody>
      </p:sp>
      <p:pic>
        <p:nvPicPr>
          <p:cNvPr id="4098" name="Picture 2" descr="Konstantin Tsiolkovsky 1930s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844824"/>
            <a:ext cx="3312368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89435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9" y="1772816"/>
            <a:ext cx="3888431" cy="4248472"/>
          </a:xfrm>
        </p:spPr>
        <p:txBody>
          <a:bodyPr/>
          <a:lstStyle/>
          <a:p>
            <a:pPr marL="0" indent="0" algn="ctr">
              <a:buNone/>
            </a:pPr>
            <a:r>
              <a:rPr lang="ru-RU" sz="1600" b="0" dirty="0">
                <a:solidFill>
                  <a:schemeClr val="tx1"/>
                </a:solidFill>
                <a:effectLst/>
              </a:rPr>
              <a:t>Сергей Королёв является одним из основных создателей советской ракетно-космической техники, обеспечившей стратегический паритет и сделавшей </a:t>
            </a:r>
            <a:r>
              <a:rPr lang="ru-RU" sz="1600" b="0" dirty="0">
                <a:solidFill>
                  <a:schemeClr val="tx1"/>
                </a:solidFill>
                <a:effectLst/>
                <a:hlinkClick r:id="rId2" tooltip="Союз Советских Социалистических Республик"/>
              </a:rPr>
              <a:t>Союз Советских Социалистических Республик</a:t>
            </a:r>
            <a:r>
              <a:rPr lang="ru-RU" sz="1600" b="0" dirty="0">
                <a:solidFill>
                  <a:schemeClr val="tx1"/>
                </a:solidFill>
                <a:effectLst/>
              </a:rPr>
              <a:t> передовой ракетно-космической державой, и ключевой фигурой в освоении человеком </a:t>
            </a:r>
            <a:r>
              <a:rPr lang="ru-RU" sz="1600" b="0" dirty="0">
                <a:solidFill>
                  <a:schemeClr val="tx1"/>
                </a:solidFill>
                <a:effectLst/>
                <a:hlinkClick r:id="rId3" tooltip="Космическое пространство"/>
              </a:rPr>
              <a:t>космоса</a:t>
            </a:r>
            <a:r>
              <a:rPr lang="ru-RU" sz="1600" b="0" dirty="0">
                <a:solidFill>
                  <a:schemeClr val="tx1"/>
                </a:solidFill>
                <a:effectLst/>
              </a:rPr>
              <a:t>, основателем практической космонавтики. Под его руководством был организован и осуществлён запуск </a:t>
            </a:r>
            <a:r>
              <a:rPr lang="ru-RU" sz="1600" b="0" dirty="0">
                <a:solidFill>
                  <a:schemeClr val="tx1"/>
                </a:solidFill>
                <a:effectLst/>
                <a:hlinkClick r:id="rId4" tooltip="Спутник-1"/>
              </a:rPr>
              <a:t>первого искусственного спутника Земли</a:t>
            </a:r>
            <a:r>
              <a:rPr lang="ru-RU" sz="1600" b="0" dirty="0">
                <a:solidFill>
                  <a:schemeClr val="tx1"/>
                </a:solidFill>
                <a:effectLst/>
              </a:rPr>
              <a:t> и первого космонавта планеты </a:t>
            </a:r>
            <a:r>
              <a:rPr lang="ru-RU" sz="1600" b="0" dirty="0">
                <a:solidFill>
                  <a:schemeClr val="tx1"/>
                </a:solidFill>
                <a:effectLst/>
                <a:hlinkClick r:id="rId5" tooltip="Гагарин, Юрий Алексеевич"/>
              </a:rPr>
              <a:t>Юрия Гагарина</a:t>
            </a:r>
            <a:r>
              <a:rPr lang="ru-RU" sz="1600" b="0" dirty="0">
                <a:solidFill>
                  <a:schemeClr val="tx1"/>
                </a:solidFill>
                <a:effectLst/>
              </a:rPr>
              <a:t>.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825272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4400" dirty="0" smtClean="0"/>
              <a:t>       С.П. Королёв</a:t>
            </a:r>
            <a:endParaRPr lang="ru-RU" sz="4400" dirty="0"/>
          </a:p>
        </p:txBody>
      </p:sp>
      <p:pic>
        <p:nvPicPr>
          <p:cNvPr id="5122" name="Picture 2" descr="C:\Users\Kroaton\Desktop\s120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484784"/>
            <a:ext cx="3657600" cy="4541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18913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3967" y="1916832"/>
            <a:ext cx="4021833" cy="4176464"/>
          </a:xfrm>
        </p:spPr>
        <p:txBody>
          <a:bodyPr/>
          <a:lstStyle/>
          <a:p>
            <a:pPr marL="0" indent="0" algn="ctr">
              <a:buNone/>
            </a:pPr>
            <a:r>
              <a:rPr lang="ru-RU" sz="1800" b="0" dirty="0">
                <a:effectLst/>
                <a:hlinkClick r:id="rId2" tooltip="Союз Советских Социалистических Республик"/>
              </a:rPr>
              <a:t>С</a:t>
            </a:r>
            <a:r>
              <a:rPr lang="ru-RU" sz="1800" b="0" dirty="0" smtClean="0">
                <a:effectLst/>
                <a:hlinkClick r:id="rId2" tooltip="Союз Советских Социалистических Республик"/>
              </a:rPr>
              <a:t>оветский</a:t>
            </a:r>
            <a:r>
              <a:rPr lang="ru-RU" sz="1800" b="0" dirty="0">
                <a:effectLst/>
              </a:rPr>
              <a:t> учёный в области прикладной </a:t>
            </a:r>
            <a:r>
              <a:rPr lang="ru-RU" sz="1800" b="0" dirty="0">
                <a:effectLst/>
                <a:hlinkClick r:id="rId3" tooltip="Математика"/>
              </a:rPr>
              <a:t>математики</a:t>
            </a:r>
            <a:r>
              <a:rPr lang="ru-RU" sz="1800" b="0" dirty="0">
                <a:effectLst/>
              </a:rPr>
              <a:t> и </a:t>
            </a:r>
            <a:r>
              <a:rPr lang="ru-RU" sz="1800" b="0" dirty="0">
                <a:effectLst/>
                <a:hlinkClick r:id="rId4" tooltip="Механика"/>
              </a:rPr>
              <a:t>механики</a:t>
            </a:r>
            <a:r>
              <a:rPr lang="ru-RU" sz="1800" b="0" dirty="0">
                <a:effectLst/>
              </a:rPr>
              <a:t>, крупный организатор советской науки, один из идеологов советской космической программы. Президент </a:t>
            </a:r>
            <a:r>
              <a:rPr lang="ru-RU" sz="1800" b="0" dirty="0">
                <a:effectLst/>
                <a:hlinkClick r:id="rId5" tooltip="АН СССР"/>
              </a:rPr>
              <a:t>Академии наук СССР</a:t>
            </a:r>
            <a:r>
              <a:rPr lang="ru-RU" sz="1800" b="0" dirty="0">
                <a:effectLst/>
              </a:rPr>
              <a:t> (1961—1975).</a:t>
            </a:r>
            <a:br>
              <a:rPr lang="ru-RU" sz="1800" b="0" dirty="0">
                <a:effectLst/>
              </a:rPr>
            </a:br>
            <a:r>
              <a:rPr lang="ru-RU" sz="1800" b="0" dirty="0">
                <a:effectLst/>
                <a:hlinkClick r:id="rId6" tooltip="Академик"/>
              </a:rPr>
              <a:t>Академик</a:t>
            </a:r>
            <a:r>
              <a:rPr lang="ru-RU" sz="1800" b="0" dirty="0">
                <a:effectLst/>
              </a:rPr>
              <a:t> </a:t>
            </a:r>
            <a:r>
              <a:rPr lang="ru-RU" sz="1800" b="0" dirty="0">
                <a:effectLst/>
                <a:hlinkClick r:id="rId5" tooltip="АН СССР"/>
              </a:rPr>
              <a:t>АН СССР</a:t>
            </a:r>
            <a:r>
              <a:rPr lang="ru-RU" sz="1800" b="0" dirty="0">
                <a:effectLst/>
              </a:rPr>
              <a:t> (1946; </a:t>
            </a:r>
            <a:r>
              <a:rPr lang="ru-RU" sz="1800" b="0" dirty="0">
                <a:effectLst/>
                <a:hlinkClick r:id="rId7" tooltip="Член-корреспондент"/>
              </a:rPr>
              <a:t>член-корреспондент</a:t>
            </a:r>
            <a:r>
              <a:rPr lang="ru-RU" sz="1800" b="0" dirty="0">
                <a:effectLst/>
              </a:rPr>
              <a:t> 1943). Трижды </a:t>
            </a:r>
            <a:r>
              <a:rPr lang="ru-RU" sz="1800" b="0" dirty="0">
                <a:effectLst/>
                <a:hlinkClick r:id="rId8" tooltip="Герой Социалистического Труда"/>
              </a:rPr>
              <a:t>Герой Социалистического Труда</a:t>
            </a:r>
            <a:r>
              <a:rPr lang="ru-RU" sz="1800" b="0" dirty="0">
                <a:effectLst/>
              </a:rPr>
              <a:t> (1956, 1961, 1971). </a:t>
            </a:r>
            <a:r>
              <a:rPr lang="ru-RU" sz="1800" b="0" dirty="0">
                <a:effectLst/>
                <a:hlinkClick r:id="rId9" tooltip="Лауреат Ленинской премии"/>
              </a:rPr>
              <a:t>Лауреат Ленинской премии</a:t>
            </a:r>
            <a:r>
              <a:rPr lang="ru-RU" sz="1800" b="0" dirty="0">
                <a:effectLst/>
              </a:rPr>
              <a:t> (1957) и двух </a:t>
            </a:r>
            <a:r>
              <a:rPr lang="ru-RU" sz="1800" b="0" dirty="0">
                <a:effectLst/>
                <a:hlinkClick r:id="rId10" tooltip="Сталинская премия"/>
              </a:rPr>
              <a:t>Сталинских премий</a:t>
            </a:r>
            <a:r>
              <a:rPr lang="ru-RU" sz="1800" b="0" dirty="0">
                <a:effectLst/>
              </a:rPr>
              <a:t> (1942, 1946). Член </a:t>
            </a:r>
            <a:r>
              <a:rPr lang="ru-RU" sz="1800" b="0" dirty="0">
                <a:effectLst/>
                <a:hlinkClick r:id="rId11" tooltip="КПСС"/>
              </a:rPr>
              <a:t>КПСС</a:t>
            </a:r>
            <a:r>
              <a:rPr lang="ru-RU" sz="1800" b="0" dirty="0">
                <a:effectLst/>
              </a:rPr>
              <a:t> с 1949. Член </a:t>
            </a:r>
            <a:r>
              <a:rPr lang="ru-RU" sz="1800" b="0" dirty="0">
                <a:effectLst/>
                <a:hlinkClick r:id="rId12" tooltip="ЦК КПСС"/>
              </a:rPr>
              <a:t>ЦК КПСС</a:t>
            </a:r>
            <a:r>
              <a:rPr lang="ru-RU" sz="1800" b="0" dirty="0">
                <a:effectLst/>
              </a:rPr>
              <a:t> (1961—1978).</a:t>
            </a:r>
            <a:br>
              <a:rPr lang="ru-RU" sz="1800" b="0" dirty="0">
                <a:effectLst/>
              </a:rPr>
            </a:b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89728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4800" dirty="0" smtClean="0"/>
              <a:t>      М.В. Келдыш</a:t>
            </a:r>
            <a:endParaRPr lang="ru-RU" sz="4800" dirty="0"/>
          </a:p>
        </p:txBody>
      </p:sp>
      <p:pic>
        <p:nvPicPr>
          <p:cNvPr id="6146" name="Picture 2" descr="C:\Users\Kroaton\Desktop\htmlconvd-z13W2E53x1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207" y="1756289"/>
            <a:ext cx="3240360" cy="4541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91324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9" y="1628800"/>
            <a:ext cx="7622232" cy="446449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404664"/>
            <a:ext cx="6400800" cy="864096"/>
          </a:xfrm>
        </p:spPr>
        <p:txBody>
          <a:bodyPr>
            <a:normAutofit fontScale="92500"/>
          </a:bodyPr>
          <a:lstStyle/>
          <a:p>
            <a:pPr marL="45720" indent="0">
              <a:buNone/>
            </a:pPr>
            <a:r>
              <a:rPr lang="ru-RU" sz="3600" dirty="0" smtClean="0"/>
              <a:t>12 апреля – день космонавтики</a:t>
            </a:r>
            <a:endParaRPr lang="ru-RU" sz="3600" dirty="0"/>
          </a:p>
        </p:txBody>
      </p:sp>
      <p:pic>
        <p:nvPicPr>
          <p:cNvPr id="7170" name="Picture 2" descr="C:\Users\Kroaton\Desktop\gagarin_AutoCollage_10_Images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96752"/>
            <a:ext cx="8064896" cy="5078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83967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9" y="1628800"/>
            <a:ext cx="7622232" cy="4320480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 descr="C:\Users\Kroaton\Desktop\img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352928" cy="6048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2536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700808"/>
            <a:ext cx="8568951" cy="4176464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260648"/>
            <a:ext cx="8208912" cy="864096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3200" dirty="0" smtClean="0"/>
              <a:t>        Приземление капсулы с Гагариным</a:t>
            </a:r>
            <a:endParaRPr lang="ru-RU" sz="3200" dirty="0"/>
          </a:p>
        </p:txBody>
      </p:sp>
      <p:pic>
        <p:nvPicPr>
          <p:cNvPr id="2050" name="Picture 2" descr="C:\Users\Kroaton\Desktop\image29398664_6866b1432a7b6c3039746f0e12db44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68760"/>
            <a:ext cx="4435383" cy="3960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Kroaton\Desktop\gagarin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8911" y="1700808"/>
            <a:ext cx="4133569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9139499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297</TotalTime>
  <Words>239</Words>
  <Application>Microsoft Office PowerPoint</Application>
  <PresentationFormat>Экран (4:3)</PresentationFormat>
  <Paragraphs>29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Воздушный поток</vt:lpstr>
      <vt:lpstr> Эра космонавтики</vt:lpstr>
      <vt:lpstr>Презентация PowerPoint</vt:lpstr>
      <vt:lpstr>Презентация PowerPoint</vt:lpstr>
      <vt:lpstr>Ученый-самоучка, основоположник космонавтики. Он родился 5 сентября 1857 года в селе Ижевское, расположенном на территории Рязанской губернии, умер 19 сентября 1935 года в Калуге. ... Он являлся основоположником теоретической космонавтики. Обосновал использование ракет для осуществления полетов в космос, пришел к выводу о необходимости использовании «ракетных поездов» – прототипов многоступенчатых ракет. Циолковский верил в возможность основания человеческих поселений в космосе.</vt:lpstr>
      <vt:lpstr>Сергей Королёв является одним из основных создателей советской ракетно-космической техники, обеспечившей стратегический паритет и сделавшей Союз Советских Социалистических Республик передовой ракетно-космической державой, и ключевой фигурой в освоении человеком космоса, основателем практической космонавтики. Под его руководством был организован и осуществлён запуск первого искусственного спутника Земли и первого космонавта планеты Юрия Гагарина. </vt:lpstr>
      <vt:lpstr>Советский учёный в области прикладной математики и механики, крупный организатор советской науки, один из идеологов советской космической программы. Президент Академии наук СССР (1961—1975). Академик АН СССР (1946; член-корреспондент 1943). Трижды Герой Социалистического Труда (1956, 1961, 1971). Лауреат Ленинской премии (1957) и двух Сталинских премий (1942, 1946). Член КПСС с 1949. Член ЦК КПСС (1961—1978).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Собака-космонавт, первое животное, выведенное на орбиту Земли. Была запущена в космос 3 ноября 1957 года в половине шестого утра по московскому времени на советском корабле «Спутник-2». На тот момент Лайке было около двух лет.</vt:lpstr>
      <vt:lpstr>Советская автоматическая межпланетная станция (АМС), впервые в мире достигшая поверхности Луны. Второй из признанных успешными запусков в рамках советской космической программы «Луна».  </vt:lpstr>
      <vt:lpstr>Советские собаки-космонавты, совершившие космический полёт на корабле «Спутник-5» 19 августа 1960 года. Основной целью полёта было исследование влияния на организм животных и других биологических объектов факторов космического полёта: перегрузка, длительная невесомость, переход от перегрузок к невесомости и обратно, изучение действия космической радиации на животные и растительные организмы, на состояние их жизнедеятельности и наследственность, отработка систем, обеспечивающих жизнедеятельность человека, безопасность полёта и благополучное возвращение на Землю.</vt:lpstr>
      <vt:lpstr>Лётчик-космонавт СССР, Герой Советского Союза, кавалер высших знаков отличия ряда государств, почётный гражданин многих российских и зарубежных городов. Полковник ВВС СССР, военный лётчик 1-го класса, заслуженный мастер спорта СССР, член ЦК ВЛКСМ, депутат Верховного Совета СССР 7-го и 8-го созывов.</vt:lpstr>
      <vt:lpstr>Презентация PowerPoint</vt:lpstr>
      <vt:lpstr>«Луноход-1» (Аппарат 8ЕЛ № 203) — первый в мире планетоход, успешно работавший на поверхности другого небесного тела — Луны с 17 ноября 1970 по 14 сентября 1971 года. Принадлежит к серии советских дистанционно-управляемых самоходных аппаратов «Луноход» для исследования Луны (проект Е-8), проработал на Луне одиннадцать лунных дней (10,5 земных месяцев), проехал 10 540 м.</vt:lpstr>
      <vt:lpstr>19 апреля 1971 года Советский Союз запустил первую в мире космическую станцию Когда Американцы в 1969 году отправили миссию на Луну, Советский Союз решил сделать следующий шаг в космической гонке. Правительство СССР решило вывести на орбиту космическую станцию. Космическая станция «Салют 1» была модифицированной версией секретной космической станции «Алмаз», которая ещё находилась в разработке. </vt:lpstr>
      <vt:lpstr>Спускаемый аппарат Марса-2 был отстыкован 27 ноября 1971 года, когда АМС подлетала к планете, до торможения орбитальной станции и перехода её на орбиту спутника Марса. Перед отделением станция Марс-2 должна была сориентирована так, чтобы спускаемый аппарат после отделения мог двигаться в требуемом направлении. Бортовая ЭВМ из-за программной ошибки сработала неправильно.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Эра космонавтики</dc:title>
  <dc:creator>Kroaton</dc:creator>
  <cp:lastModifiedBy>Kroaton</cp:lastModifiedBy>
  <cp:revision>28</cp:revision>
  <dcterms:created xsi:type="dcterms:W3CDTF">2020-04-12T15:32:11Z</dcterms:created>
  <dcterms:modified xsi:type="dcterms:W3CDTF">2020-04-19T10:59:10Z</dcterms:modified>
</cp:coreProperties>
</file>