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7"/>
  </p:notesMasterIdLst>
  <p:sldIdLst>
    <p:sldId id="288" r:id="rId2"/>
    <p:sldId id="313" r:id="rId3"/>
    <p:sldId id="314" r:id="rId4"/>
    <p:sldId id="315" r:id="rId5"/>
    <p:sldId id="316" r:id="rId6"/>
    <p:sldId id="317" r:id="rId7"/>
    <p:sldId id="318" r:id="rId8"/>
    <p:sldId id="319" r:id="rId9"/>
    <p:sldId id="320" r:id="rId10"/>
    <p:sldId id="321" r:id="rId11"/>
    <p:sldId id="322" r:id="rId12"/>
    <p:sldId id="323" r:id="rId13"/>
    <p:sldId id="325" r:id="rId14"/>
    <p:sldId id="326" r:id="rId15"/>
    <p:sldId id="327" r:id="rId16"/>
  </p:sldIdLst>
  <p:sldSz cx="9144000" cy="5715000" type="screen16x10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33"/>
    <a:srgbClr val="FFCC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582" autoAdjust="0"/>
    <p:restoredTop sz="94660"/>
  </p:normalViewPr>
  <p:slideViewPr>
    <p:cSldViewPr>
      <p:cViewPr>
        <p:scale>
          <a:sx n="91" d="100"/>
          <a:sy n="91" d="100"/>
        </p:scale>
        <p:origin x="-702" y="-72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3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5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3CF39D72-F86D-4691-B15D-47FE09A8EE0D}" type="datetimeFigureOut">
              <a:rPr lang="ru-RU"/>
              <a:pPr>
                <a:defRPr/>
              </a:pPr>
              <a:t>29.09.2021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245265EA-7F7D-4115-A48D-9978E9EEF50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798016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9/29/2021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9/29/2021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9/29/2021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9/29/2021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9/29/2021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9/29/2021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9/29/2021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9/29/2021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9/29/2021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9/29/2021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9/29/2021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C9B81F-C347-4BEF-BFDF-29C42F48304A}" type="datetimeFigureOut">
              <a:rPr lang="en-US" smtClean="0"/>
              <a:pPr/>
              <a:t>9/29/2021</a:t>
            </a:fld>
            <a:endParaRPr lang="en-US" dirty="0">
              <a:solidFill>
                <a:schemeClr val="tx2">
                  <a:shade val="90000"/>
                </a:scheme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algn="l" eaLnBrk="1" latinLnBrk="0" hangingPunct="1"/>
            <a:endParaRPr kumimoji="0" lang="en-US" dirty="0">
              <a:solidFill>
                <a:schemeClr val="tx2">
                  <a:shade val="90000"/>
                </a:scheme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 dirty="0">
              <a:solidFill>
                <a:schemeClr val="tx2">
                  <a:shade val="90000"/>
                </a:scheme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.jpeg"/><Relationship Id="rId7" Type="http://schemas.openxmlformats.org/officeDocument/2006/relationships/image" Target="../media/image33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Microsoft_Excel_97-2003_Worksheet1.xls"/><Relationship Id="rId5" Type="http://schemas.openxmlformats.org/officeDocument/2006/relationships/oleObject" Target="../embeddings/oleObject1.bin"/><Relationship Id="rId4" Type="http://schemas.openxmlformats.org/officeDocument/2006/relationships/image" Target="../media/image3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2.jpeg"/><Relationship Id="rId7" Type="http://schemas.openxmlformats.org/officeDocument/2006/relationships/image" Target="../media/image35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Microsoft_Excel_97-2003_Worksheet2.xls"/><Relationship Id="rId5" Type="http://schemas.openxmlformats.org/officeDocument/2006/relationships/oleObject" Target="../embeddings/oleObject2.bin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AdobeStock_6374664 (1)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4" name="Рисунок 3" descr="s120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5760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467544" y="193204"/>
            <a:ext cx="8280920" cy="530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ru-RU" altLang="ru-RU" sz="1600" b="1" cap="all" dirty="0" smtClean="0">
                <a:ln w="0"/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50000" endPos="50000" dist="5000" dir="5400000" sy="-100000" rotWithShape="0"/>
                </a:effectLst>
                <a:latin typeface="Times New Roman" pitchFamily="18" charset="0"/>
                <a:ea typeface="Segoe UI Black" pitchFamily="34" charset="0"/>
                <a:cs typeface="Times New Roman" pitchFamily="18" charset="0"/>
              </a:rPr>
              <a:t>Муниципальное бюджетное общеобразовательное учреждение </a:t>
            </a:r>
          </a:p>
          <a:p>
            <a:pPr algn="ctr">
              <a:spcBef>
                <a:spcPct val="20000"/>
              </a:spcBef>
            </a:pPr>
            <a:r>
              <a:rPr lang="ru-RU" altLang="ru-RU" sz="1600" b="1" cap="all" dirty="0" smtClean="0">
                <a:ln w="0"/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50000" endPos="50000" dist="5000" dir="5400000" sy="-100000" rotWithShape="0"/>
                </a:effectLst>
                <a:latin typeface="Times New Roman" pitchFamily="18" charset="0"/>
                <a:ea typeface="Segoe UI Black" pitchFamily="34" charset="0"/>
                <a:cs typeface="Times New Roman" pitchFamily="18" charset="0"/>
              </a:rPr>
              <a:t>средняя школа №17 </a:t>
            </a:r>
          </a:p>
          <a:p>
            <a:pPr algn="ctr">
              <a:spcBef>
                <a:spcPct val="20000"/>
              </a:spcBef>
            </a:pPr>
            <a:r>
              <a:rPr lang="ru-RU" altLang="ru-RU" sz="1600" b="1" cap="all" dirty="0" smtClean="0">
                <a:ln w="0"/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50000" endPos="50000" dist="5000" dir="5400000" sy="-100000" rotWithShape="0"/>
                </a:effectLst>
                <a:latin typeface="Times New Roman" pitchFamily="18" charset="0"/>
                <a:ea typeface="Segoe UI Black" pitchFamily="34" charset="0"/>
                <a:cs typeface="Times New Roman" pitchFamily="18" charset="0"/>
              </a:rPr>
              <a:t>городского округа – город Камышин</a:t>
            </a:r>
          </a:p>
          <a:p>
            <a:pPr algn="ctr">
              <a:spcBef>
                <a:spcPct val="20000"/>
              </a:spcBef>
            </a:pPr>
            <a:endParaRPr lang="ru-RU" altLang="ru-RU" sz="1600" b="1" cap="all" dirty="0" smtClean="0">
              <a:ln w="0"/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50000" endPos="50000" dist="5000" dir="5400000" sy="-100000" rotWithShape="0"/>
              </a:effectLst>
              <a:latin typeface="Times New Roman" pitchFamily="18" charset="0"/>
              <a:ea typeface="Segoe UI Black" pitchFamily="34" charset="0"/>
              <a:cs typeface="Times New Roman" pitchFamily="18" charset="0"/>
            </a:endParaRPr>
          </a:p>
          <a:p>
            <a:pPr algn="ctr">
              <a:spcBef>
                <a:spcPct val="20000"/>
              </a:spcBef>
            </a:pPr>
            <a:endParaRPr lang="ru-RU" altLang="ru-RU" sz="1600" b="1" cap="all" dirty="0" smtClean="0">
              <a:ln w="0"/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50000" endPos="50000" dist="5000" dir="5400000" sy="-100000" rotWithShape="0"/>
              </a:effectLst>
              <a:latin typeface="Times New Roman" pitchFamily="18" charset="0"/>
              <a:ea typeface="Segoe UI Black" pitchFamily="34" charset="0"/>
              <a:cs typeface="Times New Roman" pitchFamily="18" charset="0"/>
            </a:endParaRPr>
          </a:p>
          <a:p>
            <a:pPr algn="ctr" eaLnBrk="0" hangingPunct="0">
              <a:lnSpc>
                <a:spcPct val="115000"/>
              </a:lnSpc>
              <a:spcBef>
                <a:spcPct val="20000"/>
              </a:spcBef>
            </a:pPr>
            <a:r>
              <a:rPr lang="ru-RU" altLang="ru-RU" sz="2800" b="1" cap="all" dirty="0" smtClean="0">
                <a:ln w="0"/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50000" endPos="50000" dist="5000" dir="5400000" sy="-100000" rotWithShape="0"/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Проект</a:t>
            </a:r>
            <a:endParaRPr lang="ru-RU" altLang="ru-RU" sz="2800" b="1" cap="all" dirty="0" smtClean="0">
              <a:ln w="0"/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50000" endPos="50000" dist="5000" dir="5400000" sy="-100000" rotWithShape="0"/>
              </a:effectLst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algn="ctr" eaLnBrk="0" hangingPunct="0"/>
            <a:r>
              <a:rPr lang="ru-RU" altLang="ru-RU" sz="2800" b="1" cap="all" dirty="0" smtClean="0">
                <a:ln w="0"/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50000" endPos="50000" dist="5000" dir="5400000" sy="-100000" rotWithShape="0"/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Многовекторная модель организации коррекционной работы с младшими школьниками с синдромом Дауна</a:t>
            </a:r>
            <a:endParaRPr lang="ru-RU" altLang="ru-RU" sz="2800" b="1" cap="all" dirty="0" smtClean="0">
              <a:ln w="0"/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50000" endPos="50000" dist="5000" dir="5400000" sy="-100000" rotWithShape="0"/>
              </a:effectLst>
              <a:latin typeface="Times New Roman" pitchFamily="18" charset="0"/>
              <a:cs typeface="Times New Roman" pitchFamily="18" charset="0"/>
            </a:endParaRPr>
          </a:p>
          <a:p>
            <a:pPr algn="r">
              <a:spcBef>
                <a:spcPct val="20000"/>
              </a:spcBef>
            </a:pPr>
            <a:endParaRPr lang="ru-RU" altLang="ru-RU" sz="2400" b="1" cap="all" dirty="0" smtClean="0">
              <a:ln w="0"/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50000" endPos="50000" dist="5000" dir="5400000" sy="-100000" rotWithShape="0"/>
              </a:effectLst>
              <a:latin typeface="Times New Roman" pitchFamily="18" charset="0"/>
              <a:cs typeface="Times New Roman" pitchFamily="18" charset="0"/>
            </a:endParaRPr>
          </a:p>
          <a:p>
            <a:pPr algn="r">
              <a:spcBef>
                <a:spcPct val="20000"/>
              </a:spcBef>
            </a:pPr>
            <a:endParaRPr lang="ru-RU" altLang="ru-RU" sz="2400" b="1" cap="all" dirty="0" smtClean="0">
              <a:ln w="0"/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50000" endPos="50000" dist="5000" dir="5400000" sy="-100000" rotWithShape="0"/>
              </a:effectLst>
              <a:latin typeface="Times New Roman" pitchFamily="18" charset="0"/>
              <a:cs typeface="Times New Roman" pitchFamily="18" charset="0"/>
            </a:endParaRPr>
          </a:p>
          <a:p>
            <a:pPr algn="r">
              <a:spcBef>
                <a:spcPct val="20000"/>
              </a:spcBef>
            </a:pPr>
            <a:r>
              <a:rPr lang="ru-RU" altLang="ru-RU" sz="1600" b="1" cap="all" dirty="0" smtClean="0">
                <a:ln w="0"/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     Учитель-дефектолог: </a:t>
            </a:r>
            <a:endParaRPr lang="en-US" altLang="ru-RU" sz="1600" b="1" cap="all" dirty="0" smtClean="0">
              <a:ln w="0"/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50000" endPos="50000" dist="5000" dir="5400000" sy="-100000" rotWithShape="0"/>
              </a:effectLst>
              <a:latin typeface="Times New Roman" pitchFamily="18" charset="0"/>
              <a:cs typeface="Times New Roman" pitchFamily="18" charset="0"/>
            </a:endParaRPr>
          </a:p>
          <a:p>
            <a:pPr algn="r">
              <a:spcBef>
                <a:spcPct val="20000"/>
              </a:spcBef>
            </a:pPr>
            <a:r>
              <a:rPr lang="ru-RU" altLang="ru-RU" sz="1600" b="1" cap="all" dirty="0" err="1" smtClean="0">
                <a:ln w="0"/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Криулина</a:t>
            </a:r>
            <a:r>
              <a:rPr lang="ru-RU" altLang="ru-RU" sz="1600" b="1" cap="all" dirty="0" smtClean="0">
                <a:ln w="0"/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 М.А.</a:t>
            </a:r>
            <a:endParaRPr lang="ru-RU" altLang="ru-RU" sz="1600" b="1" cap="all" dirty="0">
              <a:ln w="0"/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50000" endPos="50000" dist="5000" dir="5400000" sy="-100000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AdobeStock_6374664 (1)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4" name="Рисунок 3" descr="s120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5760000"/>
          </a:xfrm>
          <a:prstGeom prst="rect">
            <a:avLst/>
          </a:prstGeom>
        </p:spPr>
      </p:pic>
      <p:sp>
        <p:nvSpPr>
          <p:cNvPr id="8" name="Скругленный прямоугольник 7"/>
          <p:cNvSpPr/>
          <p:nvPr/>
        </p:nvSpPr>
        <p:spPr>
          <a:xfrm>
            <a:off x="611560" y="2713484"/>
            <a:ext cx="8064896" cy="280831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611560" y="3073524"/>
            <a:ext cx="784887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eaLnBrk="0" hangingPunct="0"/>
            <a:r>
              <a:rPr lang="ru-RU" alt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 </a:t>
            </a:r>
            <a:r>
              <a:rPr lang="ru-RU" alt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создание условий  для формирования у младших школьников с синдромом Дауна психических процессов, развития мелкой моторики рук и снятия  мышечного напряжения через </a:t>
            </a:r>
            <a:r>
              <a:rPr lang="ru-RU" altLang="ru-RU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многовекторное</a:t>
            </a:r>
            <a:r>
              <a:rPr lang="ru-RU" alt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использование образовательных ресурсов.</a:t>
            </a:r>
            <a:endParaRPr lang="ru-RU" alt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1547664" y="913284"/>
            <a:ext cx="3384376" cy="1152128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1331640" y="1129308"/>
            <a:ext cx="353904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eaLnBrk="0" hangingPunct="0"/>
            <a:r>
              <a:rPr lang="ru-RU" alt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Цель</a:t>
            </a:r>
            <a:r>
              <a:rPr lang="ru-RU" alt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alt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endParaRPr lang="ru-RU" alt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Рисунок 11" descr="ab3aa4db653229e0cf531174c0ad783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882852" y="0"/>
            <a:ext cx="3217540" cy="32175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AdobeStock_6374664 (1)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4" name="Рисунок 3" descr="s120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22820"/>
            <a:ext cx="9144000" cy="5760000"/>
          </a:xfrm>
          <a:prstGeom prst="rect">
            <a:avLst/>
          </a:prstGeom>
        </p:spPr>
      </p:pic>
      <p:sp>
        <p:nvSpPr>
          <p:cNvPr id="8" name="Скругленный прямоугольник 7"/>
          <p:cNvSpPr/>
          <p:nvPr/>
        </p:nvSpPr>
        <p:spPr>
          <a:xfrm>
            <a:off x="395536" y="2186608"/>
            <a:ext cx="8352928" cy="352839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1187624" y="697260"/>
            <a:ext cx="3384376" cy="1152128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1547664" y="913284"/>
            <a:ext cx="237626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Задачи</a:t>
            </a:r>
            <a:r>
              <a:rPr lang="ru-RU" altLang="ru-RU" sz="4000" dirty="0" smtClean="0">
                <a:solidFill>
                  <a:srgbClr val="002060"/>
                </a:solidFill>
                <a:latin typeface="Segoe UI Black" pitchFamily="34" charset="0"/>
              </a:rPr>
              <a:t>: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683568" y="2281436"/>
            <a:ext cx="7704856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altLang="ru-RU" sz="2000" dirty="0" smtClean="0">
              <a:solidFill>
                <a:srgbClr val="002060"/>
              </a:solidFill>
              <a:latin typeface="Segoe UI Black" pitchFamily="34" charset="0"/>
            </a:endParaRPr>
          </a:p>
          <a:p>
            <a:pPr>
              <a:buFont typeface="Symbol" pitchFamily="18" charset="2"/>
              <a:buChar char=""/>
            </a:pPr>
            <a:r>
              <a:rPr lang="ru-RU" alt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создать условия для организации </a:t>
            </a:r>
            <a:br>
              <a:rPr lang="ru-RU" alt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коррекционной работы по формированию психических процессов;</a:t>
            </a:r>
          </a:p>
          <a:p>
            <a:pPr algn="just">
              <a:buFont typeface="Symbol" pitchFamily="18" charset="2"/>
              <a:buChar char=""/>
            </a:pPr>
            <a:r>
              <a:rPr lang="ru-RU" alt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способствовать развитию разных видов анализаторского восприятия (зрительного, слухового, тактильно-двигательного, кинестетического, осязательного) и основных его свойств;</a:t>
            </a:r>
          </a:p>
          <a:p>
            <a:pPr algn="just">
              <a:buFont typeface="Symbol" pitchFamily="18" charset="2"/>
              <a:buChar char=""/>
            </a:pPr>
            <a:r>
              <a:rPr lang="ru-RU" alt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развивать общую и мелкую моторику младшим школьникам по средством тренировки согласованных движений пальцев и кистей рук.</a:t>
            </a:r>
          </a:p>
        </p:txBody>
      </p:sp>
      <p:pic>
        <p:nvPicPr>
          <p:cNvPr id="11" name="Рисунок 10" descr="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364088" y="121196"/>
            <a:ext cx="2952328" cy="295232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AdobeStock_6374664 (1)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4" name="Рисунок 3" descr="s120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5760000"/>
          </a:xfrm>
          <a:prstGeom prst="rect">
            <a:avLst/>
          </a:prstGeom>
        </p:spPr>
      </p:pic>
      <p:sp>
        <p:nvSpPr>
          <p:cNvPr id="6" name="Скругленный прямоугольник 5"/>
          <p:cNvSpPr/>
          <p:nvPr/>
        </p:nvSpPr>
        <p:spPr>
          <a:xfrm>
            <a:off x="1763688" y="193204"/>
            <a:ext cx="4608512" cy="1152128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763688" y="409228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0" hangingPunct="0"/>
            <a:r>
              <a:rPr lang="ru-RU" alt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Программа  состоит </a:t>
            </a:r>
          </a:p>
          <a:p>
            <a:pPr algn="ctr" eaLnBrk="0" hangingPunct="0"/>
            <a:r>
              <a:rPr lang="ru-RU" alt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из трех взаимосвязанных блоков: </a:t>
            </a:r>
            <a:endParaRPr lang="ru-RU" altLang="ru-RU" sz="2000" b="1" i="1" dirty="0">
              <a:solidFill>
                <a:srgbClr val="002060"/>
              </a:solidFill>
              <a:latin typeface="Times New Roman" pitchFamily="18" charset="0"/>
              <a:ea typeface="Segoe UI Black" pitchFamily="34" charset="0"/>
              <a:cs typeface="Times New Roman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79512" y="1489348"/>
            <a:ext cx="6264696" cy="259228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323528" y="1993404"/>
            <a:ext cx="603041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eaLnBrk="0" hangingPunct="0"/>
            <a:r>
              <a:rPr lang="ru-RU" altLang="ru-RU" sz="2800" b="1" dirty="0" smtClean="0">
                <a:solidFill>
                  <a:srgbClr val="002060"/>
                </a:solidFill>
                <a:latin typeface="Times New Roman" pitchFamily="18" charset="0"/>
                <a:ea typeface="Segoe UI Black" pitchFamily="34" charset="0"/>
                <a:cs typeface="Times New Roman" pitchFamily="18" charset="0"/>
              </a:rPr>
              <a:t>1.Нетрадиционные средства для развития мелкой моторики</a:t>
            </a:r>
          </a:p>
          <a:p>
            <a:pPr algn="just" eaLnBrk="0" hangingPunct="0"/>
            <a:r>
              <a:rPr lang="ru-RU" altLang="ru-RU" sz="2800" b="1" dirty="0" smtClean="0">
                <a:solidFill>
                  <a:srgbClr val="002060"/>
                </a:solidFill>
                <a:latin typeface="Times New Roman" pitchFamily="18" charset="0"/>
                <a:ea typeface="Segoe UI Black" pitchFamily="34" charset="0"/>
                <a:cs typeface="Times New Roman" pitchFamily="18" charset="0"/>
              </a:rPr>
              <a:t>2.Кинезиологические упражнения</a:t>
            </a:r>
          </a:p>
          <a:p>
            <a:pPr algn="just" eaLnBrk="0" hangingPunct="0"/>
            <a:r>
              <a:rPr lang="ru-RU" altLang="ru-RU" sz="2800" b="1" dirty="0" smtClean="0">
                <a:solidFill>
                  <a:srgbClr val="002060"/>
                </a:solidFill>
                <a:latin typeface="Times New Roman" pitchFamily="18" charset="0"/>
                <a:ea typeface="Segoe UI Black" pitchFamily="34" charset="0"/>
                <a:cs typeface="Times New Roman" pitchFamily="18" charset="0"/>
              </a:rPr>
              <a:t>3. Работа с родителями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1" descr="C:\Users\user\Desktop\ДЕТИ С СИН ДАУ\956.jpg"/>
          <p:cNvPicPr>
            <a:picLocks noChangeAspect="1" noChangeArrowheads="1"/>
          </p:cNvPicPr>
          <p:nvPr/>
        </p:nvPicPr>
        <p:blipFill>
          <a:blip r:embed="rId4" cstate="print">
            <a:extLst/>
          </a:blip>
          <a:srcRect/>
          <a:stretch>
            <a:fillRect/>
          </a:stretch>
        </p:blipFill>
        <p:spPr bwMode="auto">
          <a:xfrm>
            <a:off x="4932040" y="3344294"/>
            <a:ext cx="3923928" cy="2370706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pic>
        <p:nvPicPr>
          <p:cNvPr id="15" name="Рисунок 14" descr="man-with-bulb-01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940152" y="0"/>
            <a:ext cx="3554760" cy="35547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AdobeStock_6374664 (1)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4" name="Рисунок 3" descr="s120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5760000"/>
          </a:xfrm>
          <a:prstGeom prst="rect">
            <a:avLst/>
          </a:prstGeom>
        </p:spPr>
      </p:pic>
      <p:sp>
        <p:nvSpPr>
          <p:cNvPr id="6" name="Скругленный прямоугольник 5"/>
          <p:cNvSpPr/>
          <p:nvPr/>
        </p:nvSpPr>
        <p:spPr>
          <a:xfrm>
            <a:off x="2627784" y="265212"/>
            <a:ext cx="3168352" cy="1368152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691680" y="409228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49263" algn="ctr" eaLnBrk="0" hangingPunct="0"/>
            <a:r>
              <a:rPr lang="ru-RU" alt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1 блок. </a:t>
            </a:r>
          </a:p>
          <a:p>
            <a:pPr indent="449263" algn="ctr"/>
            <a:r>
              <a:rPr lang="ru-RU" alt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32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Эластиктерапия</a:t>
            </a:r>
            <a:r>
              <a:rPr lang="ru-RU" alt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altLang="ru-RU" sz="3200" b="1" i="1" dirty="0">
              <a:solidFill>
                <a:srgbClr val="002060"/>
              </a:solidFill>
              <a:latin typeface="Times New Roman" pitchFamily="18" charset="0"/>
              <a:ea typeface="Segoe UI Black" pitchFamily="34" charset="0"/>
              <a:cs typeface="Times New Roman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5148064" y="4945732"/>
            <a:ext cx="3312368" cy="64807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altLang="ru-RU" sz="1600" b="1" dirty="0" smtClean="0">
                <a:solidFill>
                  <a:srgbClr val="002060"/>
                </a:solidFill>
                <a:latin typeface="Times New Roman" pitchFamily="18" charset="0"/>
                <a:ea typeface="Segoe UI Black" pitchFamily="34" charset="0"/>
                <a:cs typeface="Times New Roman" pitchFamily="18" charset="0"/>
              </a:rPr>
              <a:t>Игра на развитие мелкой моторики</a:t>
            </a:r>
            <a:endParaRPr lang="ru-RU" altLang="ru-RU" sz="1600" b="1" dirty="0">
              <a:solidFill>
                <a:srgbClr val="002060"/>
              </a:solidFill>
              <a:latin typeface="Times New Roman" pitchFamily="18" charset="0"/>
              <a:ea typeface="Segoe UI Black" pitchFamily="34" charset="0"/>
              <a:cs typeface="Times New Roman" pitchFamily="18" charset="0"/>
            </a:endParaRPr>
          </a:p>
        </p:txBody>
      </p:sp>
      <p:pic>
        <p:nvPicPr>
          <p:cNvPr id="10" name="Рисунок 9" descr="E:\Фото к пе  иннов\фото\DSC_0633.JPG"/>
          <p:cNvPicPr/>
          <p:nvPr/>
        </p:nvPicPr>
        <p:blipFill>
          <a:blip r:embed="rId4" cstate="print">
            <a:extLst/>
          </a:blip>
          <a:srcRect/>
          <a:stretch>
            <a:fillRect/>
          </a:stretch>
        </p:blipFill>
        <p:spPr bwMode="auto">
          <a:xfrm>
            <a:off x="4427984" y="1705372"/>
            <a:ext cx="4032448" cy="31683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 descr="C:\Users\user\Desktop\DSC_0264.JPG"/>
          <p:cNvPicPr/>
          <p:nvPr/>
        </p:nvPicPr>
        <p:blipFill>
          <a:blip r:embed="rId5" cstate="print">
            <a:lum bright="12000" contrast="10000"/>
          </a:blip>
          <a:srcRect/>
          <a:stretch>
            <a:fillRect/>
          </a:stretch>
        </p:blipFill>
        <p:spPr bwMode="auto">
          <a:xfrm>
            <a:off x="1043608" y="1633364"/>
            <a:ext cx="3265512" cy="37924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" name="Скругленный прямоугольник 12"/>
          <p:cNvSpPr/>
          <p:nvPr/>
        </p:nvSpPr>
        <p:spPr>
          <a:xfrm>
            <a:off x="1403648" y="5089748"/>
            <a:ext cx="2771800" cy="62525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altLang="ru-RU" sz="1600" b="1" dirty="0" smtClean="0">
                <a:solidFill>
                  <a:srgbClr val="002060"/>
                </a:solidFill>
                <a:latin typeface="Times New Roman" pitchFamily="18" charset="0"/>
                <a:ea typeface="Segoe UI Black" pitchFamily="34" charset="0"/>
                <a:cs typeface="Times New Roman" pitchFamily="18" charset="0"/>
              </a:rPr>
              <a:t>Изучаем цвет и форму</a:t>
            </a:r>
            <a:endParaRPr lang="ru-RU" altLang="ru-RU" sz="1600" b="1" dirty="0">
              <a:solidFill>
                <a:srgbClr val="002060"/>
              </a:solidFill>
              <a:latin typeface="Times New Roman" pitchFamily="18" charset="0"/>
              <a:ea typeface="Segoe UI Black" pitchFamily="34" charset="0"/>
              <a:cs typeface="Times New Roman" pitchFamily="18" charset="0"/>
            </a:endParaRPr>
          </a:p>
        </p:txBody>
      </p:sp>
      <p:pic>
        <p:nvPicPr>
          <p:cNvPr id="14" name="Рисунок 13" descr="man-introduced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-612576" y="0"/>
            <a:ext cx="3050704" cy="305070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AdobeStock_6374664 (1)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4" name="Рисунок 3" descr="s120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5760000"/>
          </a:xfrm>
          <a:prstGeom prst="rect">
            <a:avLst/>
          </a:prstGeom>
        </p:spPr>
      </p:pic>
      <p:sp>
        <p:nvSpPr>
          <p:cNvPr id="6" name="Скругленный прямоугольник 5"/>
          <p:cNvSpPr/>
          <p:nvPr/>
        </p:nvSpPr>
        <p:spPr>
          <a:xfrm>
            <a:off x="2627784" y="265212"/>
            <a:ext cx="3888432" cy="1152128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979712" y="337220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49263" algn="ctr" eaLnBrk="0" hangingPunct="0"/>
            <a:r>
              <a:rPr lang="ru-RU" altLang="ru-RU" sz="32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Би-ба-бо</a:t>
            </a:r>
            <a:endParaRPr lang="ru-RU" altLang="ru-RU" sz="32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indent="449263" algn="ctr" eaLnBrk="0" hangingPunct="0"/>
            <a:r>
              <a:rPr lang="ru-RU" altLang="ru-RU" sz="3200" b="1" dirty="0" smtClean="0">
                <a:solidFill>
                  <a:srgbClr val="002060"/>
                </a:solidFill>
                <a:latin typeface="Times New Roman" pitchFamily="18" charset="0"/>
                <a:ea typeface="Segoe UI Black" pitchFamily="34" charset="0"/>
                <a:cs typeface="Times New Roman" pitchFamily="18" charset="0"/>
              </a:rPr>
              <a:t>терапия</a:t>
            </a:r>
            <a:endParaRPr lang="ru-RU" altLang="ru-RU" sz="3200" b="1" dirty="0">
              <a:solidFill>
                <a:srgbClr val="002060"/>
              </a:solidFill>
              <a:latin typeface="Times New Roman" pitchFamily="18" charset="0"/>
              <a:ea typeface="Segoe UI Black" pitchFamily="34" charset="0"/>
              <a:cs typeface="Times New Roman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059832" y="4873724"/>
            <a:ext cx="3312368" cy="64807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altLang="ru-RU" sz="1600" b="1" dirty="0" smtClean="0">
                <a:solidFill>
                  <a:srgbClr val="002060"/>
                </a:solidFill>
                <a:latin typeface="Times New Roman" pitchFamily="18" charset="0"/>
                <a:ea typeface="Segoe UI Black" pitchFamily="34" charset="0"/>
                <a:cs typeface="Times New Roman" pitchFamily="18" charset="0"/>
              </a:rPr>
              <a:t>В наших руках оживает сказка!</a:t>
            </a:r>
            <a:endParaRPr lang="ru-RU" altLang="ru-RU" sz="1600" b="1" dirty="0">
              <a:solidFill>
                <a:srgbClr val="002060"/>
              </a:solidFill>
              <a:latin typeface="Times New Roman" pitchFamily="18" charset="0"/>
              <a:ea typeface="Segoe UI Black" pitchFamily="34" charset="0"/>
              <a:cs typeface="Times New Roman" pitchFamily="18" charset="0"/>
            </a:endParaRPr>
          </a:p>
        </p:txBody>
      </p:sp>
      <p:pic>
        <p:nvPicPr>
          <p:cNvPr id="15" name="Рисунок 14" descr="C:\Users\ольга\Desktop\Новая папка (2)\DSC_0639.JPG"/>
          <p:cNvPicPr/>
          <p:nvPr/>
        </p:nvPicPr>
        <p:blipFill>
          <a:blip r:embed="rId4" cstate="print">
            <a:lum bright="3000" contrast="16000"/>
          </a:blip>
          <a:srcRect/>
          <a:stretch>
            <a:fillRect/>
          </a:stretch>
        </p:blipFill>
        <p:spPr bwMode="auto">
          <a:xfrm>
            <a:off x="323528" y="1705372"/>
            <a:ext cx="3960440" cy="32403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Рисунок 15" descr="IMG-20201102-WA0005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484896" y="1705372"/>
            <a:ext cx="3804966" cy="31455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 descr="man-with-two-thumbs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588224" y="0"/>
            <a:ext cx="3001516" cy="30015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AdobeStock_6374664 (1)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4" name="Рисунок 3" descr="s120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5760000"/>
          </a:xfrm>
          <a:prstGeom prst="rect">
            <a:avLst/>
          </a:prstGeom>
        </p:spPr>
      </p:pic>
      <p:sp>
        <p:nvSpPr>
          <p:cNvPr id="6" name="Скругленный прямоугольник 5"/>
          <p:cNvSpPr/>
          <p:nvPr/>
        </p:nvSpPr>
        <p:spPr>
          <a:xfrm>
            <a:off x="1835696" y="841276"/>
            <a:ext cx="2520280" cy="144016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683568" y="1201316"/>
            <a:ext cx="4572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49263" algn="ctr" eaLnBrk="0" hangingPunct="0"/>
            <a:r>
              <a:rPr lang="ru-RU" altLang="ru-RU" sz="32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Буквознай</a:t>
            </a:r>
            <a:endParaRPr lang="ru-RU" altLang="ru-RU" sz="3200" b="1" dirty="0">
              <a:solidFill>
                <a:srgbClr val="002060"/>
              </a:solidFill>
              <a:latin typeface="Times New Roman" pitchFamily="18" charset="0"/>
              <a:ea typeface="Segoe UI Black" pitchFamily="34" charset="0"/>
              <a:cs typeface="Times New Roman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5076056" y="4441676"/>
            <a:ext cx="3312368" cy="64807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altLang="ru-RU" sz="1600" b="1" dirty="0" smtClean="0">
                <a:solidFill>
                  <a:srgbClr val="002060"/>
                </a:solidFill>
                <a:latin typeface="Times New Roman" pitchFamily="18" charset="0"/>
                <a:ea typeface="Segoe UI Black" pitchFamily="34" charset="0"/>
                <a:cs typeface="Times New Roman" pitchFamily="18" charset="0"/>
              </a:rPr>
              <a:t>Учимся читать с веселой азбукой!</a:t>
            </a:r>
            <a:endParaRPr lang="ru-RU" altLang="ru-RU" sz="1600" b="1" dirty="0">
              <a:solidFill>
                <a:srgbClr val="002060"/>
              </a:solidFill>
              <a:latin typeface="Times New Roman" pitchFamily="18" charset="0"/>
              <a:ea typeface="Segoe UI Black" pitchFamily="34" charset="0"/>
              <a:cs typeface="Times New Roman" pitchFamily="18" charset="0"/>
            </a:endParaRPr>
          </a:p>
        </p:txBody>
      </p:sp>
      <p:pic>
        <p:nvPicPr>
          <p:cNvPr id="10" name="Рисунок 9" descr="E:\Фото к пе  иннов\DSC_0503.JPG"/>
          <p:cNvPicPr/>
          <p:nvPr/>
        </p:nvPicPr>
        <p:blipFill>
          <a:blip r:embed="rId4" cstate="print">
            <a:extLst/>
          </a:blip>
          <a:srcRect/>
          <a:stretch>
            <a:fillRect/>
          </a:stretch>
        </p:blipFill>
        <p:spPr bwMode="auto">
          <a:xfrm>
            <a:off x="611560" y="2641476"/>
            <a:ext cx="3872552" cy="29043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 descr="E:\Фото к пе  иннов\DSC_0479.JPG"/>
          <p:cNvPicPr/>
          <p:nvPr/>
        </p:nvPicPr>
        <p:blipFill>
          <a:blip r:embed="rId5" cstate="print">
            <a:extLst/>
          </a:blip>
          <a:srcRect/>
          <a:stretch>
            <a:fillRect/>
          </a:stretch>
        </p:blipFill>
        <p:spPr bwMode="auto">
          <a:xfrm>
            <a:off x="4788024" y="385226"/>
            <a:ext cx="3672408" cy="36244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 descr="Man-With-Monitor-01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-324544" y="-166836"/>
            <a:ext cx="5400600" cy="32403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AdobeStock_6374664 (1)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4" name="Рисунок 3" descr="s120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5760000"/>
          </a:xfrm>
          <a:prstGeom prst="rect">
            <a:avLst/>
          </a:prstGeom>
        </p:spPr>
      </p:pic>
      <p:sp>
        <p:nvSpPr>
          <p:cNvPr id="6" name="Скругленный прямоугольник 5"/>
          <p:cNvSpPr/>
          <p:nvPr/>
        </p:nvSpPr>
        <p:spPr>
          <a:xfrm>
            <a:off x="2627784" y="265212"/>
            <a:ext cx="3888432" cy="1152128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979712" y="337220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49263" algn="ctr" eaLnBrk="0" hangingPunct="0"/>
            <a:r>
              <a:rPr lang="ru-RU" altLang="ru-RU" sz="32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Су-джок</a:t>
            </a:r>
            <a:r>
              <a:rPr lang="ru-RU" alt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терапия</a:t>
            </a:r>
          </a:p>
          <a:p>
            <a:pPr indent="449263" algn="ctr" eaLnBrk="0" hangingPunct="0"/>
            <a:r>
              <a:rPr lang="ru-RU" altLang="ru-RU" sz="3200" b="1" dirty="0" smtClean="0">
                <a:solidFill>
                  <a:srgbClr val="002060"/>
                </a:solidFill>
                <a:latin typeface="Times New Roman" pitchFamily="18" charset="0"/>
                <a:ea typeface="Segoe UI Black" pitchFamily="34" charset="0"/>
                <a:cs typeface="Times New Roman" pitchFamily="18" charset="0"/>
              </a:rPr>
              <a:t>в стиле </a:t>
            </a:r>
            <a:r>
              <a:rPr lang="ru-RU" altLang="ru-RU" sz="3200" b="1" dirty="0" err="1" smtClean="0">
                <a:solidFill>
                  <a:srgbClr val="002060"/>
                </a:solidFill>
                <a:latin typeface="Times New Roman" pitchFamily="18" charset="0"/>
                <a:ea typeface="Segoe UI Black" pitchFamily="34" charset="0"/>
                <a:cs typeface="Times New Roman" pitchFamily="18" charset="0"/>
              </a:rPr>
              <a:t>хендмейд</a:t>
            </a:r>
            <a:endParaRPr lang="ru-RU" altLang="ru-RU" sz="3200" b="1" dirty="0">
              <a:solidFill>
                <a:srgbClr val="002060"/>
              </a:solidFill>
              <a:latin typeface="Times New Roman" pitchFamily="18" charset="0"/>
              <a:ea typeface="Segoe UI Black" pitchFamily="34" charset="0"/>
              <a:cs typeface="Times New Roman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699792" y="4873724"/>
            <a:ext cx="3312368" cy="64807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altLang="ru-RU" b="1" dirty="0" smtClean="0">
                <a:solidFill>
                  <a:srgbClr val="002060"/>
                </a:solidFill>
                <a:latin typeface="Times New Roman" pitchFamily="18" charset="0"/>
                <a:ea typeface="Segoe UI Black" pitchFamily="34" charset="0"/>
                <a:cs typeface="Times New Roman" pitchFamily="18" charset="0"/>
              </a:rPr>
              <a:t>Развиваем пальчики играя!</a:t>
            </a:r>
            <a:endParaRPr lang="ru-RU" altLang="ru-RU" b="1" dirty="0">
              <a:solidFill>
                <a:srgbClr val="002060"/>
              </a:solidFill>
              <a:latin typeface="Times New Roman" pitchFamily="18" charset="0"/>
              <a:ea typeface="Segoe UI Black" pitchFamily="34" charset="0"/>
              <a:cs typeface="Times New Roman" pitchFamily="18" charset="0"/>
            </a:endParaRPr>
          </a:p>
        </p:txBody>
      </p:sp>
      <p:pic>
        <p:nvPicPr>
          <p:cNvPr id="10" name="Рисунок 9" descr="IMG-20201102-WA000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1520" y="481236"/>
            <a:ext cx="2161571" cy="38427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 descr="IMG-20201102-WA000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907704" y="2209428"/>
            <a:ext cx="4730485" cy="26608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 descr="IMG-20201102-WA0004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516216" y="841276"/>
            <a:ext cx="2183408" cy="38816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AdobeStock_6374664 (1)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4" name="Рисунок 3" descr="s120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5760000"/>
          </a:xfrm>
          <a:prstGeom prst="rect">
            <a:avLst/>
          </a:prstGeom>
        </p:spPr>
      </p:pic>
      <p:sp>
        <p:nvSpPr>
          <p:cNvPr id="6" name="Скругленный прямоугольник 5"/>
          <p:cNvSpPr/>
          <p:nvPr/>
        </p:nvSpPr>
        <p:spPr>
          <a:xfrm>
            <a:off x="2627784" y="265212"/>
            <a:ext cx="3888432" cy="1152128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979712" y="337220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49263" algn="ctr" eaLnBrk="0" hangingPunct="0"/>
            <a:r>
              <a:rPr lang="ru-RU" altLang="ru-RU" sz="32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Гелевые</a:t>
            </a:r>
            <a:r>
              <a:rPr lang="ru-RU" alt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коврики </a:t>
            </a:r>
          </a:p>
          <a:p>
            <a:pPr indent="449263" algn="ctr" eaLnBrk="0" hangingPunct="0"/>
            <a:r>
              <a:rPr lang="ru-RU" altLang="ru-RU" sz="3200" b="1" dirty="0" smtClean="0">
                <a:solidFill>
                  <a:srgbClr val="002060"/>
                </a:solidFill>
                <a:latin typeface="Times New Roman" pitchFamily="18" charset="0"/>
                <a:ea typeface="Segoe UI Black" pitchFamily="34" charset="0"/>
                <a:cs typeface="Times New Roman" pitchFamily="18" charset="0"/>
              </a:rPr>
              <a:t>для релаксации</a:t>
            </a:r>
            <a:endParaRPr lang="ru-RU" altLang="ru-RU" sz="32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79512" y="4850904"/>
            <a:ext cx="4896544" cy="86409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alt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снижают физические </a:t>
            </a:r>
          </a:p>
          <a:p>
            <a:r>
              <a:rPr lang="ru-RU" alt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нагрузки, мышечное напряжение, способствуют</a:t>
            </a:r>
          </a:p>
          <a:p>
            <a:r>
              <a:rPr lang="ru-RU" alt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развитию всех психических процессов</a:t>
            </a:r>
            <a:endParaRPr lang="ru-RU" altLang="ru-RU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Рисунок 11" descr="C:\Documents and Settings\сад\Рабочий стол\Новая папка\коврик\P2130285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9592" y="1561356"/>
            <a:ext cx="3960440" cy="32403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Рисунок 13" descr="C:\Documents and Settings\сад\Рабочий стол\Новая папка\коврик\P2130281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20072" y="1993404"/>
            <a:ext cx="3923928" cy="32895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Рисунок 14" descr="Man-Explain-With-Friends-03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0"/>
            <a:ext cx="2267744" cy="226774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AdobeStock_6374664 (1)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4" name="Рисунок 3" descr="s120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5760000"/>
          </a:xfrm>
          <a:prstGeom prst="rect">
            <a:avLst/>
          </a:prstGeom>
        </p:spPr>
      </p:pic>
      <p:sp>
        <p:nvSpPr>
          <p:cNvPr id="6" name="Скругленный прямоугольник 5"/>
          <p:cNvSpPr/>
          <p:nvPr/>
        </p:nvSpPr>
        <p:spPr>
          <a:xfrm>
            <a:off x="3779912" y="121196"/>
            <a:ext cx="4896544" cy="122413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3239344" y="193204"/>
            <a:ext cx="590465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263" algn="ctr" eaLnBrk="0" hangingPunct="0"/>
            <a:r>
              <a:rPr lang="ru-RU" altLang="ru-RU" sz="32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Кинезиологические</a:t>
            </a:r>
            <a:r>
              <a:rPr lang="ru-RU" alt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упражнения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79512" y="3937620"/>
            <a:ext cx="2699792" cy="79208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ru-RU" alt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Разложи шарики обеими руками</a:t>
            </a:r>
          </a:p>
          <a:p>
            <a:pPr algn="ctr" eaLnBrk="1" hangingPunct="1">
              <a:defRPr/>
            </a:pPr>
            <a:r>
              <a:rPr lang="ru-RU" alt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 образцу</a:t>
            </a:r>
          </a:p>
        </p:txBody>
      </p:sp>
      <p:pic>
        <p:nvPicPr>
          <p:cNvPr id="10" name="Рисунок 9" descr="I:\фото м.а\DSC_0426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409228"/>
            <a:ext cx="2627784" cy="35163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 descr="J:\20170420_115635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15816" y="1273324"/>
            <a:ext cx="3168352" cy="33971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 descr="I:\фото м.а\DSC_0422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28184" y="1705372"/>
            <a:ext cx="2592288" cy="35883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" name="Скругленный прямоугольник 15"/>
          <p:cNvSpPr/>
          <p:nvPr/>
        </p:nvSpPr>
        <p:spPr>
          <a:xfrm>
            <a:off x="3131840" y="4729708"/>
            <a:ext cx="2699792" cy="79208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ru-RU" alt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Выполнение упражнения</a:t>
            </a:r>
          </a:p>
          <a:p>
            <a:pPr algn="ctr" eaLnBrk="1" hangingPunct="1">
              <a:defRPr/>
            </a:pPr>
            <a:r>
              <a:rPr lang="ru-RU" alt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«Колечко»</a:t>
            </a: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6228184" y="4729708"/>
            <a:ext cx="2699792" cy="79208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ru-RU" alt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Выкладывание по шаблону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AdobeStock_6374664 (1)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4" name="Рисунок 3" descr="s120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5760000"/>
          </a:xfrm>
          <a:prstGeom prst="rect">
            <a:avLst/>
          </a:prstGeom>
        </p:spPr>
      </p:pic>
      <p:sp>
        <p:nvSpPr>
          <p:cNvPr id="6" name="Скругленный прямоугольник 5"/>
          <p:cNvSpPr/>
          <p:nvPr/>
        </p:nvSpPr>
        <p:spPr>
          <a:xfrm>
            <a:off x="323528" y="265212"/>
            <a:ext cx="4680520" cy="792088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-324544" y="337220"/>
            <a:ext cx="590465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263" algn="ctr" eaLnBrk="0" hangingPunct="0"/>
            <a:r>
              <a:rPr lang="ru-RU" alt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Работа с родителями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187624" y="4729708"/>
            <a:ext cx="2699792" cy="79208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ru-RU" alt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Игровые практикумы</a:t>
            </a: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4355976" y="3505572"/>
            <a:ext cx="2699792" cy="79208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ru-RU" alt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Педагогические гостиные</a:t>
            </a:r>
          </a:p>
        </p:txBody>
      </p:sp>
      <p:pic>
        <p:nvPicPr>
          <p:cNvPr id="14" name="Picture 2" descr="C:\Documents and Settings\сад\Рабочий стол\ФОТо день инв\DSCN783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3699" y="1561356"/>
            <a:ext cx="3836262" cy="30508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Picture 2" descr="C:\Users\user\Desktop\карт в през\20352_sindrom_daun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20072" y="193204"/>
            <a:ext cx="3528839" cy="32903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 descr="Man-Shaking-Hands-01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660232" y="3231232"/>
            <a:ext cx="2483768" cy="248376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AdobeStock_6374664 (1)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4" name="Рисунок 3" descr="s120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5760000"/>
          </a:xfrm>
          <a:prstGeom prst="rect">
            <a:avLst/>
          </a:prstGeom>
        </p:spPr>
      </p:pic>
      <p:sp>
        <p:nvSpPr>
          <p:cNvPr id="6" name="Скругленный прямоугольник 5"/>
          <p:cNvSpPr/>
          <p:nvPr/>
        </p:nvSpPr>
        <p:spPr>
          <a:xfrm>
            <a:off x="755576" y="265212"/>
            <a:ext cx="7416824" cy="108012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539552" y="265212"/>
            <a:ext cx="78488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263" algn="ctr" eaLnBrk="0" hangingPunct="0"/>
            <a:r>
              <a:rPr lang="ru-RU" altLang="ru-RU" sz="2400" dirty="0" smtClean="0">
                <a:solidFill>
                  <a:srgbClr val="002060"/>
                </a:solidFill>
                <a:latin typeface="Segoe UI Black" pitchFamily="34" charset="0"/>
              </a:rPr>
              <a:t>Совместные досуги родителей и детей, выставки совместных семейных поделок.  </a:t>
            </a:r>
          </a:p>
          <a:p>
            <a:pPr indent="449263" algn="ctr" eaLnBrk="0" hangingPunct="0"/>
            <a:endParaRPr lang="ru-RU" altLang="ru-RU" sz="2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Picture 1" descr="I:\фото м.а\DSCN7829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1777380"/>
            <a:ext cx="4680520" cy="35283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Picture 2" descr="C:\Users\user\Desktop\ДЕТИ С СИН ДАУ\IMG_611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1489348"/>
            <a:ext cx="3727245" cy="26810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Рисунок 16" descr="man-push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710436" y="2713484"/>
            <a:ext cx="3433564" cy="34335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AdobeStock_6374664 (1)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4" name="Рисунок 3" descr="s120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5760000"/>
          </a:xfrm>
          <a:prstGeom prst="rect">
            <a:avLst/>
          </a:prstGeom>
        </p:spPr>
      </p:pic>
      <p:sp>
        <p:nvSpPr>
          <p:cNvPr id="5" name="Скругленный прямоугольник 4"/>
          <p:cNvSpPr/>
          <p:nvPr/>
        </p:nvSpPr>
        <p:spPr>
          <a:xfrm>
            <a:off x="467544" y="193204"/>
            <a:ext cx="7416824" cy="108012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3"/>
          <p:cNvSpPr>
            <a:spLocks noChangeArrowheads="1"/>
          </p:cNvSpPr>
          <p:nvPr/>
        </p:nvSpPr>
        <p:spPr bwMode="auto">
          <a:xfrm rot="10800000" flipV="1">
            <a:off x="467544" y="193785"/>
            <a:ext cx="80645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2800" b="1" dirty="0">
                <a:solidFill>
                  <a:srgbClr val="002060"/>
                </a:solidFill>
                <a:latin typeface="Segoe UI Black" pitchFamily="34" charset="0"/>
              </a:rPr>
              <a:t>Организационный раздел </a:t>
            </a:r>
            <a:endParaRPr lang="ru-RU" altLang="ru-RU" sz="2800" b="1" dirty="0" smtClean="0">
              <a:solidFill>
                <a:srgbClr val="002060"/>
              </a:solidFill>
              <a:latin typeface="Segoe UI Black" pitchFamily="34" charset="0"/>
            </a:endParaRPr>
          </a:p>
          <a:p>
            <a:pPr algn="ctr"/>
            <a:r>
              <a:rPr lang="ru-RU" altLang="ru-RU" sz="2800" b="1" dirty="0" smtClean="0">
                <a:solidFill>
                  <a:srgbClr val="002060"/>
                </a:solidFill>
                <a:latin typeface="Segoe UI Black" pitchFamily="34" charset="0"/>
              </a:rPr>
              <a:t>программы</a:t>
            </a:r>
            <a:endParaRPr lang="ru-RU" altLang="ru-RU" sz="2800" b="1" dirty="0">
              <a:solidFill>
                <a:srgbClr val="002060"/>
              </a:solidFill>
              <a:latin typeface="Segoe UI Black" pitchFamily="34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39552" y="1993404"/>
            <a:ext cx="4968552" cy="3096344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defRPr/>
            </a:pPr>
            <a:r>
              <a:rPr lang="ru-RU" alt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-учебный план реализации </a:t>
            </a:r>
            <a:r>
              <a:rPr lang="ru-RU" alt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проекта</a:t>
            </a:r>
            <a:endParaRPr lang="ru-RU" altLang="ru-RU" sz="2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ru-RU" alt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коррекционно -развивающих занятий</a:t>
            </a:r>
          </a:p>
          <a:p>
            <a:pPr>
              <a:defRPr/>
            </a:pPr>
            <a:r>
              <a:rPr lang="ru-RU" alt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-методическое обеспечение</a:t>
            </a:r>
          </a:p>
          <a:p>
            <a:pPr>
              <a:defRPr/>
            </a:pPr>
            <a:r>
              <a:rPr lang="ru-RU" alt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-условия реализации</a:t>
            </a:r>
          </a:p>
          <a:p>
            <a:pPr>
              <a:defRPr/>
            </a:pPr>
            <a:r>
              <a:rPr lang="ru-RU" alt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-оборудование</a:t>
            </a:r>
          </a:p>
        </p:txBody>
      </p:sp>
      <p:pic>
        <p:nvPicPr>
          <p:cNvPr id="8" name="Рисунок 7" descr="man-searching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134372" y="1345332"/>
            <a:ext cx="4009628" cy="400962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AdobeStock_6374664 (1).jpe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4" name="Рисунок 3" descr="s120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5760000"/>
          </a:xfrm>
          <a:prstGeom prst="rect">
            <a:avLst/>
          </a:prstGeom>
        </p:spPr>
      </p:pic>
      <p:graphicFrame>
        <p:nvGraphicFramePr>
          <p:cNvPr id="58370" name="Диаграмма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62447347"/>
              </p:ext>
            </p:extLst>
          </p:nvPr>
        </p:nvGraphicFramePr>
        <p:xfrm>
          <a:off x="473802" y="1537550"/>
          <a:ext cx="5183187" cy="3744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374" name="Лист" r:id="rId6" imgW="8791604" imgH="6114979" progId="Excel.Sheet.8">
                  <p:embed/>
                </p:oleObj>
              </mc:Choice>
              <mc:Fallback>
                <p:oleObj name="Лист" r:id="rId6" imgW="8791604" imgH="6114979" progId="Excel.Sheet.8">
                  <p:embed/>
                  <p:pic>
                    <p:nvPicPr>
                      <p:cNvPr id="0" name="Диаграмма 5"/>
                      <p:cNvPicPr>
                        <a:picLocks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3802" y="1537550"/>
                        <a:ext cx="5183187" cy="37449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Скругленный прямоугольник 8"/>
          <p:cNvSpPr/>
          <p:nvPr/>
        </p:nvSpPr>
        <p:spPr>
          <a:xfrm>
            <a:off x="467544" y="193204"/>
            <a:ext cx="7920880" cy="127332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3"/>
          <p:cNvSpPr>
            <a:spLocks noChangeArrowheads="1"/>
          </p:cNvSpPr>
          <p:nvPr/>
        </p:nvSpPr>
        <p:spPr bwMode="auto">
          <a:xfrm rot="10800000" flipV="1">
            <a:off x="395536" y="337220"/>
            <a:ext cx="80645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 sz="2400" b="1" i="0" u="none" strike="noStrike" kern="1200" baseline="0">
                <a:solidFill>
                  <a:srgbClr val="002060"/>
                </a:solidFill>
                <a:latin typeface="Segoe UI Black" panose="020B0A02040204020203" pitchFamily="34" charset="0"/>
                <a:ea typeface="Segoe UI Black" panose="020B0A02040204020203" pitchFamily="34" charset="0"/>
                <a:cs typeface="+mn-cs"/>
              </a:defRPr>
            </a:pPr>
            <a:r>
              <a:rPr lang="ru-RU" sz="2400" b="1" dirty="0" smtClean="0">
                <a:solidFill>
                  <a:srgbClr val="00206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Результаты диагностического обследования на начало учебного </a:t>
            </a:r>
          </a:p>
          <a:p>
            <a:pPr algn="ctr">
              <a:defRPr sz="2400" b="1" i="0" u="none" strike="noStrike" kern="1200" baseline="0">
                <a:solidFill>
                  <a:srgbClr val="002060"/>
                </a:solidFill>
                <a:latin typeface="Segoe UI Black" panose="020B0A02040204020203" pitchFamily="34" charset="0"/>
                <a:ea typeface="Segoe UI Black" panose="020B0A02040204020203" pitchFamily="34" charset="0"/>
                <a:cs typeface="+mn-cs"/>
              </a:defRPr>
            </a:pPr>
            <a:r>
              <a:rPr lang="ru-RU" sz="2400" b="1" dirty="0" smtClean="0">
                <a:solidFill>
                  <a:srgbClr val="00206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2019-2020 года</a:t>
            </a:r>
            <a:endParaRPr lang="ru-RU" sz="2400" b="1" dirty="0">
              <a:solidFill>
                <a:srgbClr val="002060"/>
              </a:solidFill>
              <a:latin typeface="Segoe UI Black" panose="020B0A02040204020203" pitchFamily="34" charset="0"/>
              <a:ea typeface="Segoe UI Black" panose="020B0A02040204020203" pitchFamily="34" charset="0"/>
            </a:endParaRPr>
          </a:p>
        </p:txBody>
      </p:sp>
      <p:pic>
        <p:nvPicPr>
          <p:cNvPr id="11" name="Рисунок 10" descr="man-with-bars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566420" y="1993404"/>
            <a:ext cx="3577580" cy="35775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AdobeStock_6374664 (1).jpe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4" name="Рисунок 3" descr="s120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5760000"/>
          </a:xfrm>
          <a:prstGeom prst="rect">
            <a:avLst/>
          </a:prstGeom>
        </p:spPr>
      </p:pic>
      <p:graphicFrame>
        <p:nvGraphicFramePr>
          <p:cNvPr id="59395" name="Диаграмма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62106431"/>
              </p:ext>
            </p:extLst>
          </p:nvPr>
        </p:nvGraphicFramePr>
        <p:xfrm>
          <a:off x="251520" y="1898526"/>
          <a:ext cx="5400675" cy="3600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399" name="Worksheet" r:id="rId6" imgW="9067713" imgH="6124680" progId="Excel.Sheet.8">
                  <p:embed/>
                </p:oleObj>
              </mc:Choice>
              <mc:Fallback>
                <p:oleObj name="Worksheet" r:id="rId6" imgW="9067713" imgH="6124680" progId="Excel.Sheet.8">
                  <p:embed/>
                  <p:pic>
                    <p:nvPicPr>
                      <p:cNvPr id="0" name="Диаграмма 5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1520" y="1898526"/>
                        <a:ext cx="5400675" cy="36004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2" name="Рисунок 11" descr="man-with-symbol-05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062364" y="1417340"/>
            <a:ext cx="4081636" cy="4081636"/>
          </a:xfrm>
          <a:prstGeom prst="rect">
            <a:avLst/>
          </a:prstGeom>
        </p:spPr>
      </p:pic>
      <p:sp>
        <p:nvSpPr>
          <p:cNvPr id="13" name="Скругленный прямоугольник 12"/>
          <p:cNvSpPr/>
          <p:nvPr/>
        </p:nvSpPr>
        <p:spPr>
          <a:xfrm>
            <a:off x="467544" y="193204"/>
            <a:ext cx="7920880" cy="127332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defRPr sz="2400" b="1" i="0" u="none" strike="noStrike" kern="1200" baseline="0">
                <a:solidFill>
                  <a:srgbClr val="002060"/>
                </a:solidFill>
                <a:latin typeface="Segoe UI Black" panose="020B0A02040204020203" pitchFamily="34" charset="0"/>
                <a:ea typeface="Segoe UI Black" panose="020B0A02040204020203" pitchFamily="34" charset="0"/>
                <a:cs typeface="+mn-cs"/>
              </a:defRPr>
            </a:pPr>
            <a:r>
              <a:rPr lang="ru-RU" b="1" dirty="0" smtClean="0">
                <a:solidFill>
                  <a:srgbClr val="00206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Результаты диагностического обследования на конец учебного </a:t>
            </a:r>
          </a:p>
          <a:p>
            <a:pPr algn="ctr">
              <a:defRPr sz="2400" b="1" i="0" u="none" strike="noStrike" kern="1200" baseline="0">
                <a:solidFill>
                  <a:srgbClr val="002060"/>
                </a:solidFill>
                <a:latin typeface="Segoe UI Black" panose="020B0A02040204020203" pitchFamily="34" charset="0"/>
                <a:ea typeface="Segoe UI Black" panose="020B0A02040204020203" pitchFamily="34" charset="0"/>
                <a:cs typeface="+mn-cs"/>
              </a:defRPr>
            </a:pPr>
            <a:r>
              <a:rPr lang="ru-RU" b="1" dirty="0" smtClean="0">
                <a:solidFill>
                  <a:srgbClr val="00206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2019-2020 года</a:t>
            </a:r>
            <a:endParaRPr lang="ru-RU" b="1" dirty="0">
              <a:solidFill>
                <a:srgbClr val="002060"/>
              </a:solidFill>
              <a:latin typeface="Segoe UI Black" panose="020B0A02040204020203" pitchFamily="34" charset="0"/>
              <a:ea typeface="Segoe UI Black" panose="020B0A02040204020203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2245</TotalTime>
  <Words>214</Words>
  <Application>Microsoft Office PowerPoint</Application>
  <PresentationFormat>Экран (16:10)</PresentationFormat>
  <Paragraphs>62</Paragraphs>
  <Slides>15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15</vt:i4>
      </vt:variant>
    </vt:vector>
  </HeadingPairs>
  <TitlesOfParts>
    <vt:vector size="18" baseType="lpstr">
      <vt:lpstr>Тема Office</vt:lpstr>
      <vt:lpstr>Лист</vt:lpstr>
      <vt:lpstr>Worksheet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Ирина</dc:creator>
  <cp:lastModifiedBy>user</cp:lastModifiedBy>
  <cp:revision>158</cp:revision>
  <dcterms:created xsi:type="dcterms:W3CDTF">2019-02-19T07:17:39Z</dcterms:created>
  <dcterms:modified xsi:type="dcterms:W3CDTF">2021-09-29T19:11:51Z</dcterms:modified>
</cp:coreProperties>
</file>