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4" r:id="rId3"/>
    <p:sldId id="258" r:id="rId4"/>
    <p:sldId id="259" r:id="rId5"/>
    <p:sldId id="260" r:id="rId6"/>
    <p:sldId id="261" r:id="rId7"/>
    <p:sldId id="262" r:id="rId8"/>
    <p:sldId id="263" r:id="rId9"/>
    <p:sldId id="271" r:id="rId10"/>
    <p:sldId id="272" r:id="rId11"/>
    <p:sldId id="273" r:id="rId12"/>
    <p:sldId id="264" r:id="rId13"/>
    <p:sldId id="275" r:id="rId14"/>
    <p:sldId id="265" r:id="rId15"/>
    <p:sldId id="266" r:id="rId16"/>
    <p:sldId id="267" r:id="rId17"/>
    <p:sldId id="268" r:id="rId18"/>
    <p:sldId id="269" r:id="rId19"/>
    <p:sldId id="270"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253" autoAdjust="0"/>
  </p:normalViewPr>
  <p:slideViewPr>
    <p:cSldViewPr snapToGrid="0">
      <p:cViewPr varScale="1">
        <p:scale>
          <a:sx n="64" d="100"/>
          <a:sy n="64" d="100"/>
        </p:scale>
        <p:origin x="-45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EC90538-DE76-404E-ADF6-DEE5EB0D2E4D}"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2947360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EC90538-DE76-404E-ADF6-DEE5EB0D2E4D}"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3525455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EC90538-DE76-404E-ADF6-DEE5EB0D2E4D}"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1241911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EC90538-DE76-404E-ADF6-DEE5EB0D2E4D}"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2988892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EC90538-DE76-404E-ADF6-DEE5EB0D2E4D}" type="datetimeFigureOut">
              <a:rPr lang="ru-RU" smtClean="0"/>
              <a:t>25.10.2021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871673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EC90538-DE76-404E-ADF6-DEE5EB0D2E4D}" type="datetimeFigureOut">
              <a:rPr lang="ru-RU" smtClean="0"/>
              <a:t>25.10.2021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951706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C90538-DE76-404E-ADF6-DEE5EB0D2E4D}" type="datetimeFigureOut">
              <a:rPr lang="ru-RU" smtClean="0"/>
              <a:t>25.10.2021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4152900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EC90538-DE76-404E-ADF6-DEE5EB0D2E4D}"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2687756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EC90538-DE76-404E-ADF6-DEE5EB0D2E4D}"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284477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EC90538-DE76-404E-ADF6-DEE5EB0D2E4D}"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2125822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EC90538-DE76-404E-ADF6-DEE5EB0D2E4D}"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1E22F0-7D5D-43C0-91EB-221BCD75012F}"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447740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CEC90538-DE76-404E-ADF6-DEE5EB0D2E4D}"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875448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CEC90538-DE76-404E-ADF6-DEE5EB0D2E4D}"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1E22F0-7D5D-43C0-91EB-221BCD75012F}"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1585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CEC90538-DE76-404E-ADF6-DEE5EB0D2E4D}"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29218886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EC90538-DE76-404E-ADF6-DEE5EB0D2E4D}"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3294099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EC90538-DE76-404E-ADF6-DEE5EB0D2E4D}"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1E22F0-7D5D-43C0-91EB-221BCD75012F}" type="slidenum">
              <a:rPr lang="ru-RU" smtClean="0"/>
              <a:t>‹#›</a:t>
            </a:fld>
            <a:endParaRPr lang="ru-RU"/>
          </a:p>
        </p:txBody>
      </p:sp>
    </p:spTree>
    <p:extLst>
      <p:ext uri="{BB962C8B-B14F-4D97-AF65-F5344CB8AC3E}">
        <p14:creationId xmlns:p14="http://schemas.microsoft.com/office/powerpoint/2010/main" val="1780951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EC90538-DE76-404E-ADF6-DEE5EB0D2E4D}" type="datetimeFigureOut">
              <a:rPr lang="ru-RU" smtClean="0"/>
              <a:t>25.10.2021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01E22F0-7D5D-43C0-91EB-221BCD75012F}" type="slidenum">
              <a:rPr lang="ru-RU" smtClean="0"/>
              <a:t>‹#›</a:t>
            </a:fld>
            <a:endParaRPr lang="ru-RU"/>
          </a:p>
        </p:txBody>
      </p:sp>
    </p:spTree>
    <p:extLst>
      <p:ext uri="{BB962C8B-B14F-4D97-AF65-F5344CB8AC3E}">
        <p14:creationId xmlns:p14="http://schemas.microsoft.com/office/powerpoint/2010/main" val="27657567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a:solidFill>
                  <a:schemeClr val="accent1">
                    <a:lumMod val="75000"/>
                  </a:schemeClr>
                </a:solidFill>
                <a:latin typeface="Times New Roman" panose="02020603050405020304" pitchFamily="18" charset="0"/>
                <a:ea typeface="Calibri" panose="020F0502020204030204" pitchFamily="34" charset="0"/>
              </a:rPr>
              <a:t>Детский творческий </a:t>
            </a:r>
            <a:r>
              <a:rPr lang="ru-RU" b="1" dirty="0" smtClean="0">
                <a:solidFill>
                  <a:schemeClr val="accent1">
                    <a:lumMod val="75000"/>
                  </a:schemeClr>
                </a:solidFill>
                <a:latin typeface="Times New Roman" panose="02020603050405020304" pitchFamily="18" charset="0"/>
                <a:ea typeface="Calibri" panose="020F0502020204030204" pitchFamily="34" charset="0"/>
              </a:rPr>
              <a:t>проект</a:t>
            </a:r>
            <a:br>
              <a:rPr lang="ru-RU" b="1" dirty="0" smtClean="0">
                <a:solidFill>
                  <a:schemeClr val="accent1">
                    <a:lumMod val="75000"/>
                  </a:schemeClr>
                </a:solidFill>
                <a:latin typeface="Times New Roman" panose="02020603050405020304" pitchFamily="18" charset="0"/>
                <a:ea typeface="Calibri" panose="020F0502020204030204" pitchFamily="34" charset="0"/>
              </a:rPr>
            </a:br>
            <a:r>
              <a:rPr lang="ru-RU" b="1" dirty="0" smtClean="0">
                <a:solidFill>
                  <a:schemeClr val="accent1">
                    <a:lumMod val="75000"/>
                  </a:schemeClr>
                </a:solidFill>
                <a:latin typeface="Times New Roman" panose="02020603050405020304" pitchFamily="18" charset="0"/>
                <a:ea typeface="Calibri" panose="020F0502020204030204" pitchFamily="34" charset="0"/>
              </a:rPr>
              <a:t/>
            </a:r>
            <a:br>
              <a:rPr lang="ru-RU" b="1" dirty="0" smtClean="0">
                <a:solidFill>
                  <a:schemeClr val="accent1">
                    <a:lumMod val="75000"/>
                  </a:schemeClr>
                </a:solidFill>
                <a:latin typeface="Times New Roman" panose="02020603050405020304" pitchFamily="18" charset="0"/>
                <a:ea typeface="Calibri" panose="020F0502020204030204" pitchFamily="34" charset="0"/>
              </a:rPr>
            </a:br>
            <a:r>
              <a:rPr lang="ru-RU" sz="6000" b="1" dirty="0" smtClean="0">
                <a:solidFill>
                  <a:schemeClr val="accent1">
                    <a:lumMod val="75000"/>
                  </a:schemeClr>
                </a:solidFill>
                <a:latin typeface="Times New Roman" panose="02020603050405020304" pitchFamily="18" charset="0"/>
                <a:ea typeface="Calibri" panose="020F0502020204030204" pitchFamily="34" charset="0"/>
              </a:rPr>
              <a:t>«</a:t>
            </a:r>
            <a:r>
              <a:rPr lang="ru-RU" sz="6000" b="1" dirty="0">
                <a:solidFill>
                  <a:schemeClr val="accent1">
                    <a:lumMod val="75000"/>
                  </a:schemeClr>
                </a:solidFill>
                <a:latin typeface="Times New Roman" panose="02020603050405020304" pitchFamily="18" charset="0"/>
                <a:ea typeface="Calibri" panose="020F0502020204030204" pitchFamily="34" charset="0"/>
              </a:rPr>
              <a:t>Эхо былых времен</a:t>
            </a:r>
            <a:r>
              <a:rPr lang="ru-RU" sz="6000" b="1" dirty="0" smtClean="0">
                <a:solidFill>
                  <a:schemeClr val="accent1">
                    <a:lumMod val="75000"/>
                  </a:schemeClr>
                </a:solidFill>
                <a:latin typeface="Times New Roman" panose="02020603050405020304" pitchFamily="18" charset="0"/>
                <a:ea typeface="Calibri" panose="020F0502020204030204" pitchFamily="34" charset="0"/>
              </a:rPr>
              <a:t>»</a:t>
            </a:r>
            <a:r>
              <a:rPr lang="ru-RU" sz="5300" b="1" i="1" dirty="0" smtClean="0">
                <a:solidFill>
                  <a:schemeClr val="accent1">
                    <a:lumMod val="75000"/>
                  </a:schemeClr>
                </a:solidFill>
                <a:latin typeface="Times New Roman" panose="02020603050405020304" pitchFamily="18" charset="0"/>
                <a:ea typeface="Calibri" panose="020F0502020204030204" pitchFamily="34" charset="0"/>
              </a:rPr>
              <a:t/>
            </a:r>
            <a:br>
              <a:rPr lang="ru-RU" sz="5300" b="1" i="1" dirty="0" smtClean="0">
                <a:solidFill>
                  <a:schemeClr val="accent1">
                    <a:lumMod val="75000"/>
                  </a:schemeClr>
                </a:solidFill>
                <a:latin typeface="Times New Roman" panose="02020603050405020304" pitchFamily="18" charset="0"/>
                <a:ea typeface="Calibri" panose="020F0502020204030204" pitchFamily="34" charset="0"/>
              </a:rPr>
            </a:br>
            <a:r>
              <a:rPr lang="ru-RU" sz="1400" b="1" i="1" dirty="0" smtClean="0">
                <a:solidFill>
                  <a:schemeClr val="accent1">
                    <a:lumMod val="75000"/>
                  </a:schemeClr>
                </a:solidFill>
                <a:latin typeface="Times New Roman" panose="02020603050405020304" pitchFamily="18" charset="0"/>
                <a:ea typeface="Calibri" panose="020F0502020204030204" pitchFamily="34" charset="0"/>
              </a:rPr>
              <a:t/>
            </a:r>
            <a:br>
              <a:rPr lang="ru-RU" sz="1400" b="1" i="1" dirty="0" smtClean="0">
                <a:solidFill>
                  <a:schemeClr val="accent1">
                    <a:lumMod val="75000"/>
                  </a:schemeClr>
                </a:solidFill>
                <a:latin typeface="Times New Roman" panose="02020603050405020304" pitchFamily="18" charset="0"/>
                <a:ea typeface="Calibri" panose="020F0502020204030204" pitchFamily="34" charset="0"/>
              </a:rPr>
            </a:br>
            <a:r>
              <a:rPr lang="ru-RU" sz="1400" b="1" i="1" dirty="0" smtClean="0">
                <a:solidFill>
                  <a:schemeClr val="accent1">
                    <a:lumMod val="75000"/>
                  </a:schemeClr>
                </a:solidFill>
                <a:latin typeface="Times New Roman" panose="02020603050405020304" pitchFamily="18" charset="0"/>
                <a:ea typeface="Calibri" panose="020F0502020204030204" pitchFamily="34" charset="0"/>
              </a:rPr>
              <a:t/>
            </a:r>
            <a:br>
              <a:rPr lang="ru-RU" sz="1400" b="1" i="1" dirty="0" smtClean="0">
                <a:solidFill>
                  <a:schemeClr val="accent1">
                    <a:lumMod val="75000"/>
                  </a:schemeClr>
                </a:solidFill>
                <a:latin typeface="Times New Roman" panose="02020603050405020304" pitchFamily="18" charset="0"/>
                <a:ea typeface="Calibri" panose="020F0502020204030204" pitchFamily="34" charset="0"/>
              </a:rPr>
            </a:br>
            <a:r>
              <a:rPr lang="ru-RU" sz="3100" b="1" dirty="0" smtClean="0">
                <a:solidFill>
                  <a:schemeClr val="accent1">
                    <a:lumMod val="75000"/>
                  </a:schemeClr>
                </a:solidFill>
                <a:latin typeface="Times New Roman" panose="02020603050405020304" pitchFamily="18" charset="0"/>
                <a:ea typeface="Calibri" panose="020F0502020204030204" pitchFamily="34" charset="0"/>
              </a:rPr>
              <a:t>(Нравственно-патриотическое </a:t>
            </a:r>
            <a:r>
              <a:rPr lang="ru-RU" sz="3100" b="1" dirty="0">
                <a:solidFill>
                  <a:schemeClr val="accent1">
                    <a:lumMod val="75000"/>
                  </a:schemeClr>
                </a:solidFill>
                <a:latin typeface="Times New Roman" panose="02020603050405020304" pitchFamily="18" charset="0"/>
                <a:ea typeface="Calibri" panose="020F0502020204030204" pitchFamily="34" charset="0"/>
              </a:rPr>
              <a:t>воспитание дошкольников средствами музейной </a:t>
            </a:r>
            <a:r>
              <a:rPr lang="ru-RU" sz="3100" b="1" dirty="0" smtClean="0">
                <a:solidFill>
                  <a:schemeClr val="accent1">
                    <a:lumMod val="75000"/>
                  </a:schemeClr>
                </a:solidFill>
                <a:latin typeface="Times New Roman" panose="02020603050405020304" pitchFamily="18" charset="0"/>
                <a:ea typeface="Calibri" panose="020F0502020204030204" pitchFamily="34" charset="0"/>
              </a:rPr>
              <a:t>педагогики)</a:t>
            </a:r>
            <a:br>
              <a:rPr lang="ru-RU" sz="3100" b="1" dirty="0" smtClean="0">
                <a:solidFill>
                  <a:schemeClr val="accent1">
                    <a:lumMod val="75000"/>
                  </a:schemeClr>
                </a:solidFill>
                <a:latin typeface="Times New Roman" panose="02020603050405020304" pitchFamily="18" charset="0"/>
                <a:ea typeface="Calibri" panose="020F0502020204030204" pitchFamily="34" charset="0"/>
              </a:rPr>
            </a:br>
            <a:r>
              <a:rPr lang="ru-RU" sz="3100" b="1" dirty="0">
                <a:solidFill>
                  <a:schemeClr val="accent1">
                    <a:lumMod val="75000"/>
                  </a:schemeClr>
                </a:solidFill>
                <a:latin typeface="Times New Roman" panose="02020603050405020304" pitchFamily="18" charset="0"/>
                <a:ea typeface="Calibri" panose="020F0502020204030204" pitchFamily="34" charset="0"/>
              </a:rPr>
              <a:t/>
            </a:r>
            <a:br>
              <a:rPr lang="ru-RU" sz="3100" b="1" dirty="0">
                <a:solidFill>
                  <a:schemeClr val="accent1">
                    <a:lumMod val="75000"/>
                  </a:schemeClr>
                </a:solidFill>
                <a:latin typeface="Times New Roman" panose="02020603050405020304" pitchFamily="18" charset="0"/>
                <a:ea typeface="Calibri" panose="020F0502020204030204" pitchFamily="34" charset="0"/>
              </a:rPr>
            </a:br>
            <a:r>
              <a:rPr lang="ru-RU" sz="3100" b="1" dirty="0" smtClean="0">
                <a:solidFill>
                  <a:schemeClr val="accent1">
                    <a:lumMod val="75000"/>
                  </a:schemeClr>
                </a:solidFill>
                <a:latin typeface="Times New Roman" panose="02020603050405020304" pitchFamily="18" charset="0"/>
                <a:ea typeface="Calibri" panose="020F0502020204030204" pitchFamily="34" charset="0"/>
              </a:rPr>
              <a:t/>
            </a:r>
            <a:br>
              <a:rPr lang="ru-RU" sz="3100" b="1" dirty="0" smtClean="0">
                <a:solidFill>
                  <a:schemeClr val="accent1">
                    <a:lumMod val="75000"/>
                  </a:schemeClr>
                </a:solidFill>
                <a:latin typeface="Times New Roman" panose="02020603050405020304" pitchFamily="18" charset="0"/>
                <a:ea typeface="Calibri" panose="020F0502020204030204" pitchFamily="34" charset="0"/>
              </a:rPr>
            </a:br>
            <a:r>
              <a:rPr lang="ru-RU" sz="1800" b="1" dirty="0" smtClean="0">
                <a:solidFill>
                  <a:schemeClr val="accent1">
                    <a:lumMod val="75000"/>
                  </a:schemeClr>
                </a:solidFill>
                <a:latin typeface="Times New Roman" panose="02020603050405020304" pitchFamily="18" charset="0"/>
                <a:ea typeface="Calibri" panose="020F0502020204030204" pitchFamily="34" charset="0"/>
              </a:rPr>
              <a:t>старший воспитатель МБДОУ Детского сада № 8 «Сказка» </a:t>
            </a:r>
            <a:r>
              <a:rPr lang="ru-RU" sz="1800" b="1" dirty="0" err="1" smtClean="0">
                <a:solidFill>
                  <a:schemeClr val="accent1">
                    <a:lumMod val="75000"/>
                  </a:schemeClr>
                </a:solidFill>
                <a:latin typeface="Times New Roman" panose="02020603050405020304" pitchFamily="18" charset="0"/>
                <a:ea typeface="Calibri" panose="020F0502020204030204" pitchFamily="34" charset="0"/>
              </a:rPr>
              <a:t>г.Гуково</a:t>
            </a:r>
            <a:r>
              <a:rPr lang="ru-RU" sz="1800" b="1" dirty="0" smtClean="0">
                <a:solidFill>
                  <a:schemeClr val="accent1">
                    <a:lumMod val="75000"/>
                  </a:schemeClr>
                </a:solidFill>
                <a:latin typeface="Times New Roman" panose="02020603050405020304" pitchFamily="18" charset="0"/>
                <a:ea typeface="Calibri" panose="020F0502020204030204" pitchFamily="34" charset="0"/>
              </a:rPr>
              <a:t/>
            </a:r>
            <a:br>
              <a:rPr lang="ru-RU" sz="1800" b="1" dirty="0" smtClean="0">
                <a:solidFill>
                  <a:schemeClr val="accent1">
                    <a:lumMod val="75000"/>
                  </a:schemeClr>
                </a:solidFill>
                <a:latin typeface="Times New Roman" panose="02020603050405020304" pitchFamily="18" charset="0"/>
                <a:ea typeface="Calibri" panose="020F0502020204030204" pitchFamily="34" charset="0"/>
              </a:rPr>
            </a:br>
            <a:r>
              <a:rPr lang="ru-RU" sz="1800" b="1" dirty="0" smtClean="0">
                <a:solidFill>
                  <a:schemeClr val="accent1">
                    <a:lumMod val="75000"/>
                  </a:schemeClr>
                </a:solidFill>
                <a:latin typeface="Times New Roman" panose="02020603050405020304" pitchFamily="18" charset="0"/>
                <a:ea typeface="Calibri" panose="020F0502020204030204" pitchFamily="34" charset="0"/>
              </a:rPr>
              <a:t>Дроздова Е.В.</a:t>
            </a:r>
            <a:r>
              <a:rPr lang="ru-RU" sz="1800" b="1" dirty="0" smtClean="0">
                <a:solidFill>
                  <a:schemeClr val="accent1">
                    <a:lumMod val="75000"/>
                  </a:schemeClr>
                </a:solidFill>
                <a:latin typeface="Times New Roman" panose="02020603050405020304" pitchFamily="18" charset="0"/>
                <a:ea typeface="Calibri" panose="020F0502020204030204" pitchFamily="34" charset="0"/>
              </a:rPr>
              <a:t> </a:t>
            </a:r>
            <a:endParaRPr lang="ru-RU" sz="1800" b="1" dirty="0">
              <a:solidFill>
                <a:schemeClr val="accent1">
                  <a:lumMod val="75000"/>
                </a:schemeClr>
              </a:solidFill>
            </a:endParaRPr>
          </a:p>
        </p:txBody>
      </p:sp>
    </p:spTree>
    <p:extLst>
      <p:ext uri="{BB962C8B-B14F-4D97-AF65-F5344CB8AC3E}">
        <p14:creationId xmlns:p14="http://schemas.microsoft.com/office/powerpoint/2010/main" val="24648136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2143671"/>
          </a:xfrm>
        </p:spPr>
        <p:txBody>
          <a:bodyPr>
            <a:noAutofit/>
          </a:bodyPr>
          <a:lstStyle/>
          <a:p>
            <a:r>
              <a:rPr lang="ru-RU" sz="2400" b="1" dirty="0" smtClean="0">
                <a:latin typeface="Times New Roman" panose="02020603050405020304" pitchFamily="18" charset="0"/>
                <a:cs typeface="Times New Roman" panose="02020603050405020304" pitchFamily="18" charset="0"/>
              </a:rPr>
              <a:t>Цель проекта: </a:t>
            </a:r>
            <a:r>
              <a:rPr lang="ru-RU" sz="2400" dirty="0" smtClean="0">
                <a:latin typeface="Times New Roman" panose="02020603050405020304" pitchFamily="18" charset="0"/>
                <a:cs typeface="Times New Roman" panose="02020603050405020304" pitchFamily="18" charset="0"/>
              </a:rPr>
              <a:t>использование потенциала мини-музея «Эхо былых времен» в </a:t>
            </a:r>
            <a:r>
              <a:rPr lang="ru-RU" sz="2400" dirty="0" err="1" smtClean="0">
                <a:latin typeface="Times New Roman" panose="02020603050405020304" pitchFamily="18" charset="0"/>
                <a:cs typeface="Times New Roman" panose="02020603050405020304" pitchFamily="18" charset="0"/>
              </a:rPr>
              <a:t>воспитательно</a:t>
            </a:r>
            <a:r>
              <a:rPr lang="ru-RU" sz="2400" dirty="0" smtClean="0">
                <a:latin typeface="Times New Roman" panose="02020603050405020304" pitchFamily="18" charset="0"/>
                <a:cs typeface="Times New Roman" panose="02020603050405020304" pitchFamily="18" charset="0"/>
              </a:rPr>
              <a:t>-образовательной деятельности детского сада по воспитанию гражданско-патриотических чувств у дошкольников, воспитания чувства гордости за подвиг своего народа в Великой Отечественной войне, уважения к ветеранам.</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589212" y="2930013"/>
            <a:ext cx="8915400" cy="3234813"/>
          </a:xfrm>
        </p:spPr>
        <p:txBody>
          <a:bodyPr>
            <a:normAutofit/>
          </a:bodyPr>
          <a:lstStyle/>
          <a:p>
            <a:pPr marL="0" lvl="0" indent="0">
              <a:buNone/>
            </a:pPr>
            <a:r>
              <a:rPr lang="ru-RU" sz="2400" b="1" dirty="0" smtClean="0">
                <a:latin typeface="Times New Roman" panose="02020603050405020304" pitchFamily="18" charset="0"/>
                <a:cs typeface="Times New Roman" panose="02020603050405020304" pitchFamily="18" charset="0"/>
              </a:rPr>
              <a:t>Тип проекта: </a:t>
            </a:r>
          </a:p>
          <a:p>
            <a:pPr lvl="0"/>
            <a:r>
              <a:rPr lang="ru-RU" sz="2400" dirty="0" smtClean="0">
                <a:latin typeface="Times New Roman" panose="02020603050405020304" pitchFamily="18" charset="0"/>
                <a:cs typeface="Times New Roman" panose="02020603050405020304" pitchFamily="18" charset="0"/>
              </a:rPr>
              <a:t>По </a:t>
            </a:r>
            <a:r>
              <a:rPr lang="ru-RU" sz="2400" dirty="0">
                <a:latin typeface="Times New Roman" panose="02020603050405020304" pitchFamily="18" charset="0"/>
                <a:cs typeface="Times New Roman" panose="02020603050405020304" pitchFamily="18" charset="0"/>
              </a:rPr>
              <a:t>доминирующей в проекте деятельности: </a:t>
            </a:r>
            <a:r>
              <a:rPr lang="ru-RU" sz="2400" i="1" dirty="0">
                <a:latin typeface="Times New Roman" panose="02020603050405020304" pitchFamily="18" charset="0"/>
                <a:cs typeface="Times New Roman" panose="02020603050405020304" pitchFamily="18" charset="0"/>
              </a:rPr>
              <a:t>информационно-практико-ориентированный</a:t>
            </a:r>
            <a:r>
              <a:rPr lang="ru-RU" sz="2400" dirty="0">
                <a:latin typeface="Times New Roman" panose="02020603050405020304" pitchFamily="18" charset="0"/>
                <a:cs typeface="Times New Roman" panose="02020603050405020304" pitchFamily="18" charset="0"/>
              </a:rPr>
              <a:t>. </a:t>
            </a:r>
          </a:p>
          <a:p>
            <a:pPr lvl="0"/>
            <a:r>
              <a:rPr lang="ru-RU" sz="2400" dirty="0">
                <a:latin typeface="Times New Roman" panose="02020603050405020304" pitchFamily="18" charset="0"/>
                <a:cs typeface="Times New Roman" panose="02020603050405020304" pitchFamily="18" charset="0"/>
              </a:rPr>
              <a:t>По количеству участников проекта: </a:t>
            </a:r>
            <a:r>
              <a:rPr lang="ru-RU" sz="2400" i="1" dirty="0">
                <a:latin typeface="Times New Roman" panose="02020603050405020304" pitchFamily="18" charset="0"/>
                <a:cs typeface="Times New Roman" panose="02020603050405020304" pitchFamily="18" charset="0"/>
              </a:rPr>
              <a:t>коллективный</a:t>
            </a:r>
            <a:endParaRPr lang="ru-RU" sz="2400" dirty="0">
              <a:latin typeface="Times New Roman" panose="02020603050405020304" pitchFamily="18" charset="0"/>
              <a:cs typeface="Times New Roman" panose="02020603050405020304" pitchFamily="18" charset="0"/>
            </a:endParaRPr>
          </a:p>
          <a:p>
            <a:pPr lvl="0"/>
            <a:r>
              <a:rPr lang="ru-RU" sz="2400" dirty="0">
                <a:latin typeface="Times New Roman" panose="02020603050405020304" pitchFamily="18" charset="0"/>
                <a:cs typeface="Times New Roman" panose="02020603050405020304" pitchFamily="18" charset="0"/>
              </a:rPr>
              <a:t>По продолжительности проведения: </a:t>
            </a:r>
            <a:r>
              <a:rPr lang="ru-RU" sz="2400" i="1" dirty="0">
                <a:latin typeface="Times New Roman" panose="02020603050405020304" pitchFamily="18" charset="0"/>
                <a:cs typeface="Times New Roman" panose="02020603050405020304" pitchFamily="18" charset="0"/>
              </a:rPr>
              <a:t>долгосрочный</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(2020-2021 учебный </a:t>
            </a:r>
            <a:r>
              <a:rPr lang="ru-RU" sz="2400" dirty="0">
                <a:latin typeface="Times New Roman" panose="02020603050405020304" pitchFamily="18" charset="0"/>
                <a:cs typeface="Times New Roman" panose="02020603050405020304" pitchFamily="18" charset="0"/>
              </a:rPr>
              <a:t>год</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7018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212630"/>
            <a:ext cx="8911687" cy="1280890"/>
          </a:xfrm>
        </p:spPr>
        <p:txBody>
          <a:bodyPr>
            <a:normAutofit fontScale="90000"/>
          </a:bodyPr>
          <a:lstStyle/>
          <a:p>
            <a:pPr>
              <a:lnSpc>
                <a:spcPct val="115000"/>
              </a:lnSpc>
              <a:spcAft>
                <a:spcPts val="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В современных условиях, когда происходят глубочайшие изменения в жизни общества, одним из центральных направлений работы с подрастающим поколением остается нравственно-патриотическое воспитание.</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a:latin typeface="Times New Roman" panose="02020603050405020304" pitchFamily="18" charset="0"/>
                <a:ea typeface="Calibri" panose="020F0502020204030204" pitchFamily="34" charset="0"/>
                <a:cs typeface="Times New Roman" panose="02020603050405020304" pitchFamily="18" charset="0"/>
              </a:rPr>
              <a:t>Любовь к Родине начинается с малого – с любви к своей семье, к своему дому. Постоянно расширяясь, эта любовь к родному переходит в любовь к своему государству, к его истории, его прошлому и настоящему, а затем ко всему человечеству.</a:t>
            </a:r>
            <a:r>
              <a:rPr lang="ru-RU" sz="3200" dirty="0">
                <a:latin typeface="Calibri" panose="020F0502020204030204" pitchFamily="34" charset="0"/>
                <a:ea typeface="Calibri" panose="020F0502020204030204" pitchFamily="34" charset="0"/>
                <a:cs typeface="Times New Roman" panose="02020603050405020304" pitchFamily="18" charset="0"/>
              </a:rPr>
              <a:t/>
            </a:r>
            <a:br>
              <a:rPr lang="ru-RU" sz="3200" dirty="0">
                <a:latin typeface="Calibri" panose="020F0502020204030204" pitchFamily="34" charset="0"/>
                <a:ea typeface="Calibri" panose="020F0502020204030204" pitchFamily="34" charset="0"/>
                <a:cs typeface="Times New Roman" panose="02020603050405020304" pitchFamily="18" charset="0"/>
              </a:rPr>
            </a:br>
            <a:endParaRPr lang="ru-RU" dirty="0"/>
          </a:p>
        </p:txBody>
      </p:sp>
      <p:pic>
        <p:nvPicPr>
          <p:cNvPr id="7" name="Объект 6"/>
          <p:cNvPicPr>
            <a:picLocks noGrp="1" noChangeAspect="1"/>
          </p:cNvPicPr>
          <p:nvPr>
            <p:ph idx="1"/>
          </p:nvPr>
        </p:nvPicPr>
        <p:blipFill>
          <a:blip r:embed="rId2"/>
          <a:stretch>
            <a:fillRect/>
          </a:stretch>
        </p:blipFill>
        <p:spPr>
          <a:xfrm>
            <a:off x="2592925" y="2488441"/>
            <a:ext cx="4241357" cy="3778250"/>
          </a:xfrm>
          <a:prstGeom prst="rect">
            <a:avLst/>
          </a:prstGeom>
        </p:spPr>
      </p:pic>
      <p:pic>
        <p:nvPicPr>
          <p:cNvPr id="8" name="Рисунок 7"/>
          <p:cNvPicPr>
            <a:picLocks noChangeAspect="1"/>
          </p:cNvPicPr>
          <p:nvPr/>
        </p:nvPicPr>
        <p:blipFill>
          <a:blip r:embed="rId3"/>
          <a:stretch>
            <a:fillRect/>
          </a:stretch>
        </p:blipFill>
        <p:spPr>
          <a:xfrm>
            <a:off x="6834282" y="2488441"/>
            <a:ext cx="4533900" cy="3778250"/>
          </a:xfrm>
          <a:prstGeom prst="rect">
            <a:avLst/>
          </a:prstGeom>
        </p:spPr>
      </p:pic>
    </p:spTree>
    <p:extLst>
      <p:ext uri="{BB962C8B-B14F-4D97-AF65-F5344CB8AC3E}">
        <p14:creationId xmlns:p14="http://schemas.microsoft.com/office/powerpoint/2010/main" val="33333801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just"/>
            <a:r>
              <a:rPr lang="ru-RU" sz="1800" dirty="0">
                <a:latin typeface="Times New Roman" panose="02020603050405020304" pitchFamily="18" charset="0"/>
                <a:cs typeface="Times New Roman" panose="02020603050405020304" pitchFamily="18" charset="0"/>
              </a:rPr>
              <a:t>В основе нашего проекта лежит идея включения музеев в воспитательно-образовательное пространство. Музейная педагогика является именно тем стержнем, соединяющим детский сад и музей, что оказывает существенное влияние на воспитание детей.</a:t>
            </a:r>
          </a:p>
        </p:txBody>
      </p:sp>
      <p:pic>
        <p:nvPicPr>
          <p:cNvPr id="6" name="Рисунок 5"/>
          <p:cNvPicPr>
            <a:picLocks noChangeAspect="1"/>
          </p:cNvPicPr>
          <p:nvPr/>
        </p:nvPicPr>
        <p:blipFill>
          <a:blip r:embed="rId2"/>
          <a:stretch>
            <a:fillRect/>
          </a:stretch>
        </p:blipFill>
        <p:spPr>
          <a:xfrm>
            <a:off x="2592925" y="2040929"/>
            <a:ext cx="4285859" cy="3212870"/>
          </a:xfrm>
          <a:prstGeom prst="rect">
            <a:avLst/>
          </a:prstGeom>
        </p:spPr>
      </p:pic>
      <p:pic>
        <p:nvPicPr>
          <p:cNvPr id="8" name="Объект 7"/>
          <p:cNvPicPr>
            <a:picLocks noGrp="1" noChangeAspect="1"/>
          </p:cNvPicPr>
          <p:nvPr>
            <p:ph idx="1"/>
          </p:nvPr>
        </p:nvPicPr>
        <p:blipFill>
          <a:blip r:embed="rId3"/>
          <a:stretch>
            <a:fillRect/>
          </a:stretch>
        </p:blipFill>
        <p:spPr>
          <a:xfrm>
            <a:off x="7048768" y="2040929"/>
            <a:ext cx="4285859" cy="3212870"/>
          </a:xfrm>
          <a:prstGeom prst="rect">
            <a:avLst/>
          </a:prstGeom>
        </p:spPr>
      </p:pic>
    </p:spTree>
    <p:extLst>
      <p:ext uri="{BB962C8B-B14F-4D97-AF65-F5344CB8AC3E}">
        <p14:creationId xmlns:p14="http://schemas.microsoft.com/office/powerpoint/2010/main" val="15866739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173734"/>
            <a:ext cx="8911687" cy="1280890"/>
          </a:xfrm>
        </p:spPr>
        <p:txBody>
          <a:bodyPr>
            <a:noAutofit/>
          </a:bodyPr>
          <a:lstStyle/>
          <a:p>
            <a:pPr algn="just"/>
            <a:r>
              <a:rPr lang="ru-RU" sz="1800" dirty="0">
                <a:latin typeface="Times New Roman" panose="02020603050405020304" pitchFamily="18" charset="0"/>
                <a:cs typeface="Times New Roman" panose="02020603050405020304" pitchFamily="18" charset="0"/>
              </a:rPr>
              <a:t>В течение </a:t>
            </a:r>
            <a:r>
              <a:rPr lang="ru-RU" sz="1800" dirty="0" smtClean="0">
                <a:latin typeface="Times New Roman" panose="02020603050405020304" pitchFamily="18" charset="0"/>
                <a:cs typeface="Times New Roman" panose="02020603050405020304" pitchFamily="18" charset="0"/>
              </a:rPr>
              <a:t>2020 </a:t>
            </a:r>
            <a:r>
              <a:rPr lang="ru-RU" sz="1800" dirty="0">
                <a:latin typeface="Times New Roman" panose="02020603050405020304" pitchFamily="18" charset="0"/>
                <a:cs typeface="Times New Roman" panose="02020603050405020304" pitchFamily="18" charset="0"/>
              </a:rPr>
              <a:t>года воспитанники нашего детского сада были участниками проекта, посвященного 75-летию Великой Победы. И тогда они, совместно с педагогами и родителями, собрали уникальные сведения о жизни жителей нашего города, принимавших участие в Великой Отечественной войне, лучше узнали историю малой родины и создали документальный фильм «Через года, через века помните…» Но на этом работа по сбору материалов не закончилась. Ребята, вдохновленные предыдущим проектом, решили создать в детском саду музей Боевой Славы. И тут перед ними стал вопрос: «Как же создать свой музей? С чего начать?»</a:t>
            </a: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611050" y="2703394"/>
            <a:ext cx="4434005" cy="3325504"/>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5055" y="2703394"/>
            <a:ext cx="4434005" cy="3325504"/>
          </a:xfrm>
          <a:prstGeom prst="rect">
            <a:avLst/>
          </a:prstGeom>
        </p:spPr>
      </p:pic>
    </p:spTree>
    <p:extLst>
      <p:ext uri="{BB962C8B-B14F-4D97-AF65-F5344CB8AC3E}">
        <p14:creationId xmlns:p14="http://schemas.microsoft.com/office/powerpoint/2010/main" val="33223737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9152" y="419394"/>
            <a:ext cx="8911687" cy="1280890"/>
          </a:xfrm>
        </p:spPr>
        <p:txBody>
          <a:bodyPr>
            <a:normAutofit fontScale="90000"/>
          </a:bodyPr>
          <a:lstStyle/>
          <a:p>
            <a:r>
              <a:rPr lang="ru-RU" sz="2000" dirty="0">
                <a:latin typeface="Times New Roman" panose="02020603050405020304" pitchFamily="18" charset="0"/>
                <a:cs typeface="Times New Roman" panose="02020603050405020304" pitchFamily="18" charset="0"/>
              </a:rPr>
              <a:t>Так родилась идея будущего проекта. И мы пришли к выводу, что решить данную проблему можно только совместными усилиями детей, родителей, педагогов и обязательным привлечением социума.</a:t>
            </a:r>
            <a:r>
              <a:rPr lang="ru-RU" sz="1400" dirty="0">
                <a:latin typeface="Times New Roman" panose="02020603050405020304" pitchFamily="18" charset="0"/>
                <a:cs typeface="Times New Roman" panose="02020603050405020304" pitchFamily="18" charset="0"/>
              </a:rPr>
              <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r>
            <a:br>
              <a:rPr lang="ru-RU" sz="1400" dirty="0">
                <a:latin typeface="Times New Roman" panose="02020603050405020304" pitchFamily="18" charset="0"/>
                <a:cs typeface="Times New Roman" panose="02020603050405020304" pitchFamily="18" charset="0"/>
              </a:rPr>
            </a:br>
            <a:endParaRPr lang="ru-RU" sz="14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8926" y="1574042"/>
            <a:ext cx="4421930" cy="3316448"/>
          </a:xfrm>
        </p:spPr>
      </p:pic>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24975" t="30846" r="1"/>
          <a:stretch/>
        </p:blipFill>
        <p:spPr>
          <a:xfrm>
            <a:off x="6523630" y="1558144"/>
            <a:ext cx="4817209" cy="3330198"/>
          </a:xfrm>
          <a:prstGeom prst="rect">
            <a:avLst/>
          </a:prstGeom>
        </p:spPr>
      </p:pic>
    </p:spTree>
    <p:extLst>
      <p:ext uri="{BB962C8B-B14F-4D97-AF65-F5344CB8AC3E}">
        <p14:creationId xmlns:p14="http://schemas.microsoft.com/office/powerpoint/2010/main" val="41374076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31734" y="243110"/>
            <a:ext cx="10003358" cy="1280890"/>
          </a:xfrm>
        </p:spPr>
        <p:txBody>
          <a:bodyPr>
            <a:noAutofit/>
          </a:bodyPr>
          <a:lstStyle/>
          <a:p>
            <a:r>
              <a:rPr lang="ru-RU" sz="1800" dirty="0">
                <a:solidFill>
                  <a:prstClr val="black">
                    <a:lumMod val="85000"/>
                    <a:lumOff val="15000"/>
                  </a:prstClr>
                </a:solidFill>
                <a:latin typeface="Times New Roman" panose="02020603050405020304" pitchFamily="18" charset="0"/>
                <a:cs typeface="Times New Roman" panose="02020603050405020304" pitchFamily="18" charset="0"/>
              </a:rPr>
              <a:t>Для этого педагоги провели большую подготовительную работу:</a:t>
            </a:r>
            <a:br>
              <a:rPr lang="ru-RU" sz="1800" dirty="0">
                <a:solidFill>
                  <a:prstClr val="black">
                    <a:lumMod val="85000"/>
                    <a:lumOff val="15000"/>
                  </a:prstClr>
                </a:solidFill>
                <a:latin typeface="Times New Roman" panose="02020603050405020304" pitchFamily="18" charset="0"/>
                <a:cs typeface="Times New Roman" panose="02020603050405020304" pitchFamily="18" charset="0"/>
              </a:rPr>
            </a:br>
            <a:r>
              <a:rPr lang="ru-RU" sz="1800" dirty="0">
                <a:solidFill>
                  <a:prstClr val="black">
                    <a:lumMod val="85000"/>
                    <a:lumOff val="15000"/>
                  </a:prstClr>
                </a:solidFill>
                <a:latin typeface="Times New Roman" panose="02020603050405020304" pitchFamily="18" charset="0"/>
                <a:cs typeface="Times New Roman" panose="02020603050405020304" pitchFamily="18" charset="0"/>
              </a:rPr>
              <a:t>- подобрали литературу, наглядные и дидактические пособия, видеотеку познавательных фильмов и презентаций по теме проекта.</a:t>
            </a:r>
            <a:br>
              <a:rPr lang="ru-RU" sz="1800" dirty="0">
                <a:solidFill>
                  <a:prstClr val="black">
                    <a:lumMod val="85000"/>
                    <a:lumOff val="15000"/>
                  </a:prstClr>
                </a:solidFill>
                <a:latin typeface="Times New Roman" panose="02020603050405020304" pitchFamily="18" charset="0"/>
                <a:cs typeface="Times New Roman" panose="02020603050405020304" pitchFamily="18" charset="0"/>
              </a:rPr>
            </a:br>
            <a:r>
              <a:rPr lang="ru-RU" sz="1800" dirty="0">
                <a:solidFill>
                  <a:prstClr val="black">
                    <a:lumMod val="85000"/>
                    <a:lumOff val="15000"/>
                  </a:prstClr>
                </a:solidFill>
                <a:latin typeface="Times New Roman" panose="02020603050405020304" pitchFamily="18" charset="0"/>
                <a:cs typeface="Times New Roman" panose="02020603050405020304" pitchFamily="18" charset="0"/>
              </a:rPr>
              <a:t>-провели анкетирование с целью узнать, что родители знают о музеях, посещают ли вместе с детьми музеи и какие.</a:t>
            </a:r>
            <a:br>
              <a:rPr lang="ru-RU" sz="1800" dirty="0">
                <a:solidFill>
                  <a:prstClr val="black">
                    <a:lumMod val="85000"/>
                    <a:lumOff val="15000"/>
                  </a:prstClr>
                </a:solidFill>
                <a:latin typeface="Times New Roman" panose="02020603050405020304" pitchFamily="18" charset="0"/>
                <a:cs typeface="Times New Roman" panose="02020603050405020304" pitchFamily="18" charset="0"/>
              </a:rPr>
            </a:br>
            <a:r>
              <a:rPr lang="ru-RU" sz="1800" dirty="0">
                <a:solidFill>
                  <a:prstClr val="black">
                    <a:lumMod val="85000"/>
                    <a:lumOff val="15000"/>
                  </a:prstClr>
                </a:solidFill>
                <a:latin typeface="Times New Roman" panose="02020603050405020304" pitchFamily="18" charset="0"/>
                <a:cs typeface="Times New Roman" panose="02020603050405020304" pitchFamily="18" charset="0"/>
              </a:rPr>
              <a:t>- подготовили справочно-информационный материал для родителей.</a:t>
            </a:r>
            <a:br>
              <a:rPr lang="ru-RU" sz="1800" dirty="0">
                <a:solidFill>
                  <a:prstClr val="black">
                    <a:lumMod val="85000"/>
                    <a:lumOff val="15000"/>
                  </a:prstClr>
                </a:solidFill>
                <a:latin typeface="Times New Roman" panose="02020603050405020304" pitchFamily="18" charset="0"/>
                <a:cs typeface="Times New Roman" panose="02020603050405020304" pitchFamily="18" charset="0"/>
              </a:rPr>
            </a:br>
            <a:r>
              <a:rPr lang="ru-RU" sz="1800" dirty="0">
                <a:solidFill>
                  <a:prstClr val="black">
                    <a:lumMod val="85000"/>
                    <a:lumOff val="15000"/>
                  </a:prstClr>
                </a:solidFill>
                <a:latin typeface="Times New Roman" panose="02020603050405020304" pitchFamily="18" charset="0"/>
                <a:cs typeface="Times New Roman" panose="02020603050405020304" pitchFamily="18" charset="0"/>
              </a:rPr>
              <a:t>- обсудили продукт, который должен получиться после окончания проекта, место для создания мини-музея.</a:t>
            </a:r>
            <a:endParaRPr lang="ru-RU" sz="1800"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795983" y="2497542"/>
            <a:ext cx="2833687" cy="3778250"/>
          </a:xfr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l="6253" t="6952" r="26289" b="310"/>
          <a:stretch/>
        </p:blipFill>
        <p:spPr>
          <a:xfrm>
            <a:off x="1274785" y="2497542"/>
            <a:ext cx="3521198" cy="3778250"/>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3153" y="2497542"/>
            <a:ext cx="4064000" cy="3778250"/>
          </a:xfrm>
          <a:prstGeom prst="rect">
            <a:avLst/>
          </a:prstGeom>
        </p:spPr>
      </p:pic>
    </p:spTree>
    <p:extLst>
      <p:ext uri="{BB962C8B-B14F-4D97-AF65-F5344CB8AC3E}">
        <p14:creationId xmlns:p14="http://schemas.microsoft.com/office/powerpoint/2010/main" val="10967183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282916"/>
            <a:ext cx="8911687" cy="2337454"/>
          </a:xfrm>
        </p:spPr>
        <p:txBody>
          <a:bodyPr>
            <a:noAutofit/>
          </a:bodyPr>
          <a:lstStyle/>
          <a:p>
            <a:pPr algn="just"/>
            <a:r>
              <a:rPr lang="ru-RU" sz="1800" dirty="0">
                <a:latin typeface="Times New Roman" panose="02020603050405020304" pitchFamily="18" charset="0"/>
                <a:cs typeface="Times New Roman" panose="02020603050405020304" pitchFamily="18" charset="0"/>
              </a:rPr>
              <a:t>Дети совместно со взрослыми приступили к реализации проекта. Но, в связи со сложившейся эпидемиологической ситуацией, мы вынуждены были ряд мероприятий проводить в дистанционном режиме работы. Так, педагоги организовали онлайн консультации, семинары, мастер-классы для родителей, благодаря которым взрослые узнали о важности нравственно-патриотического воспитания детей, о том, что здесь имеет огромное значение пример взрослых, особенно, близких </a:t>
            </a:r>
            <a:r>
              <a:rPr lang="ru-RU" sz="1800" dirty="0" smtClean="0">
                <a:latin typeface="Times New Roman" panose="02020603050405020304" pitchFamily="18" charset="0"/>
                <a:cs typeface="Times New Roman" panose="02020603050405020304" pitchFamily="18" charset="0"/>
              </a:rPr>
              <a:t>людей. Проведены </a:t>
            </a:r>
            <a:r>
              <a:rPr lang="ru-RU" sz="1800" dirty="0">
                <a:latin typeface="Times New Roman" panose="02020603050405020304" pitchFamily="18" charset="0"/>
                <a:cs typeface="Times New Roman" panose="02020603050405020304" pitchFamily="18" charset="0"/>
              </a:rPr>
              <a:t>мастер-классы для педагогов по изучению инновационных технологий в работе по созданию </a:t>
            </a:r>
            <a:r>
              <a:rPr lang="ru-RU" sz="1800" dirty="0" smtClean="0">
                <a:latin typeface="Times New Roman" panose="02020603050405020304" pitchFamily="18" charset="0"/>
                <a:cs typeface="Times New Roman" panose="02020603050405020304" pitchFamily="18" charset="0"/>
              </a:rPr>
              <a:t>мини-музея. Для </a:t>
            </a:r>
            <a:r>
              <a:rPr lang="ru-RU" sz="1800" dirty="0">
                <a:latin typeface="Times New Roman" panose="02020603050405020304" pitchFamily="18" charset="0"/>
                <a:cs typeface="Times New Roman" panose="02020603050405020304" pitchFamily="18" charset="0"/>
              </a:rPr>
              <a:t>достижения цели проекта были использованы разнообразные формы работы с детьми:</a:t>
            </a:r>
            <a:br>
              <a:rPr lang="ru-RU" sz="1800" dirty="0">
                <a:latin typeface="Times New Roman" panose="02020603050405020304" pitchFamily="18" charset="0"/>
                <a:cs typeface="Times New Roman" panose="02020603050405020304" pitchFamily="18" charset="0"/>
              </a:rPr>
            </a:br>
            <a:endParaRPr lang="ru-RU" sz="18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950" t="4943" b="5985"/>
          <a:stretch/>
        </p:blipFill>
        <p:spPr>
          <a:xfrm>
            <a:off x="2369008" y="2894690"/>
            <a:ext cx="4007335" cy="2846439"/>
          </a:xfrm>
        </p:spPr>
      </p:pic>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b="9176"/>
          <a:stretch/>
        </p:blipFill>
        <p:spPr>
          <a:xfrm>
            <a:off x="5922245" y="2855111"/>
            <a:ext cx="1805910" cy="2886018"/>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28155" y="2855111"/>
            <a:ext cx="3841660" cy="2881245"/>
          </a:xfrm>
          <a:prstGeom prst="rect">
            <a:avLst/>
          </a:prstGeom>
        </p:spPr>
      </p:pic>
    </p:spTree>
    <p:extLst>
      <p:ext uri="{BB962C8B-B14F-4D97-AF65-F5344CB8AC3E}">
        <p14:creationId xmlns:p14="http://schemas.microsoft.com/office/powerpoint/2010/main" val="32100868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800" dirty="0">
                <a:solidFill>
                  <a:prstClr val="black">
                    <a:lumMod val="85000"/>
                    <a:lumOff val="15000"/>
                  </a:prstClr>
                </a:solidFill>
                <a:latin typeface="Times New Roman" panose="02020603050405020304" pitchFamily="18" charset="0"/>
                <a:cs typeface="Times New Roman" panose="02020603050405020304" pitchFamily="18" charset="0"/>
              </a:rPr>
              <a:t>Организованы беседы, чтение художественной литературы по темам Великой Отечественной войны, представлены презентации о военных профессиях, военной технике, отрывки из кинофильмов, мультфильмы о войне, просмотр фотоальбомов «Боевая техника», «Ордена и медали Великой Отечественной войны», иллюстраций, картин, репродукций и вырезок из газет, содержащих исторические факты и события. </a:t>
            </a:r>
            <a:br>
              <a:rPr lang="ru-RU" sz="1800" dirty="0">
                <a:solidFill>
                  <a:prstClr val="black">
                    <a:lumMod val="85000"/>
                    <a:lumOff val="15000"/>
                  </a:prstClr>
                </a:solidFill>
                <a:latin typeface="Times New Roman" panose="02020603050405020304" pitchFamily="18" charset="0"/>
                <a:cs typeface="Times New Roman" panose="02020603050405020304" pitchFamily="18" charset="0"/>
              </a:rPr>
            </a:br>
            <a:endParaRPr lang="ru-RU" sz="1800"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12778" y="2330245"/>
            <a:ext cx="4650514" cy="3480619"/>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7776" y="2330245"/>
            <a:ext cx="4650514" cy="3480619"/>
          </a:xfrm>
          <a:prstGeom prst="rect">
            <a:avLst/>
          </a:prstGeom>
        </p:spPr>
      </p:pic>
    </p:spTree>
    <p:extLst>
      <p:ext uri="{BB962C8B-B14F-4D97-AF65-F5344CB8AC3E}">
        <p14:creationId xmlns:p14="http://schemas.microsoft.com/office/powerpoint/2010/main" val="31337485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81820" y="624110"/>
            <a:ext cx="5599205" cy="4616246"/>
          </a:xfr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t="4172" b="2539"/>
          <a:stretch/>
        </p:blipFill>
        <p:spPr>
          <a:xfrm>
            <a:off x="6181025" y="624110"/>
            <a:ext cx="5602935" cy="4616246"/>
          </a:xfrm>
          <a:prstGeom prst="rect">
            <a:avLst/>
          </a:prstGeom>
        </p:spPr>
      </p:pic>
    </p:spTree>
    <p:extLst>
      <p:ext uri="{BB962C8B-B14F-4D97-AF65-F5344CB8AC3E}">
        <p14:creationId xmlns:p14="http://schemas.microsoft.com/office/powerpoint/2010/main" val="27839102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35936" y="1287787"/>
            <a:ext cx="5333958" cy="3992135"/>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9894" y="1272387"/>
            <a:ext cx="5438880" cy="4007535"/>
          </a:xfrm>
          <a:prstGeom prst="rect">
            <a:avLst/>
          </a:prstGeom>
        </p:spPr>
      </p:pic>
    </p:spTree>
    <p:extLst>
      <p:ext uri="{BB962C8B-B14F-4D97-AF65-F5344CB8AC3E}">
        <p14:creationId xmlns:p14="http://schemas.microsoft.com/office/powerpoint/2010/main" val="41882273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1555210"/>
          </a:xfrm>
        </p:spPr>
        <p:txBody>
          <a:bodyPr>
            <a:normAutofit fontScale="90000"/>
          </a:bodyPr>
          <a:lstStyle/>
          <a:p>
            <a:r>
              <a:rPr lang="ru-RU" sz="2000" dirty="0">
                <a:solidFill>
                  <a:prstClr val="black">
                    <a:lumMod val="85000"/>
                    <a:lumOff val="15000"/>
                  </a:prstClr>
                </a:solidFill>
                <a:latin typeface="Times New Roman" panose="02020603050405020304" pitchFamily="18" charset="0"/>
                <a:cs typeface="Times New Roman" panose="02020603050405020304" pitchFamily="18" charset="0"/>
              </a:rPr>
              <a:t>Слушая песни и стихи о Родине, о подвигах, о труде, о природе родной страны, ребята радовались и печалились, ощутили свою причастность к героическому. </a:t>
            </a:r>
            <a:r>
              <a:rPr lang="ru-RU" sz="2000" dirty="0" smtClean="0">
                <a:solidFill>
                  <a:prstClr val="black">
                    <a:lumMod val="85000"/>
                    <a:lumOff val="15000"/>
                  </a:prstClr>
                </a:solidFill>
                <a:latin typeface="Times New Roman" panose="02020603050405020304" pitchFamily="18" charset="0"/>
                <a:cs typeface="Times New Roman" panose="02020603050405020304" pitchFamily="18" charset="0"/>
              </a:rPr>
              <a:t>Посредством  </a:t>
            </a:r>
            <a:r>
              <a:rPr lang="ru-RU" sz="2000" dirty="0">
                <a:solidFill>
                  <a:prstClr val="black">
                    <a:lumMod val="85000"/>
                    <a:lumOff val="15000"/>
                  </a:prstClr>
                </a:solidFill>
                <a:latin typeface="Times New Roman" panose="02020603050405020304" pitchFamily="18" charset="0"/>
                <a:cs typeface="Times New Roman" panose="02020603050405020304" pitchFamily="18" charset="0"/>
              </a:rPr>
              <a:t>Интернета побывали в различных музеях России, узнали их значение, познакомились с понятием «экспонат» и с правилами поведения в музее. При участии родителей изготовлены макеты военной техники, собраны экспонаты для экспозиции мини-музея. </a:t>
            </a:r>
            <a:r>
              <a:rPr lang="ru-RU" sz="1300" dirty="0">
                <a:solidFill>
                  <a:prstClr val="black">
                    <a:lumMod val="85000"/>
                    <a:lumOff val="15000"/>
                  </a:prstClr>
                </a:solidFill>
                <a:latin typeface="Times New Roman" panose="02020603050405020304" pitchFamily="18" charset="0"/>
                <a:cs typeface="Times New Roman" panose="02020603050405020304" pitchFamily="18" charset="0"/>
              </a:rPr>
              <a:t/>
            </a:r>
            <a:br>
              <a:rPr lang="ru-RU" sz="1300" dirty="0">
                <a:solidFill>
                  <a:prstClr val="black">
                    <a:lumMod val="85000"/>
                    <a:lumOff val="15000"/>
                  </a:prstClr>
                </a:solidFill>
                <a:latin typeface="Times New Roman" panose="02020603050405020304" pitchFamily="18" charset="0"/>
                <a:cs typeface="Times New Roman" panose="02020603050405020304" pitchFamily="18" charset="0"/>
              </a:rPr>
            </a:b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725660" y="2450690"/>
            <a:ext cx="4165599" cy="31242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1259" y="2450690"/>
            <a:ext cx="4174297" cy="3124200"/>
          </a:xfrm>
          <a:prstGeom prst="rect">
            <a:avLst/>
          </a:prstGeom>
        </p:spPr>
      </p:pic>
    </p:spTree>
    <p:extLst>
      <p:ext uri="{BB962C8B-B14F-4D97-AF65-F5344CB8AC3E}">
        <p14:creationId xmlns:p14="http://schemas.microsoft.com/office/powerpoint/2010/main" val="28479293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800" dirty="0">
                <a:solidFill>
                  <a:prstClr val="black">
                    <a:lumMod val="85000"/>
                    <a:lumOff val="15000"/>
                  </a:prstClr>
                </a:solidFill>
                <a:latin typeface="Times New Roman" panose="02020603050405020304" pitchFamily="18" charset="0"/>
                <a:cs typeface="Times New Roman" panose="02020603050405020304" pitchFamily="18" charset="0"/>
              </a:rPr>
              <a:t>При участии родителей изготовлены макеты военной техники, собраны экспонаты для экспозиции мини-музея.</a:t>
            </a:r>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38868" y="1615440"/>
            <a:ext cx="5086404" cy="3764280"/>
          </a:xfrm>
        </p:spPr>
      </p:pic>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6165" r="25225"/>
          <a:stretch/>
        </p:blipFill>
        <p:spPr>
          <a:xfrm>
            <a:off x="6625272" y="1615440"/>
            <a:ext cx="4879340" cy="3764280"/>
          </a:xfrm>
          <a:prstGeom prst="rect">
            <a:avLst/>
          </a:prstGeom>
        </p:spPr>
      </p:pic>
    </p:spTree>
    <p:extLst>
      <p:ext uri="{BB962C8B-B14F-4D97-AF65-F5344CB8AC3E}">
        <p14:creationId xmlns:p14="http://schemas.microsoft.com/office/powerpoint/2010/main" val="22562011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2826" y="284898"/>
            <a:ext cx="9908073" cy="1280890"/>
          </a:xfrm>
        </p:spPr>
        <p:txBody>
          <a:bodyPr>
            <a:noAutofit/>
          </a:bodyPr>
          <a:lstStyle/>
          <a:p>
            <a:r>
              <a:rPr lang="ru-RU" sz="1800" dirty="0">
                <a:latin typeface="Times New Roman" panose="02020603050405020304" pitchFamily="18" charset="0"/>
                <a:ea typeface="Calibri" panose="020F0502020204030204" pitchFamily="34" charset="0"/>
              </a:rPr>
              <a:t>В ходе проведенной работы воспитанники ДОУ совместно с педагогами и родителями, в процессе сбора экспонатов для музея, стали активными участниками различных акций, конкурсов, фестивалей: «Окна Победы», «С любовью к России мы делами добрыми едины», «Письмо ветерану», «Дети войны», «Мы вместе», «Добро в России», «Фонарики Победы», «Георгиевская ленточка», «Бессмертный полк онлайн», «Свеча памяти», «Голубь мира», «Парад военной техники» и другие, что стало важным примером в нравственно-патриотическом воспитании подрастающего поколения.</a:t>
            </a:r>
            <a:endParaRPr lang="ru-RU" sz="1800"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8216" y="2406445"/>
            <a:ext cx="3105678" cy="3778250"/>
          </a:xfrm>
          <a:prstGeom prst="rect">
            <a:avLst/>
          </a:prstGeom>
        </p:spPr>
      </p:pic>
      <p:pic>
        <p:nvPicPr>
          <p:cNvPr id="7" name="Объект 6"/>
          <p:cNvPicPr>
            <a:picLocks noGrp="1" noChangeAspect="1"/>
          </p:cNvPicPr>
          <p:nvPr>
            <p:ph idx="1"/>
          </p:nvPr>
        </p:nvPicPr>
        <p:blipFill>
          <a:blip r:embed="rId3"/>
          <a:stretch>
            <a:fillRect/>
          </a:stretch>
        </p:blipFill>
        <p:spPr>
          <a:xfrm>
            <a:off x="669607" y="2406445"/>
            <a:ext cx="3778250" cy="3778250"/>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25265" y="2406445"/>
            <a:ext cx="4775634" cy="3778250"/>
          </a:xfrm>
          <a:prstGeom prst="rect">
            <a:avLst/>
          </a:prstGeom>
        </p:spPr>
      </p:pic>
    </p:spTree>
    <p:extLst>
      <p:ext uri="{BB962C8B-B14F-4D97-AF65-F5344CB8AC3E}">
        <p14:creationId xmlns:p14="http://schemas.microsoft.com/office/powerpoint/2010/main" val="23036354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255400"/>
            <a:ext cx="8911687" cy="1280890"/>
          </a:xfrm>
        </p:spPr>
        <p:txBody>
          <a:bodyPr>
            <a:normAutofit fontScale="90000"/>
          </a:bodyPr>
          <a:lstStyle/>
          <a:p>
            <a:pPr>
              <a:lnSpc>
                <a:spcPct val="115000"/>
              </a:lnSpc>
              <a:spcAft>
                <a:spcPts val="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Также для воспитанников детского сада была организована онлайн-экскурсия по гуковскому музею имени Микулина, где дети совместно с педагогами и родителями получили информацию о жизни города Гуково в годы войны. Такие мероприятия носят воспитывающий характер, вызывают уважение к старшему поколению, развивают стремление как можно больше узнать о подвигах наших земляков. </a:t>
            </a:r>
            <a:r>
              <a:rPr lang="ru-RU" sz="1800" dirty="0">
                <a:latin typeface="Calibri" panose="020F0502020204030204" pitchFamily="34" charset="0"/>
                <a:ea typeface="Calibri" panose="020F0502020204030204" pitchFamily="34" charset="0"/>
                <a:cs typeface="Times New Roman" panose="02020603050405020304" pitchFamily="18" charset="0"/>
              </a:rPr>
              <a:t/>
            </a:r>
            <a:br>
              <a:rPr lang="ru-RU" sz="1800" dirty="0">
                <a:latin typeface="Calibri" panose="020F0502020204030204" pitchFamily="34" charset="0"/>
                <a:ea typeface="Calibri" panose="020F0502020204030204" pitchFamily="34" charset="0"/>
                <a:cs typeface="Times New Roman" panose="02020603050405020304" pitchFamily="18" charset="0"/>
              </a:rPr>
            </a:br>
            <a:endParaRPr lang="ru-RU"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2925" y="1904999"/>
            <a:ext cx="3104868" cy="4218039"/>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7793" y="1905000"/>
            <a:ext cx="5624052" cy="4218039"/>
          </a:xfrm>
          <a:prstGeom prst="rect">
            <a:avLst/>
          </a:prstGeom>
        </p:spPr>
      </p:pic>
    </p:spTree>
    <p:extLst>
      <p:ext uri="{BB962C8B-B14F-4D97-AF65-F5344CB8AC3E}">
        <p14:creationId xmlns:p14="http://schemas.microsoft.com/office/powerpoint/2010/main" val="1043221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nSpc>
                <a:spcPct val="115000"/>
              </a:lnSpc>
              <a:spcAft>
                <a:spcPts val="0"/>
              </a:spcAft>
            </a:pPr>
            <a:r>
              <a:rPr lang="ru-RU" sz="1800" dirty="0">
                <a:latin typeface="Times New Roman" panose="02020603050405020304" pitchFamily="18" charset="0"/>
                <a:ea typeface="Calibri" panose="020F0502020204030204" pitchFamily="34" charset="0"/>
                <a:cs typeface="Times New Roman" panose="02020603050405020304" pitchFamily="18" charset="0"/>
              </a:rPr>
              <a:t>Успешность проекта обеспечила предметно-пространственная развивающая среда,  созданная силами всех участников</a:t>
            </a:r>
            <a:r>
              <a:rPr lang="ru-RU" sz="18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1800" dirty="0">
                <a:latin typeface="Times New Roman" panose="02020603050405020304" pitchFamily="18" charset="0"/>
                <a:ea typeface="Calibri" panose="020F0502020204030204" pitchFamily="34" charset="0"/>
                <a:cs typeface="Times New Roman" panose="02020603050405020304" pitchFamily="18" charset="0"/>
              </a:rPr>
              <a:t>для музея оформлены альбомы, стенды, где размещены копии наградных документов и фотографии участников и ветеранов Великой Отечественной войны.   </a:t>
            </a:r>
            <a:br>
              <a:rPr lang="ru-RU" sz="1800" dirty="0">
                <a:latin typeface="Times New Roman" panose="02020603050405020304" pitchFamily="18" charset="0"/>
                <a:ea typeface="Calibri" panose="020F0502020204030204" pitchFamily="34" charset="0"/>
                <a:cs typeface="Times New Roman" panose="02020603050405020304" pitchFamily="18" charset="0"/>
              </a:rPr>
            </a:br>
            <a:r>
              <a:rPr lang="ru-RU" sz="1800" dirty="0">
                <a:latin typeface="Times New Roman" panose="02020603050405020304" pitchFamily="18" charset="0"/>
                <a:ea typeface="Calibri" panose="020F0502020204030204" pitchFamily="34" charset="0"/>
                <a:cs typeface="Times New Roman" panose="02020603050405020304" pitchFamily="18" charset="0"/>
              </a:rPr>
              <a:t>изготовлен макет Мемориала «</a:t>
            </a:r>
            <a:r>
              <a:rPr lang="ru-RU" sz="1800" dirty="0" err="1">
                <a:latin typeface="Times New Roman" panose="02020603050405020304" pitchFamily="18" charset="0"/>
                <a:ea typeface="Calibri" panose="020F0502020204030204" pitchFamily="34" charset="0"/>
                <a:cs typeface="Times New Roman" panose="02020603050405020304" pitchFamily="18" charset="0"/>
              </a:rPr>
              <a:t>Гуковчанам</a:t>
            </a:r>
            <a:r>
              <a:rPr lang="ru-RU" sz="1800" dirty="0">
                <a:latin typeface="Times New Roman" panose="02020603050405020304" pitchFamily="18" charset="0"/>
                <a:ea typeface="Calibri" panose="020F0502020204030204" pitchFamily="34" charset="0"/>
                <a:cs typeface="Times New Roman" panose="02020603050405020304" pitchFamily="18" charset="0"/>
              </a:rPr>
              <a:t>, павшим за Отечество».</a:t>
            </a:r>
            <a:r>
              <a:rPr lang="ru-RU" sz="1800" dirty="0">
                <a:solidFill>
                  <a:prstClr val="black">
                    <a:lumMod val="85000"/>
                    <a:lumOff val="15000"/>
                  </a:prstClr>
                </a:solidFill>
                <a:latin typeface="Times New Roman" panose="02020603050405020304" pitchFamily="18" charset="0"/>
                <a:ea typeface="Calibri" panose="020F0502020204030204" pitchFamily="34" charset="0"/>
                <a:cs typeface="Times New Roman" panose="02020603050405020304" pitchFamily="18" charset="0"/>
              </a:rPr>
              <a:t/>
            </a:r>
            <a:br>
              <a:rPr lang="ru-RU" sz="1800" dirty="0">
                <a:solidFill>
                  <a:prstClr val="black">
                    <a:lumMod val="85000"/>
                    <a:lumOff val="15000"/>
                  </a:prstClr>
                </a:solidFill>
                <a:latin typeface="Times New Roman" panose="02020603050405020304" pitchFamily="18" charset="0"/>
                <a:ea typeface="Calibri" panose="020F0502020204030204" pitchFamily="34" charset="0"/>
                <a:cs typeface="Times New Roman" panose="02020603050405020304" pitchFamily="18" charset="0"/>
              </a:rPr>
            </a:br>
            <a:endParaRPr lang="ru-RU" sz="18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92926" y="2059141"/>
            <a:ext cx="4323046" cy="323553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15971" y="2059141"/>
            <a:ext cx="4337047" cy="3235530"/>
          </a:xfrm>
          <a:prstGeom prst="rect">
            <a:avLst/>
          </a:prstGeom>
        </p:spPr>
      </p:pic>
    </p:spTree>
    <p:extLst>
      <p:ext uri="{BB962C8B-B14F-4D97-AF65-F5344CB8AC3E}">
        <p14:creationId xmlns:p14="http://schemas.microsoft.com/office/powerpoint/2010/main" val="42630429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19084" y="1109425"/>
            <a:ext cx="4897525" cy="4212153"/>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6609" y="1109425"/>
            <a:ext cx="4910152" cy="4212153"/>
          </a:xfrm>
          <a:prstGeom prst="rect">
            <a:avLst/>
          </a:prstGeom>
        </p:spPr>
      </p:pic>
    </p:spTree>
    <p:extLst>
      <p:ext uri="{BB962C8B-B14F-4D97-AF65-F5344CB8AC3E}">
        <p14:creationId xmlns:p14="http://schemas.microsoft.com/office/powerpoint/2010/main" val="40356421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398206"/>
            <a:ext cx="8911687" cy="1506794"/>
          </a:xfrm>
        </p:spPr>
        <p:txBody>
          <a:bodyPr>
            <a:noAutofit/>
          </a:bodyPr>
          <a:lstStyle/>
          <a:p>
            <a:pPr>
              <a:lnSpc>
                <a:spcPct val="115000"/>
              </a:lnSpc>
              <a:spcAft>
                <a:spcPts val="0"/>
              </a:spcAft>
            </a:pPr>
            <a:r>
              <a:rPr lang="ru-RU" sz="1800" dirty="0">
                <a:latin typeface="Times New Roman" panose="02020603050405020304" pitchFamily="18" charset="0"/>
                <a:ea typeface="Calibri" panose="020F0502020204030204" pitchFamily="34" charset="0"/>
                <a:cs typeface="Times New Roman" panose="02020603050405020304" pitchFamily="18" charset="0"/>
              </a:rPr>
              <a:t>Результатом проведенной работы стал созданный совместными усилиями педагогов ДОУ, родителей, детей и социальных партнеров мини-музей Боевой Славы «Эхо былых времен». Хотелось бы еще раз отметить, что без знания своих корней, прошлого своего народа нельзя воспитать полноценного человека, любящего своих родителей, свой дом, свой город, свою страну. Невозможно вырастить настоящего патриота без знания истории. Любовь к большому надо прививать с малого</a:t>
            </a:r>
            <a:r>
              <a:rPr lang="ru-RU" sz="18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1800" dirty="0"/>
          </a:p>
        </p:txBody>
      </p:sp>
      <p:pic>
        <p:nvPicPr>
          <p:cNvPr id="4" name="Объект 3"/>
          <p:cNvPicPr>
            <a:picLocks noGrp="1" noChangeAspect="1"/>
          </p:cNvPicPr>
          <p:nvPr>
            <p:ph idx="1"/>
          </p:nvPr>
        </p:nvPicPr>
        <p:blipFill>
          <a:blip r:embed="rId2"/>
          <a:stretch>
            <a:fillRect/>
          </a:stretch>
        </p:blipFill>
        <p:spPr>
          <a:xfrm>
            <a:off x="1298931" y="2453476"/>
            <a:ext cx="5117109" cy="4023301"/>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6040" y="2453475"/>
            <a:ext cx="5257800" cy="4023301"/>
          </a:xfrm>
          <a:prstGeom prst="rect">
            <a:avLst/>
          </a:prstGeom>
        </p:spPr>
      </p:pic>
    </p:spTree>
    <p:extLst>
      <p:ext uri="{BB962C8B-B14F-4D97-AF65-F5344CB8AC3E}">
        <p14:creationId xmlns:p14="http://schemas.microsoft.com/office/powerpoint/2010/main" val="16020956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84528" y="1587909"/>
            <a:ext cx="8915400" cy="3777622"/>
          </a:xfrm>
        </p:spPr>
        <p:txBody>
          <a:bodyPr>
            <a:normAutofit/>
          </a:bodyPr>
          <a:lstStyle/>
          <a:p>
            <a:pPr marL="0" indent="0" algn="ctr">
              <a:buNone/>
            </a:pPr>
            <a:r>
              <a:rPr lang="ru-RU" sz="5400" b="1" dirty="0" smtClean="0">
                <a:latin typeface="Times New Roman" panose="02020603050405020304" pitchFamily="18" charset="0"/>
                <a:cs typeface="Times New Roman" panose="02020603050405020304" pitchFamily="18" charset="0"/>
              </a:rPr>
              <a:t>Спасибо</a:t>
            </a:r>
          </a:p>
          <a:p>
            <a:pPr marL="0" indent="0" algn="ctr">
              <a:buNone/>
            </a:pPr>
            <a:r>
              <a:rPr lang="ru-RU" sz="5400" b="1" dirty="0" smtClean="0">
                <a:latin typeface="Times New Roman" panose="02020603050405020304" pitchFamily="18" charset="0"/>
                <a:cs typeface="Times New Roman" panose="02020603050405020304" pitchFamily="18" charset="0"/>
              </a:rPr>
              <a:t>за внимание</a:t>
            </a:r>
            <a:endParaRPr lang="ru-RU"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9530967"/>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599</TotalTime>
  <Words>764</Words>
  <Application>Microsoft Office PowerPoint</Application>
  <PresentationFormat>Произвольный</PresentationFormat>
  <Paragraphs>21</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Легкий дым</vt:lpstr>
      <vt:lpstr>Детский творческий проект  «Эхо былых времен»   (Нравственно-патриотическое воспитание дошкольников средствами музейной педагогики)   старший воспитатель МБДОУ Детского сада № 8 «Сказка» г.Гуково Дроздова Е.В. </vt:lpstr>
      <vt:lpstr>Цель проекта: использование потенциала мини-музея «Эхо былых времен» в воспитательно-образовательной деятельности детского сада по воспитанию гражданско-патриотических чувств у дошкольников, воспитания чувства гордости за подвиг своего народа в Великой Отечественной войне, уважения к ветеранам.</vt:lpstr>
      <vt:lpstr>В современных условиях, когда происходят глубочайшие изменения в жизни общества, одним из центральных направлений работы с подрастающим поколением остается нравственно-патриотическое воспитание. Любовь к Родине начинается с малого – с любви к своей семье, к своему дому. Постоянно расширяясь, эта любовь к родному переходит в любовь к своему государству, к его истории, его прошлому и настоящему, а затем ко всему человечеству. </vt:lpstr>
      <vt:lpstr>В основе нашего проекта лежит идея включения музеев в воспитательно-образовательное пространство. Музейная педагогика является именно тем стержнем, соединяющим детский сад и музей, что оказывает существенное влияние на воспитание детей.</vt:lpstr>
      <vt:lpstr>В течение 2020 года воспитанники нашего детского сада были участниками проекта, посвященного 75-летию Великой Победы. И тогда они, совместно с педагогами и родителями, собрали уникальные сведения о жизни жителей нашего города, принимавших участие в Великой Отечественной войне, лучше узнали историю малой родины и создали документальный фильм «Через года, через века помните…» Но на этом работа по сбору материалов не закончилась. Ребята, вдохновленные предыдущим проектом, решили создать в детском саду музей Боевой Славы. И тут перед ними стал вопрос: «Как же создать свой музей? С чего начать?»</vt:lpstr>
      <vt:lpstr>Так родилась идея будущего проекта. И мы пришли к выводу, что решить данную проблему можно только совместными усилиями детей, родителей, педагогов и обязательным привлечением социума.  </vt:lpstr>
      <vt:lpstr>Для этого педагоги провели большую подготовительную работу: - подобрали литературу, наглядные и дидактические пособия, видеотеку познавательных фильмов и презентаций по теме проекта. -провели анкетирование с целью узнать, что родители знают о музеях, посещают ли вместе с детьми музеи и какие. - подготовили справочно-информационный материал для родителей. - обсудили продукт, который должен получиться после окончания проекта, место для создания мини-музея.</vt:lpstr>
      <vt:lpstr>Дети совместно со взрослыми приступили к реализации проекта. Но, в связи со сложившейся эпидемиологической ситуацией, мы вынуждены были ряд мероприятий проводить в дистанционном режиме работы. Так, педагоги организовали онлайн консультации, семинары, мастер-классы для родителей, благодаря которым взрослые узнали о важности нравственно-патриотического воспитания детей, о том, что здесь имеет огромное значение пример взрослых, особенно, близких людей. Проведены мастер-классы для педагогов по изучению инновационных технологий в работе по созданию мини-музея. Для достижения цели проекта были использованы разнообразные формы работы с детьми: </vt:lpstr>
      <vt:lpstr>Организованы беседы, чтение художественной литературы по темам Великой Отечественной войны, представлены презентации о военных профессиях, военной технике, отрывки из кинофильмов, мультфильмы о войне, просмотр фотоальбомов «Боевая техника», «Ордена и медали Великой Отечественной войны», иллюстраций, картин, репродукций и вырезок из газет, содержащих исторические факты и события.  </vt:lpstr>
      <vt:lpstr>Презентация PowerPoint</vt:lpstr>
      <vt:lpstr>Презентация PowerPoint</vt:lpstr>
      <vt:lpstr>Слушая песни и стихи о Родине, о подвигах, о труде, о природе родной страны, ребята радовались и печалились, ощутили свою причастность к героическому. Посредством  Интернета побывали в различных музеях России, узнали их значение, познакомились с понятием «экспонат» и с правилами поведения в музее. При участии родителей изготовлены макеты военной техники, собраны экспонаты для экспозиции мини-музея.  </vt:lpstr>
      <vt:lpstr>При участии родителей изготовлены макеты военной техники, собраны экспонаты для экспозиции мини-музея.</vt:lpstr>
      <vt:lpstr>В ходе проведенной работы воспитанники ДОУ совместно с педагогами и родителями, в процессе сбора экспонатов для музея, стали активными участниками различных акций, конкурсов, фестивалей: «Окна Победы», «С любовью к России мы делами добрыми едины», «Письмо ветерану», «Дети войны», «Мы вместе», «Добро в России», «Фонарики Победы», «Георгиевская ленточка», «Бессмертный полк онлайн», «Свеча памяти», «Голубь мира», «Парад военной техники» и другие, что стало важным примером в нравственно-патриотическом воспитании подрастающего поколения.</vt:lpstr>
      <vt:lpstr>Также для воспитанников детского сада была организована онлайн-экскурсия по гуковскому музею имени Микулина, где дети совместно с педагогами и родителями получили информацию о жизни города Гуково в годы войны. Такие мероприятия носят воспитывающий характер, вызывают уважение к старшему поколению, развивают стремление как можно больше узнать о подвигах наших земляков.  </vt:lpstr>
      <vt:lpstr>Успешность проекта обеспечила предметно-пространственная развивающая среда,  созданная силами всех участников: для музея оформлены альбомы, стенды, где размещены копии наградных документов и фотографии участников и ветеранов Великой Отечественной войны.    изготовлен макет Мемориала «Гуковчанам, павшим за Отечество». </vt:lpstr>
      <vt:lpstr>Презентация PowerPoint</vt:lpstr>
      <vt:lpstr>Результатом проведенной работы стал созданный совместными усилиями педагогов ДОУ, родителей, детей и социальных партнеров мини-музей Боевой Славы «Эхо былых времен». Хотелось бы еще раз отметить, что без знания своих корней, прошлого своего народа нельзя воспитать полноценного человека, любящего своих родителей, свой дом, свой город, свою страну. Невозможно вырастить настоящего патриота без знания истории. Любовь к большому надо прививать с малого.</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 связи с ограниченными техническими возможностями сайта, представляется макет конкурсной работы в формате PowerPoint. Полная версия конкурсного материала будет представлена для рассмотрения членов жюри в формате MP4. </dc:title>
  <dc:creator>User</dc:creator>
  <cp:lastModifiedBy>ЛЕНА</cp:lastModifiedBy>
  <cp:revision>17</cp:revision>
  <dcterms:created xsi:type="dcterms:W3CDTF">2021-05-22T11:12:22Z</dcterms:created>
  <dcterms:modified xsi:type="dcterms:W3CDTF">2021-10-25T09:02:27Z</dcterms:modified>
</cp:coreProperties>
</file>