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77" r:id="rId4"/>
    <p:sldId id="267" r:id="rId5"/>
    <p:sldId id="271" r:id="rId6"/>
    <p:sldId id="266" r:id="rId7"/>
    <p:sldId id="272" r:id="rId8"/>
    <p:sldId id="273" r:id="rId9"/>
    <p:sldId id="274" r:id="rId10"/>
    <p:sldId id="275" r:id="rId11"/>
    <p:sldId id="276" r:id="rId12"/>
    <p:sldId id="278" r:id="rId13"/>
    <p:sldId id="279" r:id="rId14"/>
    <p:sldId id="280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57" autoAdjust="0"/>
  </p:normalViewPr>
  <p:slideViewPr>
    <p:cSldViewPr snapToGrid="0">
      <p:cViewPr varScale="1">
        <p:scale>
          <a:sx n="109" d="100"/>
          <a:sy n="109" d="100"/>
        </p:scale>
        <p:origin x="672" y="108"/>
      </p:cViewPr>
      <p:guideLst/>
    </p:cSldViewPr>
  </p:slideViewPr>
  <p:outlineViewPr>
    <p:cViewPr>
      <p:scale>
        <a:sx n="33" d="100"/>
        <a:sy n="33" d="100"/>
      </p:scale>
      <p:origin x="0" y="-5262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E7EC5D-8074-0265-7C3D-B2B8386972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A7822DD-DBC3-F713-3139-D2DB3C4B4D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CC5BC34-32B4-3972-4D70-D73B41BEB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B6BA-C8E1-457B-8C4A-95BB373BCA07}" type="datetimeFigureOut">
              <a:rPr lang="ru-RU" smtClean="0"/>
              <a:t>пт 13.06.25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93D6EF0-20E7-996C-9779-540F9AD320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3109D50-07E2-1182-DB1C-345A8F716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65A5-DEFB-42CF-A3D6-D15A98DC1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31241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2D958A-6C54-7474-F46C-673B7B024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F63DFE1-0956-FDE7-FF90-5F1FDFE42F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EA6D5F4-156F-82E4-AA4B-58E921DC5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B6BA-C8E1-457B-8C4A-95BB373BCA07}" type="datetimeFigureOut">
              <a:rPr lang="ru-RU" smtClean="0"/>
              <a:t>пт 13.06.25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BA40FAF-C68B-7EC6-243F-7920F17732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7D663B5-8489-56C2-A882-8B09CC8C9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65A5-DEFB-42CF-A3D6-D15A98DC1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8939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190105-8EDC-9504-53CD-41A99234E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7722C81-3D0B-7042-B631-90B762D06C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28B9635-7ABE-7007-0AFD-5333FB097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B6BA-C8E1-457B-8C4A-95BB373BCA07}" type="datetimeFigureOut">
              <a:rPr lang="ru-RU" smtClean="0"/>
              <a:t>пт 13.06.25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F65C050-AA86-59C6-97D8-7E56AD68C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83FB4AD-6BC9-186E-B266-64706BFA1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65A5-DEFB-42CF-A3D6-D15A98DC1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8170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BAB4AE-6993-5CFD-FF75-D99D8B147B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5DBABBB-2B28-E3B6-0581-9FDCA5D9E9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B89DCB1-6059-7B2B-D750-4CC7568EDB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C0BA0C3-4D38-DC00-4203-9FBFF5D16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B6BA-C8E1-457B-8C4A-95BB373BCA07}" type="datetimeFigureOut">
              <a:rPr lang="ru-RU" smtClean="0"/>
              <a:t>пт 13.06.25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2AABA66-E3FB-419C-9A11-38EE7CD2BE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C35D36D-FB7E-DC1E-9BE5-016E143D6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65A5-DEFB-42CF-A3D6-D15A98DC1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1459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7BED16-CE82-C995-7A7E-1D308D0F4E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7B6250C-6A7D-4A7C-2D49-6A3B2CFAFA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0D9B9ED-518D-9689-CDE6-B37BDAB601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E5F5B1F-C3CE-C83E-E920-52499D8637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B286706-4203-6902-2B5D-FE96B2BA07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242187D5-667A-012B-85E6-36075D5A1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B6BA-C8E1-457B-8C4A-95BB373BCA07}" type="datetimeFigureOut">
              <a:rPr lang="ru-RU" smtClean="0"/>
              <a:t>пт 13.06.25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0254F52-DB07-F463-B253-1EE5CA71B0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921BE69F-DD07-9E14-F214-FF69C81C0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65A5-DEFB-42CF-A3D6-D15A98DC1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5947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98D53F-D861-8033-C8FA-051B451D5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0E94FB97-60A8-25B5-07E1-103BFF470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B6BA-C8E1-457B-8C4A-95BB373BCA07}" type="datetimeFigureOut">
              <a:rPr lang="ru-RU" smtClean="0"/>
              <a:t>пт 13.06.25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9724211-931E-1512-90E7-3003CA935B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9B35757-8DBE-444D-FC04-152BD43781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65A5-DEFB-42CF-A3D6-D15A98DC1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5398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273A424C-F4B7-FD0E-DE15-3979C049A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B6BA-C8E1-457B-8C4A-95BB373BCA07}" type="datetimeFigureOut">
              <a:rPr lang="ru-RU" smtClean="0"/>
              <a:t>пт 13.06.25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69ABB8D-DD7E-C328-7C8D-BFE155E58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6F5A773-0505-5436-F858-7D4A19F85C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65A5-DEFB-42CF-A3D6-D15A98DC1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7528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4B6E9A-E3D2-C3F8-5B77-CA4AC11376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5E3A59F-AE79-24B9-CB4F-9955D5F463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783D8AE-4277-14B5-03BD-67354F22B7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2B09D05-26C7-B192-AE71-F0AF2DADEC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B6BA-C8E1-457B-8C4A-95BB373BCA07}" type="datetimeFigureOut">
              <a:rPr lang="ru-RU" smtClean="0"/>
              <a:t>пт 13.06.25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F8B9337-0418-A4F9-F8A1-90A6FD543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BEA314B-D183-D5B5-4E74-4322B3EE3C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65A5-DEFB-42CF-A3D6-D15A98DC1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84146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19E68C-9CD2-EAF5-0311-4BC3CD5EB1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BA73E71-0A2B-660C-1228-796F72AA0A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002817A-E0E2-DB26-6FE4-AD9F970E9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6ACAB42-84F7-9A41-3F29-83E783EADE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B6BA-C8E1-457B-8C4A-95BB373BCA07}" type="datetimeFigureOut">
              <a:rPr lang="ru-RU" smtClean="0"/>
              <a:t>пт 13.06.25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6BBBED5-3B63-7D86-8A5F-6A4183D21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0F578E2-4439-EDDF-502F-31275FF02C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65A5-DEFB-42CF-A3D6-D15A98DC1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172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9E1986-F7C2-0E0F-5324-725575A4E5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A9EFF60-F3C0-04F0-2417-5D7398FC76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CBA70D9-F899-5626-7D74-1155127D7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B6BA-C8E1-457B-8C4A-95BB373BCA07}" type="datetimeFigureOut">
              <a:rPr lang="ru-RU" smtClean="0"/>
              <a:t>пт 13.06.25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E17F9EC-C3A0-7D03-508A-E8A3AB0BFE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46EC43A-7E32-A6E6-8664-7597A98F65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65A5-DEFB-42CF-A3D6-D15A98DC1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0048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CA91E779-5B23-7563-F31A-A312294E6B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B056608-4873-5CEE-77D4-2CFF2D6FF9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3C0CCF1-DEDE-08F9-1852-BC868E6E3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B6BA-C8E1-457B-8C4A-95BB373BCA07}" type="datetimeFigureOut">
              <a:rPr lang="ru-RU" smtClean="0"/>
              <a:t>пт 13.06.25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0706766-CCC2-A882-5ADB-960EE8CAE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BA1AD14-3056-961B-EA80-4B65CF7E8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65A5-DEFB-42CF-A3D6-D15A98DC1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6962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D12D8D-8B79-FC91-7022-8361C97F5C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82EEA88-2558-68E6-2236-92932B9B69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ECF34F6-7FBD-F9D2-4160-E61DA40D14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C9B6BA-C8E1-457B-8C4A-95BB373BCA07}" type="datetimeFigureOut">
              <a:rPr lang="ru-RU" smtClean="0"/>
              <a:t>пт 13.06.25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82D095C-F22A-E43E-0605-925F9BA349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40D3B56-1224-A047-7253-441500AC6F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7065A5-DEFB-42CF-A3D6-D15A98DC1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7045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1527BC-909F-50A1-ABD4-01F90F0C353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>
                <a:latin typeface="Bookman Old Style" panose="02050604050505020204" pitchFamily="18" charset="0"/>
              </a:rPr>
              <a:t>История развития судостроения Мурманска </a:t>
            </a:r>
            <a:br>
              <a:rPr lang="ru-RU" b="1" i="1" dirty="0">
                <a:latin typeface="Bookman Old Style" panose="02050604050505020204" pitchFamily="18" charset="0"/>
              </a:rPr>
            </a:br>
            <a:r>
              <a:rPr lang="ru-RU" b="1" i="1" dirty="0">
                <a:latin typeface="Bookman Old Style" panose="02050604050505020204" pitchFamily="18" charset="0"/>
              </a:rPr>
              <a:t> ( 1920-1939 гг.)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5153C35-1CF6-C4AB-BB4F-5769FC4B18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429000"/>
            <a:ext cx="9144000" cy="1655762"/>
          </a:xfrm>
        </p:spPr>
        <p:txBody>
          <a:bodyPr>
            <a:normAutofit fontScale="85000" lnSpcReduction="20000"/>
          </a:bodyPr>
          <a:lstStyle/>
          <a:p>
            <a:pPr algn="r"/>
            <a:r>
              <a:rPr lang="ru-RU" b="1" i="1" dirty="0">
                <a:latin typeface="Bookman Old Style" panose="02050604050505020204" pitchFamily="18" charset="0"/>
              </a:rPr>
              <a:t>Подготовил: преподаватель общественных дисциплин, ГАПОУ МО «МИК», </a:t>
            </a:r>
          </a:p>
          <a:p>
            <a:pPr algn="r"/>
            <a:r>
              <a:rPr lang="ru-RU" b="1" i="1" dirty="0">
                <a:latin typeface="Bookman Old Style" panose="02050604050505020204" pitchFamily="18" charset="0"/>
              </a:rPr>
              <a:t>Митин Ю.Г. </a:t>
            </a:r>
          </a:p>
          <a:p>
            <a:r>
              <a:rPr lang="ru-RU" b="1" i="1" dirty="0">
                <a:latin typeface="Bookman Old Style" panose="02050604050505020204" pitchFamily="18" charset="0"/>
              </a:rPr>
              <a:t>Мурманск</a:t>
            </a:r>
          </a:p>
          <a:p>
            <a:r>
              <a:rPr lang="ru-RU" b="1" i="1" dirty="0">
                <a:latin typeface="Bookman Old Style" panose="02050604050505020204" pitchFamily="18" charset="0"/>
              </a:rPr>
              <a:t>2025</a:t>
            </a:r>
          </a:p>
        </p:txBody>
      </p:sp>
    </p:spTree>
    <p:extLst>
      <p:ext uri="{BB962C8B-B14F-4D97-AF65-F5344CB8AC3E}">
        <p14:creationId xmlns:p14="http://schemas.microsoft.com/office/powerpoint/2010/main" val="26355395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1777E8-3AE7-7505-A29D-DF39D58262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>
                <a:latin typeface="Bookman Old Style" panose="02050604050505020204" pitchFamily="18" charset="0"/>
              </a:rPr>
              <a:t>Актуальность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1C045E8-5332-7131-ADED-A9E86249D4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b="1" i="1" dirty="0">
                <a:latin typeface="Bookman Old Style" panose="02050604050505020204" pitchFamily="18" charset="0"/>
              </a:rPr>
              <a:t>Судостроение и судоремонт в Мурманске. отметило в прошлом году свой столетний юбилей. Однако, данный материал не рассматривался детально в трудах крупных исследователей Заполярья, отмечавших важность судостроения и судоремонта для нашего края как в годы начала Советского Мурмана, так и  в годы Великой Отечественной войны ( А.А.  Киселев, П.В. Федоров).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i="1" dirty="0">
                <a:latin typeface="Bookman Old Style" panose="02050604050505020204" pitchFamily="18" charset="0"/>
              </a:rPr>
              <a:t> При том внимании, что в настоящее время уделяется Арктике, пробелы в истории «основ» судостроения и судоремонта , незнание условий начала данного процесса в регионе при происходящих процессах реновации данной отрасли в регионе может привести к фатальным последствиям. </a:t>
            </a:r>
          </a:p>
          <a:p>
            <a:endParaRPr lang="ru-RU" b="1" i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100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BEEB5A-4759-3030-B352-A8C43DC5D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>
                <a:latin typeface="Bookman Old Style" panose="02050604050505020204" pitchFamily="18" charset="0"/>
              </a:rPr>
              <a:t>Задача: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0F56410-AF9A-1F2E-A6DD-AF81289F1B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" panose="05000000000000000000" pitchFamily="2" charset="2"/>
              <a:buChar char="v"/>
            </a:pPr>
            <a:r>
              <a:rPr lang="ru-RU" b="1" i="1" dirty="0">
                <a:latin typeface="Bookman Old Style" panose="02050604050505020204" pitchFamily="18" charset="0"/>
              </a:rPr>
              <a:t> На основе ряда работ рассмотреть начальный этап развития судостроения и судоремонта в Мурманске.</a:t>
            </a:r>
          </a:p>
          <a:p>
            <a:endParaRPr lang="ru-RU" b="1" i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11031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4DFD68-B01B-0EF8-79A4-07CD7FF6EF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>
                <a:latin typeface="Bookman Old Style" panose="02050604050505020204" pitchFamily="18" charset="0"/>
              </a:rPr>
              <a:t>Начало пути…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45C829D8-4340-7202-C47B-669CA31BAAB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5109594" cy="4865410"/>
          </a:xfr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EDA44E0D-BF5E-D3F2-FFC9-0A01A3E3A18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b="1" i="1" dirty="0">
                <a:latin typeface="Bookman Old Style" panose="02050604050505020204" pitchFamily="18" charset="0"/>
              </a:rPr>
              <a:t> В 1924 году Северный государственный рыбопромышленный трест принял решение об организации механической судоремонтной мастерской. Создавалась она на базе плавмастерской транспорта "Ксения" и Александровской механической мастерской, оборудование которой из Александровска было переведено в Мурманск. Она выполняла текущий мелкий ремонт рыболовного тралового флота.</a:t>
            </a:r>
          </a:p>
        </p:txBody>
      </p:sp>
    </p:spTree>
    <p:extLst>
      <p:ext uri="{BB962C8B-B14F-4D97-AF65-F5344CB8AC3E}">
        <p14:creationId xmlns:p14="http://schemas.microsoft.com/office/powerpoint/2010/main" val="9269306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BCF037-41D5-78BE-455D-6E9ADA55A1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>
                <a:latin typeface="Bookman Old Style" panose="02050604050505020204" pitchFamily="18" charset="0"/>
              </a:rPr>
              <a:t>Судостроительная верфь: первые достижения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F8AA15BC-69F2-FBA7-9D01-A5AC6959EE1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55065" y="1690688"/>
            <a:ext cx="4323516" cy="4351338"/>
          </a:xfrm>
          <a:prstGeom prst="rect">
            <a:avLst/>
          </a:prstGeo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B8F1FD38-2C58-3AD4-B865-F82535C489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21469" y="1758461"/>
            <a:ext cx="6632331" cy="4189901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b="1" i="1" dirty="0">
                <a:latin typeface="Bookman Old Style" panose="02050604050505020204" pitchFamily="18" charset="0"/>
              </a:rPr>
              <a:t>Наряду с механической мастерской в 1927 - 1929гг.. в Мурманске была построена верфь деревянного судостроения (судостроительная верфь), которая находилась рядом с механической мастерской и занималась постройкой мелких деревянных судов, главным образом </a:t>
            </a:r>
            <a:r>
              <a:rPr lang="ru-RU" b="1" i="1" dirty="0" err="1">
                <a:latin typeface="Bookman Old Style" panose="02050604050505020204" pitchFamily="18" charset="0"/>
              </a:rPr>
              <a:t>ёл</a:t>
            </a:r>
            <a:r>
              <a:rPr lang="ru-RU" b="1" i="1" dirty="0">
                <a:latin typeface="Bookman Old Style" panose="020506040505050202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916253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68347BD5-1522-D5FE-B87B-C9A05704F3B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46" y="555770"/>
            <a:ext cx="6806862" cy="5746459"/>
          </a:xfr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BD25FF47-05AB-4E98-B05B-DD803F53E5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99758" y="771787"/>
            <a:ext cx="4336196" cy="5405176"/>
          </a:xfrm>
        </p:spPr>
        <p:txBody>
          <a:bodyPr/>
          <a:lstStyle/>
          <a:p>
            <a:endParaRPr lang="ru-RU" b="1" i="1" dirty="0">
              <a:latin typeface="Bookman Old Style" panose="02050604050505020204" pitchFamily="18" charset="0"/>
            </a:endParaRPr>
          </a:p>
          <a:p>
            <a:endParaRPr lang="ru-RU" b="1" i="1" dirty="0">
              <a:latin typeface="Bookman Old Style" panose="02050604050505020204" pitchFamily="18" charset="0"/>
            </a:endParaRPr>
          </a:p>
          <a:p>
            <a:endParaRPr lang="ru-RU" b="1" i="1" dirty="0">
              <a:latin typeface="Bookman Old Style" panose="02050604050505020204" pitchFamily="18" charset="0"/>
            </a:endParaRPr>
          </a:p>
          <a:p>
            <a:endParaRPr lang="ru-RU" b="1" i="1" dirty="0">
              <a:latin typeface="Bookman Old Style" panose="02050604050505020204" pitchFamily="18" charset="0"/>
            </a:endParaRPr>
          </a:p>
          <a:p>
            <a:pPr marL="0" indent="0" algn="ctr">
              <a:buNone/>
            </a:pPr>
            <a:r>
              <a:rPr lang="ru-RU" b="1" i="1" dirty="0">
                <a:latin typeface="Bookman Old Style" panose="02050604050505020204" pitchFamily="18" charset="0"/>
              </a:rPr>
              <a:t>Мурманская судоверфь в 1933 г.</a:t>
            </a:r>
          </a:p>
        </p:txBody>
      </p:sp>
    </p:spTree>
    <p:extLst>
      <p:ext uri="{BB962C8B-B14F-4D97-AF65-F5344CB8AC3E}">
        <p14:creationId xmlns:p14="http://schemas.microsoft.com/office/powerpoint/2010/main" val="40242042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A6363E-23DA-545D-EC00-B20A60B53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i="1" dirty="0">
                <a:latin typeface="Bookman Old Style" panose="02050604050505020204" pitchFamily="18" charset="0"/>
              </a:rPr>
              <a:t>Развитие успеха в 1930-е гг.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B0555CC-E3EF-DE83-1006-CE558B9D546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097926" y="1825625"/>
            <a:ext cx="4662147" cy="4351338"/>
          </a:xfrm>
          <a:prstGeom prst="rect">
            <a:avLst/>
          </a:prstGeo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4C05049F-3D67-24AD-F8A1-FADFB15278E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b="1" i="1" dirty="0">
                <a:latin typeface="Bookman Old Style" panose="02050604050505020204" pitchFamily="18" charset="0"/>
              </a:rPr>
              <a:t>С января 1934 г. Судостроительная верфь стала подчиняться тресту "</a:t>
            </a:r>
            <a:r>
              <a:rPr lang="ru-RU" b="1" i="1" dirty="0" err="1">
                <a:latin typeface="Bookman Old Style" panose="02050604050505020204" pitchFamily="18" charset="0"/>
              </a:rPr>
              <a:t>Мурманрыба</a:t>
            </a:r>
            <a:r>
              <a:rPr lang="ru-RU" b="1" i="1" dirty="0">
                <a:latin typeface="Bookman Old Style" panose="02050604050505020204" pitchFamily="18" charset="0"/>
              </a:rPr>
              <a:t>".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i="1" dirty="0">
                <a:latin typeface="Bookman Old Style" panose="02050604050505020204" pitchFamily="18" charset="0"/>
              </a:rPr>
              <a:t>В связи с значительным пополнением флота новыми судами механическая мастерская не могла справиться с капитальным и средним ремонтом судов.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i="1" dirty="0">
                <a:latin typeface="Bookman Old Style" panose="02050604050505020204" pitchFamily="18" charset="0"/>
              </a:rPr>
              <a:t>По указанию А. Микояна в 1933 г. была начата постройка судоремонтного завода на базе механической мастерской.</a:t>
            </a:r>
          </a:p>
        </p:txBody>
      </p:sp>
    </p:spTree>
    <p:extLst>
      <p:ext uri="{BB962C8B-B14F-4D97-AF65-F5344CB8AC3E}">
        <p14:creationId xmlns:p14="http://schemas.microsoft.com/office/powerpoint/2010/main" val="12277303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489F1D-5B8D-EBCF-579B-CC9ABD295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i="1" dirty="0">
                <a:latin typeface="Bookman Old Style" panose="02050604050505020204" pitchFamily="18" charset="0"/>
              </a:rPr>
              <a:t>Расширение ассортимента выпускаемой продукции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544535E6-EEC0-5AA7-E340-D6F702A900F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133657" y="2376569"/>
            <a:ext cx="4590686" cy="3249450"/>
          </a:xfrm>
          <a:prstGeom prst="rect">
            <a:avLst/>
          </a:prstGeo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05F647B2-6F7B-8B3C-062F-7A03E64E66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725615"/>
            <a:ext cx="5181600" cy="3451348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ru-RU" b="1" i="1" dirty="0">
                <a:latin typeface="Bookman Old Style" panose="02050604050505020204" pitchFamily="18" charset="0"/>
              </a:rPr>
              <a:t>Мурманская судоверфь выпускала  также и зверобойные суда.</a:t>
            </a:r>
          </a:p>
        </p:txBody>
      </p:sp>
    </p:spTree>
    <p:extLst>
      <p:ext uri="{BB962C8B-B14F-4D97-AF65-F5344CB8AC3E}">
        <p14:creationId xmlns:p14="http://schemas.microsoft.com/office/powerpoint/2010/main" val="2596362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63C0EB-EDDE-E593-8942-45598548FD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i="1" dirty="0">
                <a:latin typeface="Bookman Old Style" panose="02050604050505020204" pitchFamily="18" charset="0"/>
              </a:rPr>
              <a:t>Строительство причалов и дальнейшее развитие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69B1A88C-88B5-465B-1F0B-F9483F4A93D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197166" y="1825625"/>
            <a:ext cx="4463668" cy="4351338"/>
          </a:xfrm>
          <a:prstGeom prst="rect">
            <a:avLst/>
          </a:prstGeo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33843C34-F076-8E11-D065-ACFEC17B5CC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b="1" i="1" dirty="0">
                <a:latin typeface="Bookman Old Style" panose="02050604050505020204" pitchFamily="18" charset="0"/>
              </a:rPr>
              <a:t>В 1934 году были введены в строй первые три новых цеха. За последующие три года (1934-1937гг.) судоремонтный завод значительно расширился. За этот период было введено в эксплуатацию ещё семь производственных и вспомогательных цехов с причальной линией и слипы.</a:t>
            </a:r>
          </a:p>
        </p:txBody>
      </p:sp>
    </p:spTree>
    <p:extLst>
      <p:ext uri="{BB962C8B-B14F-4D97-AF65-F5344CB8AC3E}">
        <p14:creationId xmlns:p14="http://schemas.microsoft.com/office/powerpoint/2010/main" val="32761363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281FCD-A692-2C51-5855-87B6D0070F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i="1" dirty="0">
                <a:latin typeface="Bookman Old Style" panose="02050604050505020204" pitchFamily="18" charset="0"/>
              </a:rPr>
              <a:t>Продолжение деревяного судостроения Мурмана и новая реорганизация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2A3FBD3-74BC-4A4A-B173-2BE3631CE16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151017" y="1825625"/>
            <a:ext cx="4555965" cy="4351338"/>
          </a:xfrm>
          <a:prstGeom prst="rect">
            <a:avLst/>
          </a:prstGeo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85CD07BB-0B03-EB3D-2ABF-3EE795D0A94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550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b="1" i="1" dirty="0">
                <a:latin typeface="Bookman Old Style" panose="02050604050505020204" pitchFamily="18" charset="0"/>
              </a:rPr>
              <a:t>В 1937 году в целях улучшения организации обслуживания промыслового флота судостроительная верфь, которая находилась рядом с судоремонтным заводом, была объединена с ним.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i="1" dirty="0">
                <a:latin typeface="Bookman Old Style" panose="02050604050505020204" pitchFamily="18" charset="0"/>
              </a:rPr>
              <a:t>Объединенное предприятие получило название "Судоремонтная и судостроительная верфь" (Судоверфь) </a:t>
            </a:r>
            <a:r>
              <a:rPr lang="ru-RU" b="1" i="1" dirty="0" err="1">
                <a:latin typeface="Bookman Old Style" panose="02050604050505020204" pitchFamily="18" charset="0"/>
              </a:rPr>
              <a:t>Севгосрыбтреста</a:t>
            </a:r>
            <a:r>
              <a:rPr lang="ru-RU" b="1" i="1" dirty="0">
                <a:latin typeface="Bookman Old Style" panose="02050604050505020204" pitchFamily="18" charset="0"/>
              </a:rPr>
              <a:t>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i="1" dirty="0">
                <a:latin typeface="Bookman Old Style" panose="02050604050505020204" pitchFamily="18" charset="0"/>
              </a:rPr>
              <a:t>В мае 1938 г. Мурманская судоверфь выделилась из системы треста "</a:t>
            </a:r>
            <a:r>
              <a:rPr lang="ru-RU" b="1" i="1" dirty="0" err="1">
                <a:latin typeface="Bookman Old Style" panose="02050604050505020204" pitchFamily="18" charset="0"/>
              </a:rPr>
              <a:t>Мурманрыба</a:t>
            </a:r>
            <a:r>
              <a:rPr lang="ru-RU" b="1" i="1" dirty="0">
                <a:latin typeface="Bookman Old Style" panose="02050604050505020204" pitchFamily="18" charset="0"/>
              </a:rPr>
              <a:t>" в самостоятельное предприятие с подчинением Главному управлению машиностроения и судостроения ("</a:t>
            </a:r>
            <a:r>
              <a:rPr lang="ru-RU" b="1" i="1" dirty="0" err="1">
                <a:latin typeface="Bookman Old Style" panose="02050604050505020204" pitchFamily="18" charset="0"/>
              </a:rPr>
              <a:t>Главпищемаш</a:t>
            </a:r>
            <a:r>
              <a:rPr lang="ru-RU" b="1" i="1" dirty="0">
                <a:latin typeface="Bookman Old Style" panose="02050604050505020204" pitchFamily="18" charset="0"/>
              </a:rPr>
              <a:t>") Народного комиссариата пищевой промышленности СССР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i="1" dirty="0">
                <a:latin typeface="Bookman Old Style" panose="02050604050505020204" pitchFamily="18" charset="0"/>
              </a:rPr>
              <a:t>С конца февраля 1939г. Судоверфь подчинялась Главному управлению судостроения и судоремонта (</a:t>
            </a:r>
            <a:r>
              <a:rPr lang="ru-RU" b="1" i="1" dirty="0" err="1">
                <a:latin typeface="Bookman Old Style" panose="02050604050505020204" pitchFamily="18" charset="0"/>
              </a:rPr>
              <a:t>Главрыбосудострой</a:t>
            </a:r>
            <a:r>
              <a:rPr lang="ru-RU" b="1" i="1" dirty="0">
                <a:latin typeface="Bookman Old Style" panose="02050604050505020204" pitchFamily="18" charset="0"/>
              </a:rPr>
              <a:t>) Народного комиссариата рыбной промышленности СССР.</a:t>
            </a:r>
          </a:p>
          <a:p>
            <a:endParaRPr lang="ru-RU" b="1" i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7657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6D1076-95A1-3543-962F-D4160E5E5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457200"/>
            <a:ext cx="5867400" cy="1600200"/>
          </a:xfrm>
        </p:spPr>
        <p:txBody>
          <a:bodyPr>
            <a:noAutofit/>
          </a:bodyPr>
          <a:lstStyle/>
          <a:p>
            <a:pPr algn="ctr"/>
            <a:r>
              <a:rPr lang="ru-RU" b="1" i="1" dirty="0">
                <a:latin typeface="Bookman Old Style" panose="02050604050505020204" pitchFamily="18" charset="0"/>
              </a:rPr>
              <a:t>Первый металлический траулер и новые горизонты…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6864442E-E342-0864-4102-FB7C19464E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19800" y="1132989"/>
            <a:ext cx="6172200" cy="4592021"/>
          </a:xfrm>
          <a:prstGeom prst="rect">
            <a:avLst/>
          </a:prstGeo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3BD79C54-0CB6-988C-60AF-EE030222BF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941277" cy="3811588"/>
          </a:xfrm>
        </p:spPr>
        <p:txBody>
          <a:bodyPr>
            <a:normAutofit lnSpcReduction="10000"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b="1" i="1" dirty="0">
                <a:latin typeface="Bookman Old Style" panose="02050604050505020204" pitchFamily="18" charset="0"/>
              </a:rPr>
              <a:t>В 1939 году на Мурманской судоверфи вступили в строй новые цеха: слесарно-сборочный, корпусно-сварочный, литейный, деревообделочный, ремонтно-механический, инструментальный. Ввели в строй также центральную котельную, подстанцию, новый склад.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b="1" i="1" dirty="0">
                <a:latin typeface="Bookman Old Style" panose="02050604050505020204" pitchFamily="18" charset="0"/>
              </a:rPr>
              <a:t>Судоверфь освоила новые виды производства, капитальный ремонт рыболовецких траулеров и металлическое судостроение.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b="1" i="1" dirty="0">
                <a:latin typeface="Bookman Old Style" panose="02050604050505020204" pitchFamily="18" charset="0"/>
              </a:rPr>
              <a:t>12 декабря 1939г. со стапелей верфи был спущен на воду первый траулер с металлическим корпусом РТ "Михаил Громов".</a:t>
            </a:r>
          </a:p>
          <a:p>
            <a:endParaRPr lang="ru-RU" b="1" i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14269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6BAFD1-0AF0-8A3F-481D-6817B928EF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>
                <a:latin typeface="Bookman Old Style" panose="02050604050505020204" pitchFamily="18" charset="0"/>
              </a:rPr>
              <a:t>Выводы: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2D0681D-67FF-3A41-39B9-AB96E5A978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ru-RU" b="1" i="1" dirty="0">
                <a:latin typeface="Bookman Old Style" panose="02050604050505020204" pitchFamily="18" charset="0"/>
              </a:rPr>
              <a:t>Начальный этап развития судостроения в Мурманске характеризуется преодолением многих сложных организационных моментов и реорганизации производства (переподчинения).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i="1" dirty="0">
                <a:latin typeface="Bookman Old Style" panose="02050604050505020204" pitchFamily="18" charset="0"/>
              </a:rPr>
              <a:t>Данный материал поможет  упростить усвоение материала школьниками и студентами в рамках изучения истории родного края. </a:t>
            </a:r>
          </a:p>
          <a:p>
            <a:endParaRPr lang="ru-RU" b="1" i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09191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5B92BA-FFB9-CB63-4528-42576C21F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>
                <a:latin typeface="Bookman Old Style" panose="02050604050505020204" pitchFamily="18" charset="0"/>
              </a:rPr>
              <a:t>Источники и литература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93530F1-FC32-B4C6-4340-653CFD8136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i="1" dirty="0">
                <a:latin typeface="Bookman Old Style" panose="02050604050505020204" pitchFamily="18" charset="0"/>
              </a:rPr>
              <a:t>1.Киселев А.А. Как жили и сражались мурманчане в войне: менталитет северян в 1941-1945 годах  [Текст] / А. А. Киселев. - Мурманск : Кн. изд-во, 2002. - 509 с.</a:t>
            </a:r>
          </a:p>
          <a:p>
            <a:r>
              <a:rPr lang="ru-RU" b="1" i="1" dirty="0">
                <a:latin typeface="Bookman Old Style" panose="02050604050505020204" pitchFamily="18" charset="0"/>
              </a:rPr>
              <a:t>2.Мурманская судоверфь. 50. 1924-1974 [Текст] / М-во рыбного хоз-ва СССР. Гл. упр. по ремонту флота. Гос. ин-т по проектированию предприятий рыбной </a:t>
            </a:r>
            <a:r>
              <a:rPr lang="ru-RU" b="1" i="1" dirty="0" err="1">
                <a:latin typeface="Bookman Old Style" panose="02050604050505020204" pitchFamily="18" charset="0"/>
              </a:rPr>
              <a:t>пром-сти</a:t>
            </a:r>
            <a:r>
              <a:rPr lang="ru-RU" b="1" i="1" dirty="0">
                <a:latin typeface="Bookman Old Style" panose="02050604050505020204" pitchFamily="18" charset="0"/>
              </a:rPr>
              <a:t>. (Ленингр. </a:t>
            </a:r>
            <a:r>
              <a:rPr lang="ru-RU" b="1" i="1" dirty="0" err="1">
                <a:latin typeface="Bookman Old Style" panose="02050604050505020204" pitchFamily="18" charset="0"/>
              </a:rPr>
              <a:t>отд-ние</a:t>
            </a:r>
            <a:r>
              <a:rPr lang="ru-RU" b="1" i="1" dirty="0">
                <a:latin typeface="Bookman Old Style" panose="02050604050505020204" pitchFamily="18" charset="0"/>
              </a:rPr>
              <a:t>). — Ленинград : Транспорт, 1974. — 94 с.</a:t>
            </a:r>
          </a:p>
          <a:p>
            <a:r>
              <a:rPr lang="ru-RU" b="1" i="1" dirty="0">
                <a:latin typeface="Bookman Old Style" panose="02050604050505020204" pitchFamily="18" charset="0"/>
              </a:rPr>
              <a:t>3.Федоров П.В. Россия, окруженная водой: обзор истории Кольского полуострова, 1216-1991 [Текст] / П. В. Федоров. - Санкт-Петербург, 2021. -726 с.</a:t>
            </a:r>
          </a:p>
          <a:p>
            <a:endParaRPr lang="ru-RU" b="1" i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86180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F18B53-5A29-C3CC-17E0-E7A0B8AF04F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i="1" dirty="0">
                <a:latin typeface="Bookman Old Style" panose="02050604050505020204" pitchFamily="18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02011714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719</Words>
  <Application>Microsoft Office PowerPoint</Application>
  <PresentationFormat>Широкоэкранный</PresentationFormat>
  <Paragraphs>44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Bookman Old Style</vt:lpstr>
      <vt:lpstr>Calibri</vt:lpstr>
      <vt:lpstr>Calibri Light</vt:lpstr>
      <vt:lpstr>Wingdings</vt:lpstr>
      <vt:lpstr>Тема Office</vt:lpstr>
      <vt:lpstr>История развития судостроения Мурманска   ( 1920-1939 гг.)</vt:lpstr>
      <vt:lpstr>Актуальность</vt:lpstr>
      <vt:lpstr>Задача:</vt:lpstr>
      <vt:lpstr>Начало пути…</vt:lpstr>
      <vt:lpstr>Судостроительная верфь: первые достижения</vt:lpstr>
      <vt:lpstr>Презентация PowerPoint</vt:lpstr>
      <vt:lpstr>Развитие успеха в 1930-е гг.</vt:lpstr>
      <vt:lpstr>Расширение ассортимента выпускаемой продукции</vt:lpstr>
      <vt:lpstr>Строительство причалов и дальнейшее развитие</vt:lpstr>
      <vt:lpstr>Продолжение деревяного судостроения Мурмана и новая реорганизация</vt:lpstr>
      <vt:lpstr>Первый металлический траулер и новые горизонты…</vt:lpstr>
      <vt:lpstr>Выводы: </vt:lpstr>
      <vt:lpstr>Источники и литература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История развития судостроения Мурманска   ( 1920-1939 гг.)</dc:title>
  <dc:creator>UsseR</dc:creator>
  <cp:lastModifiedBy>UsseR</cp:lastModifiedBy>
  <cp:revision>2</cp:revision>
  <dcterms:created xsi:type="dcterms:W3CDTF">2025-06-13T10:03:04Z</dcterms:created>
  <dcterms:modified xsi:type="dcterms:W3CDTF">2025-06-13T10:45:38Z</dcterms:modified>
</cp:coreProperties>
</file>