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embeddedFontLst>
    <p:embeddedFont>
      <p:font typeface="Arial Black"/>
      <p:regular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0" roundtripDataSignature="AMtx7mjDYHdUeAkKWXXt56quJzAnvzyH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ArialBlack-regular.fnt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ru-RU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" name="Google Shape;13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6" name="Google Shape;14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" name="Google Shape;16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" name="Google Shape;17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" name="Google Shape;18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" name="Google Shape;19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6" name="Google Shape;20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/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5"/>
          <p:cNvSpPr txBox="1"/>
          <p:nvPr>
            <p:ph idx="1" type="subTitle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15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/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6"/>
          <p:cNvSpPr txBox="1"/>
          <p:nvPr>
            <p:ph idx="1" type="body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6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/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7"/>
          <p:cNvSpPr txBox="1"/>
          <p:nvPr>
            <p:ph idx="1" type="body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7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7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 txBox="1"/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8"/>
          <p:cNvSpPr txBox="1"/>
          <p:nvPr>
            <p:ph idx="1" type="body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18"/>
          <p:cNvSpPr txBox="1"/>
          <p:nvPr>
            <p:ph idx="2" type="body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18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9"/>
          <p:cNvSpPr txBox="1"/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9"/>
          <p:cNvSpPr txBox="1"/>
          <p:nvPr>
            <p:ph idx="1" type="body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9"/>
          <p:cNvSpPr txBox="1"/>
          <p:nvPr>
            <p:ph idx="2" type="body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9"/>
          <p:cNvSpPr txBox="1"/>
          <p:nvPr>
            <p:ph idx="3" type="body"/>
          </p:nvPr>
        </p:nvSpPr>
        <p:spPr>
          <a:xfrm>
            <a:off x="4645028" y="1151335"/>
            <a:ext cx="4041775" cy="47982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9"/>
          <p:cNvSpPr txBox="1"/>
          <p:nvPr>
            <p:ph idx="4" type="body"/>
          </p:nvPr>
        </p:nvSpPr>
        <p:spPr>
          <a:xfrm>
            <a:off x="4645028" y="1631156"/>
            <a:ext cx="4041775" cy="29634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9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/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0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1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2"/>
          <p:cNvSpPr txBox="1"/>
          <p:nvPr>
            <p:ph type="title"/>
          </p:nvPr>
        </p:nvSpPr>
        <p:spPr>
          <a:xfrm>
            <a:off x="457203" y="204787"/>
            <a:ext cx="3008313" cy="8715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2"/>
          <p:cNvSpPr txBox="1"/>
          <p:nvPr>
            <p:ph idx="1" type="body"/>
          </p:nvPr>
        </p:nvSpPr>
        <p:spPr>
          <a:xfrm>
            <a:off x="3575050" y="204789"/>
            <a:ext cx="5111750" cy="43898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22"/>
          <p:cNvSpPr txBox="1"/>
          <p:nvPr>
            <p:ph idx="2" type="body"/>
          </p:nvPr>
        </p:nvSpPr>
        <p:spPr>
          <a:xfrm>
            <a:off x="457203" y="1076327"/>
            <a:ext cx="3008313" cy="35182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22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2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3"/>
          <p:cNvSpPr txBox="1"/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3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3"/>
          <p:cNvSpPr txBox="1"/>
          <p:nvPr>
            <p:ph idx="1" type="body"/>
          </p:nvPr>
        </p:nvSpPr>
        <p:spPr>
          <a:xfrm>
            <a:off x="1792288" y="4025504"/>
            <a:ext cx="5486400" cy="6036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23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4"/>
          <p:cNvSpPr txBox="1"/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4"/>
          <p:cNvSpPr txBox="1"/>
          <p:nvPr>
            <p:ph idx="1" type="body"/>
          </p:nvPr>
        </p:nvSpPr>
        <p:spPr>
          <a:xfrm rot="5400000">
            <a:off x="2874764" y="-1217413"/>
            <a:ext cx="339447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4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5"/>
          <p:cNvSpPr txBox="1"/>
          <p:nvPr>
            <p:ph type="title"/>
          </p:nvPr>
        </p:nvSpPr>
        <p:spPr>
          <a:xfrm rot="5400000">
            <a:off x="5463778" y="1371602"/>
            <a:ext cx="4388644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5"/>
          <p:cNvSpPr txBox="1"/>
          <p:nvPr>
            <p:ph idx="1" type="body"/>
          </p:nvPr>
        </p:nvSpPr>
        <p:spPr>
          <a:xfrm rot="5400000">
            <a:off x="1272778" y="-609598"/>
            <a:ext cx="4388644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5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5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5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 txBox="1"/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4"/>
          <p:cNvSpPr txBox="1"/>
          <p:nvPr>
            <p:ph idx="1" type="body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4"/>
          <p:cNvSpPr txBox="1"/>
          <p:nvPr>
            <p:ph idx="10" type="dt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4"/>
          <p:cNvSpPr txBox="1"/>
          <p:nvPr>
            <p:ph idx="11" type="ftr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4"/>
          <p:cNvSpPr txBox="1"/>
          <p:nvPr>
            <p:ph idx="12" type="sldNum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Relationship Id="rId4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Relationship Id="rId4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Relationship Id="rId4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Relationship Id="rId4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Relationship Id="rId4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jpg"/><Relationship Id="rId4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jp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jpg"/><Relationship Id="rId4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89" name="Google Shape;89;p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90" name="Google Shape;9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"/>
          <p:cNvSpPr txBox="1"/>
          <p:nvPr/>
        </p:nvSpPr>
        <p:spPr>
          <a:xfrm>
            <a:off x="-73750" y="1648446"/>
            <a:ext cx="9144000" cy="9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ru-RU" sz="2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Критерии оценки хода и результатов экспериментальной работы</a:t>
            </a:r>
            <a:endParaRPr b="0" i="0" sz="2400" u="none" cap="none" strike="noStrike">
              <a:solidFill>
                <a:srgbClr val="00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5905899" y="2783837"/>
            <a:ext cx="28509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Малышкина Ю.А.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218694" y="1736598"/>
            <a:ext cx="3937254" cy="39372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"/>
          <p:cNvSpPr txBox="1"/>
          <p:nvPr/>
        </p:nvSpPr>
        <p:spPr>
          <a:xfrm>
            <a:off x="478301" y="982679"/>
            <a:ext cx="8602393" cy="240062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Мониторинг хода эксперимента предполагает соотнесение поставленных задач на реализуемом этапе экспериментальной работы с ходом их выполнения, достигнутыми результатами и их соответствия целям данного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этапа эксперимента.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Предусмотрены внутренний мониторинг реализации и внешняя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оценка результатов каждого этапа работы и продуктов ОЭР. 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0" y="43388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Введение</a:t>
            </a:r>
            <a:endParaRPr b="1" i="0" sz="1800" u="none" cap="none" strike="noStrike">
              <a:solidFill>
                <a:srgbClr val="00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03" name="Google Shape;103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67840" y="1745234"/>
            <a:ext cx="8296656" cy="34569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9" name="Google Shape;109;p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3"/>
          <p:cNvSpPr txBox="1"/>
          <p:nvPr/>
        </p:nvSpPr>
        <p:spPr>
          <a:xfrm>
            <a:off x="478301" y="982679"/>
            <a:ext cx="8602393" cy="350862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Степень достижения заявленных целей и задач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Важно оценить, насколько успешно выполнены все поставленные цели и задачи. Это ключевой показатель успеха эксперимента. Например, если целью было повышение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производительности труда на 20%, то нужно проверить,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достигнут ли этот показатель.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Насколько полно решены поставленные проблемы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Необходимо рассмотреть, какие именно проблемы были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выявлены в начале исследования и насколько они были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устранены или минимизированы в результате эксперимента.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Возможно, некоторые проблемы остались нерешенными,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это тоже следует учесть.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2" name="Google Shape;112;p3"/>
          <p:cNvSpPr txBox="1"/>
          <p:nvPr/>
        </p:nvSpPr>
        <p:spPr>
          <a:xfrm>
            <a:off x="0" y="43388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Достижение целей и задач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3" name="Google Shape;113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67840" y="1745234"/>
            <a:ext cx="8296656" cy="34569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" name="Google Shape;119;p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0" name="Google Shape;12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4"/>
          <p:cNvSpPr txBox="1"/>
          <p:nvPr/>
        </p:nvSpPr>
        <p:spPr>
          <a:xfrm>
            <a:off x="206179" y="1059582"/>
            <a:ext cx="8816255" cy="3200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выбранных методов целям исследования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Использованные методы должны быть релевантны поставленным целям. Например, если исследование направлено на выявление причинно-следственных связей, то применение корреляционного анализа будет адекватным методом.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Правильность применения статистических методов обработки данных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Очень важно убедиться, что используемые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статистические методы соответствуют типу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данных и характеру гипотезы. Неправильное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статистики может привести к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ложным выводам.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4"/>
          <p:cNvSpPr txBox="1"/>
          <p:nvPr/>
        </p:nvSpPr>
        <p:spPr>
          <a:xfrm>
            <a:off x="0" y="191790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Адекватность методики</a:t>
            </a:r>
            <a:endParaRPr b="1" i="0" sz="1800" u="none" cap="none" strike="noStrik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23" name="Google Shape;12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28662" y="2614297"/>
            <a:ext cx="4215338" cy="2529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5"/>
          <p:cNvSpPr txBox="1"/>
          <p:nvPr/>
        </p:nvSpPr>
        <p:spPr>
          <a:xfrm>
            <a:off x="179512" y="886688"/>
            <a:ext cx="8118900" cy="392412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Размер выборки и ее представительство относительно генеральной совокупности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Выборка должна быть достаточно большой, чтобы представлять всю популяцию. Маленькая выборка может привести к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искажению результатов. Также важно, чтобы выборка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была сбалансированной и включала различные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подгруппы населения.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Наличие систематических ошибок в выборе объектов исследования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Следует исключить предвзятость при отборе объектов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исследования. Например, нельзя выбирать только тех людей,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кто уже склонен положительно реагировать на предлагаемый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продукт.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2" name="Google Shape;132;p5"/>
          <p:cNvSpPr txBox="1"/>
          <p:nvPr/>
        </p:nvSpPr>
        <p:spPr>
          <a:xfrm>
            <a:off x="0" y="267494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Репрезентативность выборки</a:t>
            </a:r>
            <a:endParaRPr b="1" i="0" sz="1800" u="none" cap="none" strike="noStrik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33" name="Google Shape;133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6216" y="2499742"/>
            <a:ext cx="2843808" cy="28438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0" name="Google Shape;14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6"/>
          <p:cNvSpPr txBox="1"/>
          <p:nvPr/>
        </p:nvSpPr>
        <p:spPr>
          <a:xfrm>
            <a:off x="253244" y="1025520"/>
            <a:ext cx="8521722" cy="392412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Устойчивость получаемых результатов при повторении эксперимента: 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Результаты должны оставаться стабильными при повторном проведении эксперимента. Если результаты значительно варьируются, это указывает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низкую надежность метода измерения.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Отсутствие значительных случайных ошибок: 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Случайные ошибки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могут исказить результаты. Важно минимизировать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их влияние путем тщательного планирования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эксперимента и применения надежных инструментов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измерения.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6"/>
          <p:cNvSpPr txBox="1"/>
          <p:nvPr/>
        </p:nvSpPr>
        <p:spPr>
          <a:xfrm>
            <a:off x="0" y="195486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Надежность измерений: </a:t>
            </a:r>
            <a:endParaRPr b="1" i="0" sz="1800" u="none" cap="none" strike="noStrik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43" name="Google Shape;14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4652931" y="1629857"/>
            <a:ext cx="5253070" cy="35136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9" name="Google Shape;149;p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0" name="Google Shape;15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7"/>
          <p:cNvSpPr txBox="1"/>
          <p:nvPr/>
        </p:nvSpPr>
        <p:spPr>
          <a:xfrm>
            <a:off x="134604" y="1448482"/>
            <a:ext cx="8118900" cy="267762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Ясность и обоснованность выводов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Выводы должны быть логичными и вытекающими из полученных данных. Они не должны основываться на предположениях или субъективных мнениях исследователя.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Согласованность выводов с результатами предыдущих </a:t>
            </a:r>
            <a:endParaRPr b="1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исследований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Новые выводы должны согласовываться с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ранее известными данными. Если есть противоречия,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необходимо объяснить причины этого расхождения.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7"/>
          <p:cNvSpPr txBox="1"/>
          <p:nvPr/>
        </p:nvSpPr>
        <p:spPr>
          <a:xfrm>
            <a:off x="6" y="300067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Интерпретация данных</a:t>
            </a:r>
            <a:endParaRPr b="1" i="0" sz="1800" u="none" cap="none" strike="noStrik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53" name="Google Shape;153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74361" y="1126820"/>
            <a:ext cx="4097528" cy="47431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9" name="Google Shape;159;p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0" name="Google Shape;16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8"/>
          <p:cNvSpPr txBox="1"/>
          <p:nvPr/>
        </p:nvSpPr>
        <p:spPr>
          <a:xfrm>
            <a:off x="155046" y="1025188"/>
            <a:ext cx="8118900" cy="364712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Применение результатов в реальной практике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Эксперимент должен иметь прикладное значение. Например, результаты могут быть использованы для улучшения производственных процессов, разработки новых продуктов или оптимизации услуг.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Возможность внедрения полученных решений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Нужно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оценить, насколько легко и эффективно можно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применить полученные результаты на практике.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Иногда теоретически обоснованные решения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оказываются трудно реализуемыми в реальных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условиях.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8"/>
          <p:cNvSpPr txBox="1"/>
          <p:nvPr/>
        </p:nvSpPr>
        <p:spPr>
          <a:xfrm>
            <a:off x="0" y="305834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Практическая значимость</a:t>
            </a:r>
            <a:endParaRPr b="1" i="0" sz="1800" u="none" cap="none" strike="noStrik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63" name="Google Shape;163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15759" y="2420883"/>
            <a:ext cx="4162903" cy="274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9" name="Google Shape;169;p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0" name="Google Shape;17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9"/>
          <p:cNvSpPr txBox="1"/>
          <p:nvPr/>
        </p:nvSpPr>
        <p:spPr>
          <a:xfrm>
            <a:off x="155046" y="920503"/>
            <a:ext cx="8118900" cy="2816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Уникальность полученных результатов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Эксперимент должен внести вклад в существующую научную базу. Это может включать открытие новых закономерностей, разработку новых теорий или подтверждение ранее неизвестных фактов.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Внесение нового знания в научную область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Полученные данные должны расширить границы существующих знаний в данной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научной дисциплине. Это может быть особенно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важно для фундаментальных исследований.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2" name="Google Shape;172;p9"/>
          <p:cNvSpPr txBox="1"/>
          <p:nvPr/>
        </p:nvSpPr>
        <p:spPr>
          <a:xfrm>
            <a:off x="0" y="305834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Научная новизна</a:t>
            </a:r>
            <a:endParaRPr b="1" i="0" sz="1800" u="none" cap="none" strike="noStrik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73" name="Google Shape;173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15759" y="2420883"/>
            <a:ext cx="4162903" cy="274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1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0" name="Google Shape;18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0"/>
          <p:cNvSpPr txBox="1"/>
          <p:nvPr/>
        </p:nvSpPr>
        <p:spPr>
          <a:xfrm>
            <a:off x="155046" y="920503"/>
            <a:ext cx="8118900" cy="2816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Соблюдение этических норм при проведении эксперимента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Все участники эксперимента должны быть защищены от физического и психологического вреда. Необходимо получить информированное согласие участников и соблюдать правила конфиденциальности.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Обеспечение безопасности участников исследования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Физическая и эмоциональная безопасность участников должна быть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приоритетом. Особенно это касается медицинских и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психологических исследований.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10"/>
          <p:cNvSpPr txBox="1"/>
          <p:nvPr/>
        </p:nvSpPr>
        <p:spPr>
          <a:xfrm>
            <a:off x="0" y="305834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Этика и безопасность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15759" y="2420883"/>
            <a:ext cx="4162903" cy="274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9" name="Google Shape;189;p1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0" name="Google Shape;19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1"/>
          <p:cNvSpPr txBox="1"/>
          <p:nvPr/>
        </p:nvSpPr>
        <p:spPr>
          <a:xfrm>
            <a:off x="155046" y="920503"/>
            <a:ext cx="8118900" cy="253912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Подробность описания процедуры эксперимента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Протокол эксперимента должен содержать подробные инструкции, позволяющие другим исследователям воспроизвести его. Это важно для подтверждения достоверности результатов.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Доступность исходных данных для проверки и повторного анализа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Исходные данные должны быть доступны для независимой проверки и анализа. Это повышает доверие к результатам и способствует открытому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научному обмену.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11"/>
          <p:cNvSpPr txBox="1"/>
          <p:nvPr/>
        </p:nvSpPr>
        <p:spPr>
          <a:xfrm>
            <a:off x="0" y="305834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Документированность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15759" y="2420883"/>
            <a:ext cx="4162903" cy="274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9" name="Google Shape;199;p1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0" name="Google Shape;20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2"/>
          <p:cNvSpPr txBox="1"/>
          <p:nvPr/>
        </p:nvSpPr>
        <p:spPr>
          <a:xfrm>
            <a:off x="155046" y="920503"/>
            <a:ext cx="8118900" cy="28161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Стоимость проведения эксперимента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Необходимо оценить затраты на проведение эксперимента и сравнить их с получаемыми выгодами. Высокозатратные эксперименты могут оказаться неэффективными, даже если дают хорошие результаты.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Соотношение затрат и полученных выгод</a:t>
            </a: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Экономическая целесообразность эксперимента определяется соотношением вложенных средств и полученной пользы. Например, экономия времени или ресурсов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может оправдать высокие первоначальные затраты.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2" name="Google Shape;202;p12"/>
          <p:cNvSpPr txBox="1"/>
          <p:nvPr/>
        </p:nvSpPr>
        <p:spPr>
          <a:xfrm>
            <a:off x="0" y="305834"/>
            <a:ext cx="9144000" cy="60013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0215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ru-RU" sz="18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Экономическая эффективность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15759" y="2420883"/>
            <a:ext cx="4162903" cy="274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09" name="Google Shape;209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210" name="Google Shape;21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3"/>
          <p:cNvSpPr txBox="1"/>
          <p:nvPr/>
        </p:nvSpPr>
        <p:spPr>
          <a:xfrm>
            <a:off x="0" y="1279646"/>
            <a:ext cx="9144000" cy="9232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ru-RU" sz="2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Критерии оценки хода и результатов экспериментальной работы</a:t>
            </a:r>
            <a:endParaRPr b="0" i="0" sz="2400" u="none" cap="none" strike="noStrike">
              <a:solidFill>
                <a:srgbClr val="00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12" name="Google Shape;212;p13"/>
          <p:cNvSpPr txBox="1"/>
          <p:nvPr/>
        </p:nvSpPr>
        <p:spPr>
          <a:xfrm>
            <a:off x="5905899" y="2783837"/>
            <a:ext cx="28509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Малышкина Ю.А.</a:t>
            </a:r>
            <a:endParaRPr b="0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3"/>
          <p:cNvSpPr/>
          <p:nvPr/>
        </p:nvSpPr>
        <p:spPr>
          <a:xfrm>
            <a:off x="89377" y="16248"/>
            <a:ext cx="8917119" cy="1169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ru-RU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МИНИСТЕРСТВО НАУКИ И ВЫСШЕГО ОБРАЗОВАНИЯ РОССИЙСКОЙ ФЕДЕРАЦИИ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ru-RU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Федеральное государственное бюджетное образовательное учреждение высшего образования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ru-RU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«КЕМЕРОВСКИЙ ГОСУДАРСТВЕННЫЙ УНИВЕРСИТЕТ»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ru-RU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Кузбасский гуманитарно-педагогический институт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ru-RU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Факультет психологии и педагогики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13"/>
          <p:cNvSpPr/>
          <p:nvPr/>
        </p:nvSpPr>
        <p:spPr>
          <a:xfrm>
            <a:off x="3622041" y="4707300"/>
            <a:ext cx="175240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Новокузнецк 2025 г.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218694" y="1736598"/>
            <a:ext cx="3937254" cy="39372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