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4507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1058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2475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734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923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6320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5547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5530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3115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7128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7212025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87388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958038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7534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125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9860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7FA83-EC5B-46F9-9A31-4E0CE83FD937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9C3BD11-B1BE-4B97-9A6C-81EFCA3503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2051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ravelcrimea.com/special/victory75/page10703371.html" TargetMode="External"/><Relationship Id="rId7" Type="http://schemas.openxmlformats.org/officeDocument/2006/relationships/hyperlink" Target="https://ru.wikipedia.org/" TargetMode="External"/><Relationship Id="rId2" Type="http://schemas.openxmlformats.org/officeDocument/2006/relationships/hyperlink" Target="https://rpa-mu.ru/gorod-geroj-kerc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ravelcrimea.com/special/victory75/page10703338.html" TargetMode="External"/><Relationship Id="rId5" Type="http://schemas.openxmlformats.org/officeDocument/2006/relationships/hyperlink" Target="https://rpa-mu.ru/goroda-geroi-sevastopol-i-kerch" TargetMode="External"/><Relationship Id="rId4" Type="http://schemas.openxmlformats.org/officeDocument/2006/relationships/hyperlink" Target="https://vid1.ria.ru/ig/infografika/a1/heroes/sevastopol.html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597853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Города-герои Керчь и Севастополь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301208"/>
            <a:ext cx="6400800" cy="131038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1800" dirty="0">
                <a:effectLst/>
                <a:latin typeface="PT Astra Serif"/>
                <a:ea typeface="Times New Roman" panose="02020603050405020304" pitchFamily="18" charset="0"/>
                <a:cs typeface="Times New Roman" panose="02020603050405020304" pitchFamily="18" charset="0"/>
              </a:rPr>
              <a:t>МКОУ </a:t>
            </a:r>
            <a:r>
              <a:rPr lang="ru-RU" sz="1800" dirty="0" smtClean="0">
                <a:effectLst/>
                <a:latin typeface="PT Astra Serif"/>
                <a:ea typeface="Times New Roman" panose="02020603050405020304" pitchFamily="18" charset="0"/>
                <a:cs typeface="Times New Roman" panose="02020603050405020304" pitchFamily="18" charset="0"/>
              </a:rPr>
              <a:t>«СШ </a:t>
            </a:r>
            <a:r>
              <a:rPr lang="ru-RU" sz="1800" dirty="0">
                <a:effectLst/>
                <a:latin typeface="PT Astra Serif"/>
                <a:ea typeface="Times New Roman" panose="02020603050405020304" pitchFamily="18" charset="0"/>
                <a:cs typeface="Times New Roman" panose="02020603050405020304" pitchFamily="18" charset="0"/>
              </a:rPr>
              <a:t>№14</a:t>
            </a:r>
            <a:r>
              <a:rPr lang="ru-RU" sz="1800" dirty="0" smtClean="0">
                <a:effectLst/>
                <a:latin typeface="PT Astra Serif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dirty="0" smtClean="0">
                <a:latin typeface="PT Astra Serif"/>
                <a:cs typeface="Times New Roman" panose="02020603050405020304" pitchFamily="18" charset="0"/>
              </a:rPr>
              <a:t>Тульская область, </a:t>
            </a:r>
          </a:p>
          <a:p>
            <a:pPr algn="ctr"/>
            <a:r>
              <a:rPr lang="ru-RU" dirty="0" err="1" smtClean="0">
                <a:latin typeface="PT Astra Serif"/>
                <a:cs typeface="Times New Roman" panose="02020603050405020304" pitchFamily="18" charset="0"/>
              </a:rPr>
              <a:t>Ефремовский</a:t>
            </a:r>
            <a:r>
              <a:rPr lang="ru-RU" dirty="0" smtClean="0">
                <a:latin typeface="PT Astra Serif"/>
                <a:cs typeface="Times New Roman" panose="02020603050405020304" pitchFamily="18" charset="0"/>
              </a:rPr>
              <a:t> район, </a:t>
            </a:r>
          </a:p>
          <a:p>
            <a:pPr algn="ctr"/>
            <a:r>
              <a:rPr lang="ru-RU" dirty="0" smtClean="0">
                <a:latin typeface="PT Astra Serif"/>
                <a:cs typeface="Times New Roman" panose="02020603050405020304" pitchFamily="18" charset="0"/>
              </a:rPr>
              <a:t>с</a:t>
            </a:r>
            <a:r>
              <a:rPr lang="ru-RU" dirty="0" smtClean="0">
                <a:latin typeface="PT Astra Serif"/>
                <a:cs typeface="Times New Roman" panose="02020603050405020304" pitchFamily="18" charset="0"/>
              </a:rPr>
              <a:t>ело Ступино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C386951-8C96-F5A2-8482-8C180E2CB452}"/>
              </a:ext>
            </a:extLst>
          </p:cNvPr>
          <p:cNvSpPr txBox="1"/>
          <p:nvPr/>
        </p:nvSpPr>
        <p:spPr>
          <a:xfrm>
            <a:off x="685800" y="332656"/>
            <a:ext cx="78466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latin typeface="PT Astra Serif"/>
                <a:ea typeface="Times New Roman" panose="02020603050405020304" pitchFamily="18" charset="0"/>
              </a:rPr>
              <a:t>МУНИЦИПАЛЬНОЕ КАЗЕННОЕ ОБЩЕОБРАЗОВАТЕЛЬНОЕ УЧРЕЖДЕНИЕ «СТУПИНСКАЯ СРЕДНЯЯ ШКОЛА №14»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FBCADDF-11F1-F090-2DB7-264AA1594EB7}"/>
              </a:ext>
            </a:extLst>
          </p:cNvPr>
          <p:cNvSpPr txBox="1"/>
          <p:nvPr/>
        </p:nvSpPr>
        <p:spPr>
          <a:xfrm>
            <a:off x="5004048" y="4221088"/>
            <a:ext cx="4499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PT Astra Serif"/>
                <a:cs typeface="Times New Roman" panose="02020603050405020304" pitchFamily="18" charset="0"/>
              </a:rPr>
              <a:t>Выполнила Рудакова Кристина Николаевна, зам. директора по ВР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6589199" cy="1280890"/>
          </a:xfrm>
        </p:spPr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836712"/>
            <a:ext cx="6591985" cy="377762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Познакомить обучающихся с городами-героями Керчь и Севастополь </a:t>
            </a:r>
            <a:endParaRPr lang="ru-RU" sz="2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55576" y="2060848"/>
            <a:ext cx="6589199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Задачи: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1619672" y="2708920"/>
            <a:ext cx="6591985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 3" charset="2"/>
              <a:buChar char="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Узнать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историю города Керчь в годы ВОВ;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 3" charset="2"/>
              <a:buChar char=""/>
              <a:tabLst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Показать достопримечательности города Керчь;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 3" charset="2"/>
              <a:buChar char=""/>
              <a:tabLst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Узнать историю города Севастополь в годы ВОВ;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 3" charset="2"/>
              <a:buChar char=""/>
              <a:tabLst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Показать достопримечательности города Севастополь.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8427"/>
            <a:ext cx="8229600" cy="1143000"/>
          </a:xfrm>
        </p:spPr>
        <p:txBody>
          <a:bodyPr/>
          <a:lstStyle/>
          <a:p>
            <a:r>
              <a:rPr lang="ru-RU" dirty="0"/>
              <a:t>Город-герой Керчь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22264" y="659927"/>
            <a:ext cx="3754760" cy="1584176"/>
          </a:xfrm>
          <a:ln w="28575">
            <a:solidFill>
              <a:schemeClr val="tx1"/>
            </a:solidFill>
            <a:prstDash val="dash"/>
          </a:ln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2400" dirty="0">
                <a:latin typeface="+mj-lt"/>
              </a:rPr>
              <a:t>Один из первых городов, попавший под удар немецко-фашистских войск в начале войны</a:t>
            </a:r>
          </a:p>
        </p:txBody>
      </p:sp>
      <p:pic>
        <p:nvPicPr>
          <p:cNvPr id="1026" name="Picture 2" descr="Керчь — Википед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976" y="1340768"/>
            <a:ext cx="3514384" cy="46805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237235" y="2690458"/>
            <a:ext cx="3096344" cy="1569660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+mj-lt"/>
              </a:rPr>
              <a:t>Через город четырежды проходила линия фронта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36588" y="4613898"/>
            <a:ext cx="4097637" cy="1569660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+mj-lt"/>
              </a:rPr>
              <a:t>За годы войны город был дважды оккупирован немецко-фашистскими войсками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Город-герой Керчь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75448" y="1052736"/>
            <a:ext cx="4968552" cy="2232247"/>
          </a:xfrm>
          <a:ln w="28575">
            <a:solidFill>
              <a:schemeClr val="tx1"/>
            </a:solidFill>
            <a:prstDash val="lgDash"/>
          </a:ln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2400" dirty="0"/>
              <a:t>Разрушены все фабрики, сожжены все мосты и суда, вырублены и сожжены парки и сады, уничтожены электростанция и телеграф, взорваны железнодорожные линии на полуострове</a:t>
            </a:r>
          </a:p>
        </p:txBody>
      </p:sp>
      <p:pic>
        <p:nvPicPr>
          <p:cNvPr id="6146" name="Picture 2" descr="Города-герои. Керчь - Анна Наводничая - ИА REGN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3501008"/>
            <a:ext cx="4725272" cy="309634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9512" y="1556792"/>
            <a:ext cx="3348880" cy="830997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За 320 дней оккупации</a:t>
            </a:r>
          </a:p>
          <a:p>
            <a:pPr algn="ctr"/>
            <a:endParaRPr lang="ru-RU" sz="2400" dirty="0">
              <a:solidFill>
                <a:srgbClr val="FF0000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3563888" y="1988840"/>
            <a:ext cx="64807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Овал 16"/>
          <p:cNvSpPr/>
          <p:nvPr/>
        </p:nvSpPr>
        <p:spPr>
          <a:xfrm>
            <a:off x="179512" y="4077072"/>
            <a:ext cx="3707904" cy="223224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Керчь была почти полностью стерта с лица земли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Город-герой Керчь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05672" y="2276872"/>
            <a:ext cx="4258816" cy="1656184"/>
          </a:xfrm>
          <a:ln>
            <a:solidFill>
              <a:schemeClr val="tx1"/>
            </a:solidFill>
            <a:prstDash val="lgDash"/>
          </a:ln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2000" dirty="0"/>
              <a:t>Именно благодаря его участникам - героям, были сорваны планы наступления на Кавказ, которые так тщательно разрабатывались захватчиками. </a:t>
            </a:r>
          </a:p>
        </p:txBody>
      </p:sp>
      <p:pic>
        <p:nvPicPr>
          <p:cNvPr id="16386" name="Picture 2" descr="Керченско-Феодосийская десантная операция — Википед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3960440" cy="2613890"/>
          </a:xfrm>
          <a:prstGeom prst="rect">
            <a:avLst/>
          </a:prstGeom>
          <a:noFill/>
        </p:spPr>
      </p:pic>
      <p:pic>
        <p:nvPicPr>
          <p:cNvPr id="16388" name="Picture 4" descr="75 лет назад началась Керченско-Феодосийская десантная операц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933056"/>
            <a:ext cx="4058632" cy="266429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572000" y="1014533"/>
            <a:ext cx="4503503" cy="1015663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Самой крупной операцией был </a:t>
            </a:r>
            <a:r>
              <a:rPr lang="ru-RU" sz="2000" dirty="0" err="1"/>
              <a:t>Керченско-феодосийский</a:t>
            </a:r>
            <a:r>
              <a:rPr lang="ru-RU" sz="2000" dirty="0"/>
              <a:t> десант.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16016" y="4108419"/>
            <a:ext cx="4248472" cy="1015663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Люди погибали один за другим, но не пропустили врага.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1287" y="5273913"/>
            <a:ext cx="4499992" cy="1323439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Продолжавшийся 40 дней непрерывный бой вошел в историю под названием «Огненная земля».  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Город-герой Керчь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5329" y="1143000"/>
            <a:ext cx="8424936" cy="1272044"/>
          </a:xfrm>
          <a:ln>
            <a:solidFill>
              <a:schemeClr val="tx1"/>
            </a:solidFill>
            <a:prstDash val="lgDash"/>
          </a:ln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/>
              <a:t>Кровью защитников, отвагой бойцов, мужеством местных жителей, массовым героизмом, ожесточёнными боями заслужила Керчь почётное звание «Город-герой». </a:t>
            </a:r>
            <a:r>
              <a:rPr lang="ru-RU" sz="2000" dirty="0">
                <a:solidFill>
                  <a:srgbClr val="FF0000"/>
                </a:solidFill>
              </a:rPr>
              <a:t>Оно было присвоено в 1973 году.</a:t>
            </a:r>
            <a:br>
              <a:rPr lang="ru-RU" sz="2000" dirty="0">
                <a:solidFill>
                  <a:srgbClr val="FF0000"/>
                </a:solidFill>
              </a:rPr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25449" y="2469487"/>
            <a:ext cx="6606480" cy="1015663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Боевые места Керчи стали памятными, а люди, до последнего стоявшие за город, увековечены в названиях его улиц и в воздвигнутых монументах.</a:t>
            </a:r>
          </a:p>
        </p:txBody>
      </p:sp>
      <p:pic>
        <p:nvPicPr>
          <p:cNvPr id="17412" name="Picture 4" descr="Керчь: город-герой, город подвига | КЦСО г.Керч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0724" y="3573016"/>
            <a:ext cx="3096344" cy="31660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Город-герой Керчь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871100"/>
            <a:ext cx="8229600" cy="96470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/>
              <a:t>Мемориал «</a:t>
            </a:r>
            <a:r>
              <a:rPr lang="ru-RU" sz="2400" dirty="0" err="1"/>
              <a:t>Аджимушкайские</a:t>
            </a:r>
            <a:r>
              <a:rPr lang="ru-RU" sz="2400" dirty="0"/>
              <a:t> каменоломни»</a:t>
            </a:r>
          </a:p>
          <a:p>
            <a:endParaRPr lang="ru-RU" sz="2400" dirty="0"/>
          </a:p>
        </p:txBody>
      </p:sp>
      <p:pic>
        <p:nvPicPr>
          <p:cNvPr id="18434" name="Picture 2" descr="Аджимушкайские каменоломни в Керчи: фото, история, отзывы, цены, как  добратьс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204864"/>
            <a:ext cx="5048250" cy="306705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436096" y="1556792"/>
            <a:ext cx="3621088" cy="5112568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r>
              <a:rPr lang="ru-RU" dirty="0"/>
              <a:t>Весной 1942 года войска Крымского фронта эвакуировались из Керчи на Таманский полуостров. Части, которые прикрывали отступление основных сил, оказались окружены на окраине города и были вынуждены спуститься под землю. К ним присоединились и местные жители, в том числе старики, женщины, дети. Так началась героическая оборона </a:t>
            </a:r>
            <a:r>
              <a:rPr lang="ru-RU" dirty="0" err="1"/>
              <a:t>Аджимушкайских</a:t>
            </a:r>
            <a:r>
              <a:rPr lang="ru-RU" dirty="0"/>
              <a:t> каменоломен, продлившаяся 170 суток – с 16 мая по 30 октября.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Город-герой Керчь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964704"/>
          </a:xfrm>
        </p:spPr>
        <p:txBody>
          <a:bodyPr/>
          <a:lstStyle/>
          <a:p>
            <a:pPr algn="ctr">
              <a:buNone/>
            </a:pPr>
            <a:r>
              <a:rPr lang="ru-RU" dirty="0"/>
              <a:t>Обелиск Славы Бессмертным Героям</a:t>
            </a:r>
          </a:p>
          <a:p>
            <a:pPr algn="ctr">
              <a:buNone/>
            </a:pPr>
            <a:endParaRPr lang="ru-RU" dirty="0"/>
          </a:p>
        </p:txBody>
      </p:sp>
      <p:pic>
        <p:nvPicPr>
          <p:cNvPr id="19458" name="Picture 2" descr="Обелиск Славы, памятник, мемориал, Республика Крым, Керчь — Яндекс Карт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22870" y="3401435"/>
            <a:ext cx="4968552" cy="331029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18864" y="1319064"/>
            <a:ext cx="7056784" cy="1938992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r>
              <a:rPr lang="ru-RU" sz="2000" dirty="0"/>
              <a:t>Обелиск был воздвигнут на горе Митридат вскоре после освобождения Крыма в 1944 году. Этот возвышающийся над Керчью памятник посвящён офицерам и рядовым отдельной Приморской армии, а также морякам, которые пали в боях за освобождение полуострова.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Город-герой Керчь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8206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/>
              <a:t>Сквер имени Володи Дубинина</a:t>
            </a:r>
          </a:p>
          <a:p>
            <a:pPr algn="ctr">
              <a:buNone/>
            </a:pPr>
            <a:endParaRPr lang="ru-RU" sz="2800" dirty="0"/>
          </a:p>
        </p:txBody>
      </p:sp>
      <p:pic>
        <p:nvPicPr>
          <p:cNvPr id="20482" name="Picture 2" descr="Памятник Володе Дубинину | История и культура | Туристический портал  Республики Крым"/>
          <p:cNvPicPr>
            <a:picLocks noChangeAspect="1" noChangeArrowheads="1"/>
          </p:cNvPicPr>
          <p:nvPr/>
        </p:nvPicPr>
        <p:blipFill>
          <a:blip r:embed="rId2" cstate="print"/>
          <a:srcRect l="26087" r="17391"/>
          <a:stretch>
            <a:fillRect/>
          </a:stretch>
        </p:blipFill>
        <p:spPr bwMode="auto">
          <a:xfrm>
            <a:off x="251520" y="1916832"/>
            <a:ext cx="3744416" cy="368040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139952" y="1628800"/>
            <a:ext cx="4752528" cy="5078313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r>
              <a:rPr lang="ru-RU" dirty="0"/>
              <a:t>В период войны юный житель Керчи Володя Дубинин входил в партизанский отряд, который воевал в каменоломнях посёлка Старый Карантин (ныне – микрорайон Аршинцево). Школьник много раз ходил в разведку и добывал ценные сведения о численности вражеских войск, расположении частей противника, прочее.</a:t>
            </a:r>
          </a:p>
          <a:p>
            <a:endParaRPr lang="ru-RU" dirty="0"/>
          </a:p>
          <a:p>
            <a:r>
              <a:rPr lang="ru-RU" dirty="0"/>
              <a:t>После первого освобождения Керчи Володя вызвался помочь сапёрам при разминировании подходов к каменоломням. Во время этих работ в январе 1942 года школьник погиб. Ему было 14 лет. Посмертно пионера-героя наградили орденом Красного Знамени.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 – герой Севастополь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8352928" cy="533574"/>
          </a:xfrm>
          <a:ln>
            <a:solidFill>
              <a:schemeClr val="tx1"/>
            </a:solidFill>
            <a:prstDash val="lgDash"/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dirty="0" err="1"/>
              <a:t>Cевастополь</a:t>
            </a:r>
            <a:r>
              <a:rPr lang="ru-RU" sz="2000" dirty="0"/>
              <a:t> пережил две героические обороны</a:t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916832"/>
            <a:ext cx="8352928" cy="707886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Во время Крымской войны 1853-1856 годов город держал осаду в течение 349 дней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852936"/>
            <a:ext cx="8352928" cy="1323439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Великая Отечественная война началась для Севастополя в 3 часа 15 минут 22 июня 1941 года, когда город подвергся удару фашистской авиации. 30 октября 1941 года началась вторая оборона Севастополя, которая продолжалась 250 дней.</a:t>
            </a:r>
          </a:p>
        </p:txBody>
      </p:sp>
      <p:pic>
        <p:nvPicPr>
          <p:cNvPr id="21506" name="Picture 2" descr="Власти Севастополя не исключают введение въездного тестирования на COVID -  РИА Новости, 09.10.2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4293096"/>
            <a:ext cx="4248472" cy="23897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 – герой Севастополь</a:t>
            </a:r>
          </a:p>
        </p:txBody>
      </p:sp>
      <p:pic>
        <p:nvPicPr>
          <p:cNvPr id="22530" name="Picture 2" descr="https://vid1.ria.ru/ig/infografika/a1/heroes/sevastopol/g1/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524" y="2420888"/>
            <a:ext cx="4059880" cy="266429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67544" y="1268760"/>
            <a:ext cx="8316416" cy="769441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pPr algn="ctr"/>
            <a:r>
              <a:rPr lang="ru-RU" sz="2200" dirty="0"/>
              <a:t>С 4 июля 1942 года по 9 мая 1944 года Севастополь был оккупирован </a:t>
            </a:r>
            <a:r>
              <a:rPr lang="ru-RU" sz="2200" dirty="0" err="1"/>
              <a:t>немецко</a:t>
            </a:r>
            <a:r>
              <a:rPr lang="ru-RU" sz="2200" dirty="0"/>
              <a:t>- фашистскими войсками.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7524" y="5589240"/>
            <a:ext cx="8676456" cy="769441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pPr algn="ctr"/>
            <a:r>
              <a:rPr lang="ru-RU" sz="2200" dirty="0"/>
              <a:t>Более 3 тысяч мирных жителей были расстреляны в первые же дни оккупации</a:t>
            </a:r>
          </a:p>
        </p:txBody>
      </p:sp>
      <p:pic>
        <p:nvPicPr>
          <p:cNvPr id="22534" name="Picture 6" descr="https://vid1.ria.ru/ig/infografika/a1/heroes/sevastopol/g1/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9065" y="2384884"/>
            <a:ext cx="4185551" cy="2736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 – герой Севастополь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12776"/>
            <a:ext cx="8488824" cy="720080"/>
          </a:xfrm>
          <a:ln>
            <a:solidFill>
              <a:schemeClr val="tx1"/>
            </a:solidFill>
            <a:prstDash val="lgDash"/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200" dirty="0">
                <a:solidFill>
                  <a:srgbClr val="FF0000"/>
                </a:solidFill>
              </a:rPr>
              <a:t>Бои за освобождение Севастополя начались 15 апреля 1944 г</a:t>
            </a:r>
          </a:p>
        </p:txBody>
      </p:sp>
      <p:pic>
        <p:nvPicPr>
          <p:cNvPr id="23554" name="Picture 2" descr="https://vid1.ria.ru/ig/infografika/a1/heroes/sevastopol/g1/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632" y="2564267"/>
            <a:ext cx="4202236" cy="3025610"/>
          </a:xfrm>
          <a:prstGeom prst="rect">
            <a:avLst/>
          </a:prstGeom>
          <a:noFill/>
        </p:spPr>
      </p:pic>
      <p:pic>
        <p:nvPicPr>
          <p:cNvPr id="23556" name="Picture 4" descr="https://vid1.ria.ru/ig/infografika/a1/heroes/sevastopol/g1/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8716" y="2636912"/>
            <a:ext cx="4347652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 – герой Севастополь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76056" y="1052736"/>
            <a:ext cx="3744416" cy="3672408"/>
          </a:xfrm>
          <a:ln>
            <a:solidFill>
              <a:schemeClr val="tx1"/>
            </a:solidFill>
            <a:prstDash val="lgDash"/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dirty="0"/>
              <a:t>9 мая 1944 г., солдаты 4-го Украинского фронта, совместно с моряками Черноморского флота освободили город. Битва за Севастополь вошла в историю, как образец длительной обороны приморского города в глубоком тылу врага.  </a:t>
            </a:r>
          </a:p>
        </p:txBody>
      </p:sp>
      <p:pic>
        <p:nvPicPr>
          <p:cNvPr id="24578" name="Picture 2" descr="https://vid1.ria.ru/ig/infografika/a1/heroes/sevastopol/g1/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4537490" cy="331236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4581128"/>
            <a:ext cx="4537490" cy="936104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pPr algn="ctr"/>
            <a:r>
              <a:rPr lang="ru-RU" dirty="0"/>
              <a:t>Советские солдаты салютуют в честь освобождения Севастополя 9 мая 1944 года</a:t>
            </a:r>
          </a:p>
        </p:txBody>
      </p:sp>
      <p:sp>
        <p:nvSpPr>
          <p:cNvPr id="7" name="Овал 6"/>
          <p:cNvSpPr/>
          <p:nvPr/>
        </p:nvSpPr>
        <p:spPr>
          <a:xfrm>
            <a:off x="5353542" y="5013176"/>
            <a:ext cx="3466930" cy="16201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8 мая 1965 года Севастополю присвоили почётное звание «Город-герой»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 – герой Севастополь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8435280" cy="10367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/>
              <a:t>Музей «35-я </a:t>
            </a:r>
            <a:r>
              <a:rPr lang="ru-RU" sz="2400" dirty="0" err="1"/>
              <a:t>бронебашенная</a:t>
            </a:r>
            <a:r>
              <a:rPr lang="ru-RU" sz="2400" dirty="0"/>
              <a:t> береговая батарея»</a:t>
            </a:r>
          </a:p>
        </p:txBody>
      </p:sp>
      <p:pic>
        <p:nvPicPr>
          <p:cNvPr id="25602" name="Picture 2" descr="Музей «35-я бронебашенная береговая батарея» | Гостевой дом &quot;Корсунь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04864"/>
            <a:ext cx="5403055" cy="36004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652120" y="2492896"/>
            <a:ext cx="3384376" cy="3170099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r>
              <a:rPr lang="ru-RU" sz="2000" dirty="0"/>
              <a:t>Батарея, находящаяся на </a:t>
            </a:r>
            <a:r>
              <a:rPr lang="ru-RU" sz="2000" dirty="0" err="1"/>
              <a:t>Херсонесском</a:t>
            </a:r>
            <a:r>
              <a:rPr lang="ru-RU" sz="2000" dirty="0"/>
              <a:t> полуострове, принимала активное участие в обороне Севастополя. Первые боевые выстрелы это подразделение совершило в ноябре 1941 года.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 – герой Севастополь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7486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/>
              <a:t>Мемориальный комплекс «Сапун-гора»</a:t>
            </a:r>
          </a:p>
          <a:p>
            <a:pPr algn="ctr">
              <a:buNone/>
            </a:pPr>
            <a:endParaRPr lang="ru-RU" sz="3600" dirty="0"/>
          </a:p>
        </p:txBody>
      </p:sp>
      <p:pic>
        <p:nvPicPr>
          <p:cNvPr id="26626" name="Picture 2" descr="Мемориальный комплекс &quot;Сапун-гора&quot; в Севастопол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4608512" cy="331236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148064" y="2132856"/>
            <a:ext cx="3816424" cy="3785652"/>
          </a:xfrm>
          <a:prstGeom prst="rect">
            <a:avLst/>
          </a:prstGeom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r>
              <a:rPr lang="ru-RU" sz="2000" dirty="0"/>
              <a:t>Сапун-гора в период войны не раз становилась местом ожесточённых боёв. Во время оккупации эта высота являлась ключевой позицией севастопольского плацдарма вражеской армии. 7 мая 1944 года Красная армия штурмом взяла вершину и выбила с неё противника.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97651A75-B586-5F8E-0023-3587FFE7A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/>
              <a:t>Город – герой Севастополь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6420C30-BE64-DE0F-A230-CBE7416DD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2696" y="1052736"/>
            <a:ext cx="8579296" cy="12527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Мемориальный комплекс «Малахов курган»</a:t>
            </a:r>
          </a:p>
          <a:p>
            <a:pPr marL="0" indent="0" algn="ctr">
              <a:buNone/>
            </a:pPr>
            <a:endParaRPr lang="ru-RU" sz="2800" dirty="0"/>
          </a:p>
        </p:txBody>
      </p:sp>
      <p:pic>
        <p:nvPicPr>
          <p:cNvPr id="1026" name="Picture 2" descr="Малахов курган в Севастополе: фото, цены, история, отзывы, как добраться">
            <a:extLst>
              <a:ext uri="{FF2B5EF4-FFF2-40B4-BE49-F238E27FC236}">
                <a16:creationId xmlns:a16="http://schemas.microsoft.com/office/drawing/2014/main" xmlns="" id="{3CC13D80-FE41-0ED6-A126-888ED8E57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327" y="2465067"/>
            <a:ext cx="4667564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69971F0-AA64-D57A-C5FC-0F4F172EC791}"/>
              </a:ext>
            </a:extLst>
          </p:cNvPr>
          <p:cNvSpPr txBox="1"/>
          <p:nvPr/>
        </p:nvSpPr>
        <p:spPr>
          <a:xfrm>
            <a:off x="5172619" y="2209800"/>
            <a:ext cx="3763571" cy="3693319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Малахов курган дважды становился одним из главных бастионов Севастополя – во время Крымской и Великой Отечественной войн. Так, в 1941-1945 годах на этой высоте находилась двухорудийная батарея № 111 (701). Бойцы до последних дней защищали город от противника. В боях в июне 1942-го здесь погибло более половины личного состава подразделения.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11028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CFBEA748-7FB4-F524-C657-264FF8F5F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489" y="-29801"/>
            <a:ext cx="8229600" cy="1143000"/>
          </a:xfrm>
        </p:spPr>
        <p:txBody>
          <a:bodyPr/>
          <a:lstStyle/>
          <a:p>
            <a:r>
              <a:rPr lang="ru-RU" dirty="0"/>
              <a:t>Город – герой Севастополь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B56D1F2-5F67-6F6A-FA70-234F1429D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896" y="902156"/>
            <a:ext cx="8229600" cy="748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Памятник бронепоезду «Железняков»</a:t>
            </a:r>
          </a:p>
          <a:p>
            <a:endParaRPr lang="ru-RU" sz="2400" dirty="0"/>
          </a:p>
        </p:txBody>
      </p:sp>
      <p:pic>
        <p:nvPicPr>
          <p:cNvPr id="2050" name="Picture 2" descr="Памятник бронепоезду &quot;Железняков&quot; (Севастополь - Крым/Республика Крым)">
            <a:extLst>
              <a:ext uri="{FF2B5EF4-FFF2-40B4-BE49-F238E27FC236}">
                <a16:creationId xmlns:a16="http://schemas.microsoft.com/office/drawing/2014/main" xmlns="" id="{59082CD0-FC53-BFA6-F538-7FAE36A7E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6080" y="1439792"/>
            <a:ext cx="5184576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D6D031F-09AB-0887-DFB3-8A9EDBA3CE7F}"/>
              </a:ext>
            </a:extLst>
          </p:cNvPr>
          <p:cNvSpPr txBox="1"/>
          <p:nvPr/>
        </p:nvSpPr>
        <p:spPr>
          <a:xfrm>
            <a:off x="395536" y="4375294"/>
            <a:ext cx="8640960" cy="2308324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Бронепоезд состоял из мощного грузового паровоза и четырёх железнодорожных платформ, на которых были размещены три артиллерийских установки, две пушки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Лендера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два миномёта и 16 пулемётов.</a:t>
            </a:r>
            <a:r>
              <a:rPr lang="ru-RU" dirty="0"/>
              <a:t/>
            </a: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Во время обороны Севастополя этот состав стал настоящей легендой. В ходе боевых рейдов – а их было 140 – он наносил существенный урон вражеским силам. От его орудий погибали самолёты и танки, разрушались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ДЗОТы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и блиндажи. Долгое время «Железняков» был неуловим для противника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438595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EDD2C4-419B-A0ED-4E51-B32243D53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Используемые ресурсы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F1DA34F-62C6-89DB-0F3D-3BB4BA38FF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08920"/>
          </a:xfrm>
          <a:ln>
            <a:solidFill>
              <a:schemeClr val="tx1"/>
            </a:solidFill>
            <a:prstDash val="lgDash"/>
          </a:ln>
        </p:spPr>
        <p:txBody>
          <a:bodyPr>
            <a:normAutofit fontScale="85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https://rpa-mu.ru/gorod-geroj-kerch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https://travelcrimea.com/special/victory75/page10703371.html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https://vid1.ria.ru/ig/infografika/a1/heroes/sevastopol.html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https://rpa-mu.ru/goroda-geroi-sevastopol-i-kerch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https://travelcrimea.com/special/victory75/page10703338.html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https://ru.wikipedia.org/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01597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636912"/>
            <a:ext cx="6589199" cy="128089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158</TotalTime>
  <Words>842</Words>
  <Application>Microsoft Office PowerPoint</Application>
  <PresentationFormat>Экран (4:3)</PresentationFormat>
  <Paragraphs>74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Легкий дым</vt:lpstr>
      <vt:lpstr>Города-герои Керчь и Севастополь</vt:lpstr>
      <vt:lpstr>Цель:</vt:lpstr>
      <vt:lpstr>Город-герой Керчь</vt:lpstr>
      <vt:lpstr>Город-герой Керчь</vt:lpstr>
      <vt:lpstr>Город-герой Керчь</vt:lpstr>
      <vt:lpstr>Город-герой Керчь</vt:lpstr>
      <vt:lpstr>Город-герой Керчь</vt:lpstr>
      <vt:lpstr>Город-герой Керчь</vt:lpstr>
      <vt:lpstr>Город-герой Керчь</vt:lpstr>
      <vt:lpstr>Город – герой Севастополь</vt:lpstr>
      <vt:lpstr>Город – герой Севастополь</vt:lpstr>
      <vt:lpstr>Город – герой Севастополь</vt:lpstr>
      <vt:lpstr>Город – герой Севастополь</vt:lpstr>
      <vt:lpstr>Город – герой Севастополь</vt:lpstr>
      <vt:lpstr>Город – герой Севастополь</vt:lpstr>
      <vt:lpstr>Город – герой Севастополь</vt:lpstr>
      <vt:lpstr>Город – герой Севастополь</vt:lpstr>
      <vt:lpstr>Используемые ресурсы</vt:lpstr>
      <vt:lpstr>Спасибо за внимание!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Города-герои Керчь и Севастополь</dc:title>
  <dc:creator>User</dc:creator>
  <cp:lastModifiedBy>User</cp:lastModifiedBy>
  <cp:revision>16</cp:revision>
  <dcterms:created xsi:type="dcterms:W3CDTF">2023-03-27T10:46:23Z</dcterms:created>
  <dcterms:modified xsi:type="dcterms:W3CDTF">2026-01-16T17:19:45Z</dcterms:modified>
</cp:coreProperties>
</file>