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1" r:id="rId3"/>
    <p:sldId id="264" r:id="rId4"/>
    <p:sldId id="265" r:id="rId5"/>
    <p:sldId id="290" r:id="rId6"/>
    <p:sldId id="262" r:id="rId7"/>
    <p:sldId id="284" r:id="rId8"/>
    <p:sldId id="285" r:id="rId9"/>
    <p:sldId id="286" r:id="rId10"/>
    <p:sldId id="288" r:id="rId11"/>
    <p:sldId id="289" r:id="rId12"/>
    <p:sldId id="291" r:id="rId13"/>
    <p:sldId id="257" r:id="rId14"/>
    <p:sldId id="267" r:id="rId15"/>
    <p:sldId id="268" r:id="rId16"/>
    <p:sldId id="269" r:id="rId17"/>
    <p:sldId id="270" r:id="rId18"/>
    <p:sldId id="271" r:id="rId19"/>
    <p:sldId id="272" r:id="rId20"/>
    <p:sldId id="292" r:id="rId21"/>
    <p:sldId id="258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4817"/>
    <a:srgbClr val="158F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0" autoAdjust="0"/>
    <p:restoredTop sz="96120" autoAdjust="0"/>
  </p:normalViewPr>
  <p:slideViewPr>
    <p:cSldViewPr snapToGrid="0">
      <p:cViewPr varScale="1">
        <p:scale>
          <a:sx n="88" d="100"/>
          <a:sy n="88" d="100"/>
        </p:scale>
        <p:origin x="42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9-13T19:07:36.883" idx="1">
    <p:pos x="-45" y="5311"/>
    <p:text/>
    <p:extLst>
      <p:ext uri="{C676402C-5697-4E1C-873F-D02D1690AC5C}">
        <p15:threadingInfo xmlns:p15="http://schemas.microsoft.com/office/powerpoint/2012/main" timeZoneBias="-30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6BAC-4BC2-4366-B1CD-B5515C4C9449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64DCB-F962-4FCB-A6B5-E0D7D80560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0088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6BAC-4BC2-4366-B1CD-B5515C4C9449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64DCB-F962-4FCB-A6B5-E0D7D80560C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37741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 spc="3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6BAC-4BC2-4366-B1CD-B5515C4C9449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64DCB-F962-4FCB-A6B5-E0D7D80560C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48115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6BAC-4BC2-4366-B1CD-B5515C4C9449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64DCB-F962-4FCB-A6B5-E0D7D80560C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37971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6BAC-4BC2-4366-B1CD-B5515C4C9449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64DCB-F962-4FCB-A6B5-E0D7D80560C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74967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6BAC-4BC2-4366-B1CD-B5515C4C9449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64DCB-F962-4FCB-A6B5-E0D7D80560C7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71632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6BAC-4BC2-4366-B1CD-B5515C4C9449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64DCB-F962-4FCB-A6B5-E0D7D80560C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47680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6BAC-4BC2-4366-B1CD-B5515C4C9449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64DCB-F962-4FCB-A6B5-E0D7D80560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13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 baseline="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6BAC-4BC2-4366-B1CD-B5515C4C9449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64DCB-F962-4FCB-A6B5-E0D7D80560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9219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6BAC-4BC2-4366-B1CD-B5515C4C9449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64DCB-F962-4FCB-A6B5-E0D7D80560C7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35782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F6BAC-4BC2-4366-B1CD-B5515C4C9449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64DCB-F962-4FCB-A6B5-E0D7D80560C7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08831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294198"/>
            <a:ext cx="9692640" cy="1397124"/>
          </a:xfrm>
          <a:prstGeom prst="rect">
            <a:avLst/>
          </a:prstGeo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7A7F6BAC-4BC2-4366-B1CD-B5515C4C9449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6FC64DCB-F962-4FCB-A6B5-E0D7D80560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547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spc="-5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2311A23-A3A5-4825-AD1C-0DA2C8728D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568424" cy="3884300"/>
          </a:xfrm>
        </p:spPr>
        <p:txBody>
          <a:bodyPr>
            <a:normAutofit/>
          </a:bodyPr>
          <a:lstStyle/>
          <a:p>
            <a:r>
              <a:rPr lang="ru-RU" sz="4800" dirty="0" smtClean="0"/>
              <a:t>Живем по правилам /</a:t>
            </a:r>
            <a:br>
              <a:rPr lang="ru-RU" sz="4800" dirty="0" smtClean="0"/>
            </a:br>
            <a:r>
              <a:rPr lang="ru-RU" sz="4800" dirty="0"/>
              <a:t/>
            </a:r>
            <a:br>
              <a:rPr lang="ru-RU" sz="4800" dirty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 </a:t>
            </a:r>
            <a:r>
              <a:rPr lang="ru-RU" sz="2000" dirty="0" smtClean="0"/>
              <a:t>классный час в 6 классе  </a:t>
            </a:r>
            <a:endParaRPr lang="ru-RU" sz="20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 smtClean="0"/>
              <a:t>Мадалиева</a:t>
            </a:r>
            <a:r>
              <a:rPr lang="ru-RU" dirty="0" smtClean="0"/>
              <a:t> З.А., учитель обществознания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119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EA87E64-4969-4DDC-9D25-8C6A0B772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19427" y="7340086"/>
            <a:ext cx="9692640" cy="142892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C00F663-AF84-4476-A307-F73657F4B2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140" y="118752"/>
            <a:ext cx="10474036" cy="653142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>
                <a:solidFill>
                  <a:srgbClr val="D34817"/>
                </a:solidFill>
              </a:rPr>
              <a:t>В тот вечер Дим </a:t>
            </a:r>
            <a:r>
              <a:rPr lang="ru-RU" sz="2800" dirty="0" err="1">
                <a:solidFill>
                  <a:srgbClr val="D34817"/>
                </a:solidFill>
              </a:rPr>
              <a:t>Димыч</a:t>
            </a:r>
            <a:r>
              <a:rPr lang="ru-RU" sz="2800" dirty="0">
                <a:solidFill>
                  <a:srgbClr val="D34817"/>
                </a:solidFill>
              </a:rPr>
              <a:t>, как обычно, делал уроки и тут он прочитал какое-то странное слово «ЭТИКЕТ». Он не знал что оно означает и ему очень захотелось узнать что же означает это странное слово ЭТИКЕТ. </a:t>
            </a:r>
          </a:p>
          <a:p>
            <a:pPr marL="0" indent="0" algn="just">
              <a:buNone/>
            </a:pPr>
            <a:r>
              <a:rPr lang="ru-RU" sz="2800" dirty="0">
                <a:solidFill>
                  <a:srgbClr val="D34817"/>
                </a:solidFill>
              </a:rPr>
              <a:t>Он открыл компьютер и стал искать информацию, которая помогла бы ему понять это слово.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C8A8089-6264-4AD9-AB8F-4C4EE37AB3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6563" y="2828499"/>
            <a:ext cx="6798874" cy="3821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371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E4EEE28-CCAD-4D94-88CB-97E3EC312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3791" y="7615602"/>
            <a:ext cx="9692640" cy="142892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="" xmlns:a16="http://schemas.microsoft.com/office/drawing/2014/main" id="{735A8244-AAFD-4F4E-BAA5-850C489DB9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202" y="198912"/>
            <a:ext cx="10962587" cy="64601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>
                <a:solidFill>
                  <a:srgbClr val="D34817"/>
                </a:solidFill>
              </a:rPr>
              <a:t>На помощь </a:t>
            </a:r>
            <a:r>
              <a:rPr lang="ru-RU" sz="3200" dirty="0" smtClean="0">
                <a:solidFill>
                  <a:srgbClr val="D34817"/>
                </a:solidFill>
              </a:rPr>
              <a:t>ему, </a:t>
            </a:r>
            <a:r>
              <a:rPr lang="ru-RU" sz="3200" dirty="0">
                <a:solidFill>
                  <a:srgbClr val="D34817"/>
                </a:solidFill>
              </a:rPr>
              <a:t>как </a:t>
            </a:r>
            <a:r>
              <a:rPr lang="ru-RU" sz="3200" dirty="0" smtClean="0">
                <a:solidFill>
                  <a:srgbClr val="D34817"/>
                </a:solidFill>
              </a:rPr>
              <a:t>всегда,  </a:t>
            </a:r>
            <a:r>
              <a:rPr lang="ru-RU" sz="3200" dirty="0">
                <a:solidFill>
                  <a:srgbClr val="D34817"/>
                </a:solidFill>
              </a:rPr>
              <a:t>пришли </a:t>
            </a:r>
            <a:r>
              <a:rPr lang="ru-RU" sz="3200" dirty="0" err="1">
                <a:solidFill>
                  <a:srgbClr val="D34817"/>
                </a:solidFill>
              </a:rPr>
              <a:t>Фиксики</a:t>
            </a:r>
            <a:r>
              <a:rPr lang="ru-RU" sz="3200" dirty="0">
                <a:solidFill>
                  <a:srgbClr val="D34817"/>
                </a:solidFill>
              </a:rPr>
              <a:t> и они отправились в путешествие, чтобы понять откуда же появилось это странное слово </a:t>
            </a:r>
          </a:p>
          <a:p>
            <a:pPr marL="0" indent="0" algn="just">
              <a:buNone/>
            </a:pPr>
            <a:r>
              <a:rPr lang="ru-RU" sz="3200" dirty="0">
                <a:solidFill>
                  <a:srgbClr val="D34817"/>
                </a:solidFill>
              </a:rPr>
              <a:t>                                  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69E00AD-9616-41BD-AF92-A91C1275D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09865">
            <a:off x="63403" y="2408086"/>
            <a:ext cx="4591061" cy="45910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F26C1EAC-5519-4B2E-9823-A0AEAA7AD6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151" y="2988225"/>
            <a:ext cx="3460544" cy="3460544"/>
          </a:xfrm>
          <a:prstGeom prst="rect">
            <a:avLst/>
          </a:prstGeom>
        </p:spPr>
      </p:pic>
      <p:sp>
        <p:nvSpPr>
          <p:cNvPr id="8" name="Пузырек для мыслей: облако 7">
            <a:extLst>
              <a:ext uri="{FF2B5EF4-FFF2-40B4-BE49-F238E27FC236}">
                <a16:creationId xmlns="" xmlns:a16="http://schemas.microsoft.com/office/drawing/2014/main" id="{04DD3EA7-8037-4B80-A2FC-5D7F4421DB58}"/>
              </a:ext>
            </a:extLst>
          </p:cNvPr>
          <p:cNvSpPr/>
          <p:nvPr/>
        </p:nvSpPr>
        <p:spPr>
          <a:xfrm rot="792170">
            <a:off x="3410583" y="1775595"/>
            <a:ext cx="4449145" cy="2637702"/>
          </a:xfrm>
          <a:prstGeom prst="cloudCallout">
            <a:avLst>
              <a:gd name="adj1" fmla="val -34474"/>
              <a:gd name="adj2" fmla="val 8269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D34817"/>
              </a:solidFill>
            </a:endParaRPr>
          </a:p>
        </p:txBody>
      </p:sp>
      <p:sp>
        <p:nvSpPr>
          <p:cNvPr id="10" name="Блок-схема: узел 9">
            <a:extLst>
              <a:ext uri="{FF2B5EF4-FFF2-40B4-BE49-F238E27FC236}">
                <a16:creationId xmlns="" xmlns:a16="http://schemas.microsoft.com/office/drawing/2014/main" id="{E39BD3A9-EE6F-4E31-8E2E-1FA4C37A28A7}"/>
              </a:ext>
            </a:extLst>
          </p:cNvPr>
          <p:cNvSpPr/>
          <p:nvPr/>
        </p:nvSpPr>
        <p:spPr>
          <a:xfrm>
            <a:off x="7077694" y="4295768"/>
            <a:ext cx="439387" cy="46890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>
            <a:extLst>
              <a:ext uri="{FF2B5EF4-FFF2-40B4-BE49-F238E27FC236}">
                <a16:creationId xmlns="" xmlns:a16="http://schemas.microsoft.com/office/drawing/2014/main" id="{EB657CF4-938D-44D9-85C0-BB72C1C62C63}"/>
              </a:ext>
            </a:extLst>
          </p:cNvPr>
          <p:cNvSpPr/>
          <p:nvPr/>
        </p:nvSpPr>
        <p:spPr>
          <a:xfrm>
            <a:off x="7517081" y="4755333"/>
            <a:ext cx="166255" cy="190005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3390DC2-0FB0-4884-986D-D7528AB62D9B}"/>
              </a:ext>
            </a:extLst>
          </p:cNvPr>
          <p:cNvSpPr txBox="1"/>
          <p:nvPr/>
        </p:nvSpPr>
        <p:spPr>
          <a:xfrm>
            <a:off x="4480954" y="2665060"/>
            <a:ext cx="29450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D34817"/>
                </a:solidFill>
              </a:rPr>
              <a:t>ЭТИКЕТ</a:t>
            </a:r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="" xmlns:a16="http://schemas.microsoft.com/office/drawing/2014/main" id="{076CBEF6-C26C-4220-85D0-C2344F68BCB2}"/>
              </a:ext>
            </a:extLst>
          </p:cNvPr>
          <p:cNvSpPr/>
          <p:nvPr/>
        </p:nvSpPr>
        <p:spPr>
          <a:xfrm flipH="1" flipV="1">
            <a:off x="7720988" y="4950871"/>
            <a:ext cx="86970" cy="107373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1137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687A777-D918-4246-BF92-4C658836C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265" y="118754"/>
            <a:ext cx="10592790" cy="65670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solidFill>
                  <a:srgbClr val="D34817"/>
                </a:solidFill>
              </a:rPr>
              <a:t>Зарождение понятия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D34817"/>
                </a:solidFill>
              </a:rPr>
              <a:t>История возникновения этого понятия берет свое начало во Франции. Связано это с тем, что термин впервые был употреблен именно при дворе французского короля. Перед очередным светским мероприятием приглашенным раздавали специальные </a:t>
            </a:r>
            <a:r>
              <a:rPr lang="ru-RU" sz="2800" dirty="0" err="1">
                <a:solidFill>
                  <a:srgbClr val="D34817"/>
                </a:solidFill>
              </a:rPr>
              <a:t>карточки.От</a:t>
            </a:r>
            <a:r>
              <a:rPr lang="ru-RU" sz="2800" dirty="0">
                <a:solidFill>
                  <a:srgbClr val="D34817"/>
                </a:solidFill>
              </a:rPr>
              <a:t> </a:t>
            </a:r>
            <a:r>
              <a:rPr lang="ru-RU" sz="2800" dirty="0" err="1">
                <a:solidFill>
                  <a:srgbClr val="D34817"/>
                </a:solidFill>
              </a:rPr>
              <a:t>франузкого</a:t>
            </a:r>
            <a:r>
              <a:rPr lang="ru-RU" sz="2800" dirty="0">
                <a:solidFill>
                  <a:srgbClr val="D34817"/>
                </a:solidFill>
              </a:rPr>
              <a:t> названия карточек «ЭТИКЕТОК» произошло слово-ЭТИКЕТ. На них были указаны основные положения поведения. </a:t>
            </a:r>
          </a:p>
          <a:p>
            <a:pPr marL="0" indent="0">
              <a:buNone/>
            </a:pPr>
            <a:r>
              <a:rPr lang="ru-RU" sz="2800" dirty="0">
                <a:solidFill>
                  <a:srgbClr val="D34817"/>
                </a:solidFill>
              </a:rPr>
              <a:t>Так появился первый официальный </a:t>
            </a:r>
            <a:r>
              <a:rPr lang="ru-RU" sz="2800" b="1" dirty="0">
                <a:solidFill>
                  <a:srgbClr val="D34817"/>
                </a:solidFill>
              </a:rPr>
              <a:t>свод правил поведения </a:t>
            </a:r>
            <a:r>
              <a:rPr lang="ru-RU" sz="2800" dirty="0">
                <a:solidFill>
                  <a:srgbClr val="D34817"/>
                </a:solidFill>
              </a:rPr>
              <a:t>в культурном обществе. С той поры началось активное развитие этикета в высших сословиях, несмотря на то, что определенные положения и нормы существовали еще в далекие времена.</a:t>
            </a:r>
          </a:p>
        </p:txBody>
      </p:sp>
    </p:spTree>
    <p:extLst>
      <p:ext uri="{BB962C8B-B14F-4D97-AF65-F5344CB8AC3E}">
        <p14:creationId xmlns:p14="http://schemas.microsoft.com/office/powerpoint/2010/main" val="1145122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13C86C33-BFE6-4BC1-8668-F374D7A6D3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1370" y="306383"/>
            <a:ext cx="4217783" cy="624578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C99D1E0-98D0-4664-A028-D936CEDF78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7152" y="306384"/>
            <a:ext cx="6001567" cy="2769876"/>
          </a:xfrm>
          <a:prstGeom prst="rect">
            <a:avLst/>
          </a:prstGeom>
        </p:spPr>
      </p:pic>
      <p:pic>
        <p:nvPicPr>
          <p:cNvPr id="6" name="Объект 3">
            <a:extLst>
              <a:ext uri="{FF2B5EF4-FFF2-40B4-BE49-F238E27FC236}">
                <a16:creationId xmlns="" xmlns:a16="http://schemas.microsoft.com/office/drawing/2014/main" id="{7CA83960-5319-4712-850E-3346AC5306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916384" y="3194462"/>
            <a:ext cx="5982335" cy="3357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47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060D4CA-2517-4C22-90C1-1498BEF99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639" y="113259"/>
            <a:ext cx="10664042" cy="66200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rgbClr val="D34817"/>
                </a:solidFill>
              </a:rPr>
              <a:t>Каждый из нас должен следовать этикету и уважать труд </a:t>
            </a:r>
            <a:r>
              <a:rPr lang="ru-RU" sz="2400" dirty="0" smtClean="0">
                <a:solidFill>
                  <a:srgbClr val="D34817"/>
                </a:solidFill>
              </a:rPr>
              <a:t>учителей,  всех сотрудников  </a:t>
            </a:r>
            <a:r>
              <a:rPr lang="ru-RU" sz="2400" dirty="0">
                <a:solidFill>
                  <a:srgbClr val="D34817"/>
                </a:solidFill>
              </a:rPr>
              <a:t>коллектива </a:t>
            </a:r>
            <a:r>
              <a:rPr lang="ru-RU" sz="2400" dirty="0" smtClean="0">
                <a:solidFill>
                  <a:srgbClr val="D34817"/>
                </a:solidFill>
              </a:rPr>
              <a:t>школы.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D34817"/>
                </a:solidFill>
              </a:rPr>
              <a:t>Например</a:t>
            </a:r>
            <a:r>
              <a:rPr lang="ru-RU" sz="2400" dirty="0">
                <a:solidFill>
                  <a:srgbClr val="D34817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D34817"/>
                </a:solidFill>
              </a:rPr>
              <a:t>1)Войдя в общеобразовательное учреждение, переобуться ,снять верхнюю одежду и сдать в гардероб.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D34817"/>
                </a:solidFill>
              </a:rPr>
              <a:t>2) </a:t>
            </a:r>
            <a:r>
              <a:rPr lang="ru-RU" sz="2400" dirty="0" smtClean="0">
                <a:solidFill>
                  <a:srgbClr val="D34817"/>
                </a:solidFill>
              </a:rPr>
              <a:t>Не опаздывать. </a:t>
            </a:r>
            <a:r>
              <a:rPr lang="ru-RU" sz="2400" dirty="0">
                <a:solidFill>
                  <a:srgbClr val="D34817"/>
                </a:solidFill>
              </a:rPr>
              <a:t>Приходить </a:t>
            </a:r>
            <a:r>
              <a:rPr lang="ru-RU" sz="2400" dirty="0" smtClean="0">
                <a:solidFill>
                  <a:srgbClr val="D34817"/>
                </a:solidFill>
              </a:rPr>
              <a:t>пораньше:  за </a:t>
            </a:r>
            <a:r>
              <a:rPr lang="ru-RU" sz="2400" dirty="0">
                <a:solidFill>
                  <a:srgbClr val="D34817"/>
                </a:solidFill>
              </a:rPr>
              <a:t>15 минут до </a:t>
            </a:r>
            <a:r>
              <a:rPr lang="ru-RU" sz="2400" dirty="0" smtClean="0">
                <a:solidFill>
                  <a:srgbClr val="D34817"/>
                </a:solidFill>
              </a:rPr>
              <a:t>урока. И </a:t>
            </a:r>
            <a:r>
              <a:rPr lang="ru-RU" sz="2400" dirty="0">
                <a:solidFill>
                  <a:srgbClr val="D34817"/>
                </a:solidFill>
              </a:rPr>
              <a:t>приготовить необходимые </a:t>
            </a:r>
            <a:r>
              <a:rPr lang="ru-RU" sz="2400" dirty="0" smtClean="0">
                <a:solidFill>
                  <a:srgbClr val="D34817"/>
                </a:solidFill>
              </a:rPr>
              <a:t>принадлежности для занятий. </a:t>
            </a:r>
            <a:endParaRPr lang="ru-RU" sz="2400" dirty="0">
              <a:solidFill>
                <a:srgbClr val="D34817"/>
              </a:solidFill>
            </a:endParaRPr>
          </a:p>
          <a:p>
            <a:pPr marL="0" indent="0">
              <a:buNone/>
            </a:pPr>
            <a:r>
              <a:rPr lang="ru-RU" sz="2400" dirty="0">
                <a:solidFill>
                  <a:srgbClr val="D34817"/>
                </a:solidFill>
              </a:rPr>
              <a:t>3) Сидя на </a:t>
            </a:r>
            <a:r>
              <a:rPr lang="ru-RU" sz="2400" dirty="0" smtClean="0">
                <a:solidFill>
                  <a:srgbClr val="D34817"/>
                </a:solidFill>
              </a:rPr>
              <a:t>уроке, </a:t>
            </a:r>
            <a:r>
              <a:rPr lang="ru-RU" sz="2400" dirty="0">
                <a:solidFill>
                  <a:srgbClr val="D34817"/>
                </a:solidFill>
              </a:rPr>
              <a:t>не разговаривать, не </a:t>
            </a:r>
            <a:r>
              <a:rPr lang="ru-RU" sz="2400" dirty="0" smtClean="0">
                <a:solidFill>
                  <a:srgbClr val="D34817"/>
                </a:solidFill>
              </a:rPr>
              <a:t>отвлекаться, </a:t>
            </a:r>
            <a:r>
              <a:rPr lang="ru-RU" sz="2400" dirty="0">
                <a:solidFill>
                  <a:srgbClr val="D34817"/>
                </a:solidFill>
              </a:rPr>
              <a:t>внимательно слушать учителя. </a:t>
            </a:r>
            <a:r>
              <a:rPr lang="ru-RU" sz="2400" dirty="0" smtClean="0">
                <a:solidFill>
                  <a:srgbClr val="D34817"/>
                </a:solidFill>
              </a:rPr>
              <a:t>Запоминать, </a:t>
            </a:r>
            <a:r>
              <a:rPr lang="ru-RU" sz="2400" dirty="0">
                <a:solidFill>
                  <a:srgbClr val="D34817"/>
                </a:solidFill>
              </a:rPr>
              <a:t>записывать весь материал.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D34817"/>
                </a:solidFill>
              </a:rPr>
              <a:t>4</a:t>
            </a:r>
            <a:r>
              <a:rPr lang="ru-RU" sz="2400" dirty="0" smtClean="0">
                <a:solidFill>
                  <a:srgbClr val="D34817"/>
                </a:solidFill>
              </a:rPr>
              <a:t>) С </a:t>
            </a:r>
            <a:r>
              <a:rPr lang="ru-RU" sz="2400" dirty="0">
                <a:solidFill>
                  <a:srgbClr val="D34817"/>
                </a:solidFill>
              </a:rPr>
              <a:t>наступлением перемены, приготовить все </a:t>
            </a:r>
            <a:r>
              <a:rPr lang="ru-RU" sz="2400" dirty="0" smtClean="0">
                <a:solidFill>
                  <a:srgbClr val="D34817"/>
                </a:solidFill>
              </a:rPr>
              <a:t>необходимое для следующего урока.  И только потом- </a:t>
            </a:r>
            <a:r>
              <a:rPr lang="ru-RU" sz="2400" dirty="0">
                <a:solidFill>
                  <a:srgbClr val="D34817"/>
                </a:solidFill>
              </a:rPr>
              <a:t>идти отдыхать.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D34817"/>
                </a:solidFill>
              </a:rPr>
              <a:t>5)На перемене не бегать, не </a:t>
            </a:r>
            <a:r>
              <a:rPr lang="ru-RU" sz="2400" dirty="0" err="1">
                <a:solidFill>
                  <a:srgbClr val="D34817"/>
                </a:solidFill>
              </a:rPr>
              <a:t>талкаться</a:t>
            </a:r>
            <a:r>
              <a:rPr lang="ru-RU" sz="2400" dirty="0">
                <a:solidFill>
                  <a:srgbClr val="D34817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4767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CB6169F-2724-4858-ACD8-39C928198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94198"/>
            <a:ext cx="9692640" cy="3123916"/>
          </a:xfrm>
        </p:spPr>
        <p:txBody>
          <a:bodyPr>
            <a:normAutofit/>
          </a:bodyPr>
          <a:lstStyle/>
          <a:p>
            <a:pPr algn="ctr"/>
            <a:r>
              <a:rPr lang="ru-RU" sz="3100" dirty="0" smtClean="0"/>
              <a:t>Наряду с этикетом, часто употребляемые нормы поведения- мораль. Иногда говорят мораль подразумевают нравственность. Мораль-это правила поведения, созданные обществом. </a:t>
            </a:r>
            <a:r>
              <a:rPr lang="ru-RU" sz="2800" dirty="0" smtClean="0"/>
              <a:t>Давайте </a:t>
            </a:r>
            <a:r>
              <a:rPr lang="ru-RU" sz="2800" dirty="0"/>
              <a:t>подумаем, что же такое нравственность?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="" xmlns:a16="http://schemas.microsoft.com/office/drawing/2014/main" id="{A72E41C9-F238-4C4F-95B7-AA1D79362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856" y="3570513"/>
            <a:ext cx="5638801" cy="3164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2096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EC40973-6024-4FDF-BC5B-E42342A9A4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2900" y="1270000"/>
            <a:ext cx="8559800" cy="5689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solidFill>
                  <a:srgbClr val="D34817"/>
                </a:solidFill>
              </a:rPr>
              <a:t>Нравственность</a:t>
            </a:r>
            <a:r>
              <a:rPr lang="ru-RU" sz="3600" dirty="0">
                <a:solidFill>
                  <a:srgbClr val="D34817"/>
                </a:solidFill>
              </a:rPr>
              <a:t> − </a:t>
            </a:r>
            <a:r>
              <a:rPr lang="ru-RU" sz="3600" b="1" dirty="0">
                <a:solidFill>
                  <a:srgbClr val="D34817"/>
                </a:solidFill>
              </a:rPr>
              <a:t>это</a:t>
            </a:r>
            <a:r>
              <a:rPr lang="ru-RU" sz="3600" dirty="0">
                <a:solidFill>
                  <a:srgbClr val="D34817"/>
                </a:solidFill>
              </a:rPr>
              <a:t> способность принять на себя ответственность за свои мысли и действия. </a:t>
            </a:r>
            <a:endParaRPr lang="ru-RU" sz="3600" dirty="0" smtClean="0">
              <a:solidFill>
                <a:srgbClr val="D34817"/>
              </a:solidFill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D34817"/>
                </a:solidFill>
              </a:rPr>
              <a:t>Нравственность</a:t>
            </a:r>
            <a:r>
              <a:rPr lang="ru-RU" sz="3600" dirty="0">
                <a:solidFill>
                  <a:srgbClr val="D34817"/>
                </a:solidFill>
              </a:rPr>
              <a:t> </a:t>
            </a:r>
            <a:r>
              <a:rPr lang="ru-RU" sz="3600" dirty="0" smtClean="0">
                <a:solidFill>
                  <a:srgbClr val="D34817"/>
                </a:solidFill>
              </a:rPr>
              <a:t>- </a:t>
            </a:r>
            <a:r>
              <a:rPr lang="ru-RU" sz="3600" b="1" dirty="0" smtClean="0">
                <a:solidFill>
                  <a:srgbClr val="D34817"/>
                </a:solidFill>
              </a:rPr>
              <a:t>это</a:t>
            </a:r>
            <a:r>
              <a:rPr lang="ru-RU" sz="3600" dirty="0">
                <a:solidFill>
                  <a:srgbClr val="D34817"/>
                </a:solidFill>
              </a:rPr>
              <a:t> ценность, внутреннее состояние человека, его жизненная установка, позволяющая </a:t>
            </a:r>
            <a:r>
              <a:rPr lang="ru-RU" sz="3600" dirty="0" smtClean="0">
                <a:solidFill>
                  <a:srgbClr val="D34817"/>
                </a:solidFill>
              </a:rPr>
              <a:t>совершать </a:t>
            </a:r>
            <a:r>
              <a:rPr lang="ru-RU" sz="3600" dirty="0">
                <a:solidFill>
                  <a:srgbClr val="D34817"/>
                </a:solidFill>
              </a:rPr>
              <a:t>любые поступки, основываясь на совести.</a:t>
            </a:r>
          </a:p>
        </p:txBody>
      </p:sp>
    </p:spTree>
    <p:extLst>
      <p:ext uri="{BB962C8B-B14F-4D97-AF65-F5344CB8AC3E}">
        <p14:creationId xmlns:p14="http://schemas.microsoft.com/office/powerpoint/2010/main" val="3960621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7E16B4C-553C-4F87-B771-15028523A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Знайте правила морали,  и поступайте в соответствии с ними: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09DAF29-35A1-422E-8E94-2FC3E677EB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>
                <a:solidFill>
                  <a:srgbClr val="D34817"/>
                </a:solidFill>
              </a:rPr>
              <a:t>нужно уступать место тем, кто </a:t>
            </a:r>
            <a:r>
              <a:rPr lang="ru-RU" sz="2800" dirty="0" smtClean="0">
                <a:solidFill>
                  <a:srgbClr val="D34817"/>
                </a:solidFill>
              </a:rPr>
              <a:t>старше;</a:t>
            </a:r>
            <a:endParaRPr lang="ru-RU" sz="2800" dirty="0">
              <a:solidFill>
                <a:srgbClr val="D34817"/>
              </a:solidFill>
            </a:endParaRPr>
          </a:p>
          <a:p>
            <a:r>
              <a:rPr lang="ru-RU" sz="2800" dirty="0" smtClean="0">
                <a:solidFill>
                  <a:srgbClr val="D34817"/>
                </a:solidFill>
              </a:rPr>
              <a:t>быть </a:t>
            </a:r>
            <a:r>
              <a:rPr lang="ru-RU" sz="2800" dirty="0">
                <a:solidFill>
                  <a:srgbClr val="D34817"/>
                </a:solidFill>
              </a:rPr>
              <a:t>великодушными и защищать тех, кто </a:t>
            </a:r>
            <a:r>
              <a:rPr lang="ru-RU" sz="2800" dirty="0" smtClean="0">
                <a:solidFill>
                  <a:srgbClr val="D34817"/>
                </a:solidFill>
              </a:rPr>
              <a:t>слабее;</a:t>
            </a:r>
            <a:endParaRPr lang="ru-RU" sz="2800" dirty="0">
              <a:solidFill>
                <a:srgbClr val="D34817"/>
              </a:solidFill>
            </a:endParaRPr>
          </a:p>
          <a:p>
            <a:r>
              <a:rPr lang="ru-RU" sz="2800" dirty="0">
                <a:solidFill>
                  <a:srgbClr val="D34817"/>
                </a:solidFill>
              </a:rPr>
              <a:t>н</a:t>
            </a:r>
            <a:r>
              <a:rPr lang="ru-RU" sz="2800" dirty="0" smtClean="0">
                <a:solidFill>
                  <a:srgbClr val="D34817"/>
                </a:solidFill>
              </a:rPr>
              <a:t>е лгать и не обманывать;</a:t>
            </a:r>
            <a:endParaRPr lang="ru-RU" sz="2800" dirty="0">
              <a:solidFill>
                <a:srgbClr val="D34817"/>
              </a:solidFill>
            </a:endParaRPr>
          </a:p>
          <a:p>
            <a:r>
              <a:rPr lang="ru-RU" sz="2800" dirty="0">
                <a:solidFill>
                  <a:srgbClr val="D34817"/>
                </a:solidFill>
              </a:rPr>
              <a:t>п</a:t>
            </a:r>
            <a:r>
              <a:rPr lang="ru-RU" sz="2800" dirty="0" smtClean="0">
                <a:solidFill>
                  <a:srgbClr val="D34817"/>
                </a:solidFill>
              </a:rPr>
              <a:t>омогать, нуждающимся в помощи;</a:t>
            </a:r>
          </a:p>
          <a:p>
            <a:r>
              <a:rPr lang="ru-RU" sz="2800" dirty="0">
                <a:solidFill>
                  <a:srgbClr val="D34817"/>
                </a:solidFill>
              </a:rPr>
              <a:t>о</a:t>
            </a:r>
            <a:r>
              <a:rPr lang="ru-RU" sz="2800" dirty="0" smtClean="0">
                <a:solidFill>
                  <a:srgbClr val="D34817"/>
                </a:solidFill>
              </a:rPr>
              <a:t>твечать за свои поступки и действия. </a:t>
            </a:r>
            <a:endParaRPr lang="ru-RU" sz="2800" dirty="0">
              <a:solidFill>
                <a:srgbClr val="D34817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04938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161DC78-4CD3-4E0C-AAA0-04F868340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Сегодня иногда можно услышать термин </a:t>
            </a:r>
            <a:r>
              <a:rPr lang="ru-RU" sz="2800" dirty="0"/>
              <a:t>«</a:t>
            </a:r>
            <a:r>
              <a:rPr lang="ru-RU" sz="2800" dirty="0" err="1"/>
              <a:t>Буллинг</a:t>
            </a:r>
            <a:r>
              <a:rPr lang="ru-RU" sz="2800" dirty="0" smtClean="0"/>
              <a:t>». Это опасное явление для всех. Что это такое?</a:t>
            </a: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6A9D495-23E4-479E-BA31-DB15740F09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7000" y="2057400"/>
            <a:ext cx="8714232" cy="411003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200" dirty="0" err="1">
                <a:solidFill>
                  <a:srgbClr val="D34817"/>
                </a:solidFill>
              </a:rPr>
              <a:t>Буллинг</a:t>
            </a:r>
            <a:r>
              <a:rPr lang="ru-RU" sz="3200" dirty="0">
                <a:solidFill>
                  <a:srgbClr val="D34817"/>
                </a:solidFill>
              </a:rPr>
              <a:t> — это </a:t>
            </a:r>
            <a:r>
              <a:rPr lang="ru-RU" sz="3200" b="1" dirty="0">
                <a:solidFill>
                  <a:srgbClr val="D34817"/>
                </a:solidFill>
              </a:rPr>
              <a:t>травля</a:t>
            </a:r>
            <a:r>
              <a:rPr lang="ru-RU" sz="3200" dirty="0">
                <a:solidFill>
                  <a:srgbClr val="D34817"/>
                </a:solidFill>
              </a:rPr>
              <a:t>, агрессивное преследование одного человека другим (другими). Он может выражаться по-разному: от непристойных шуток и оскорблений до избиения</a:t>
            </a:r>
            <a:r>
              <a:rPr lang="ru-RU" sz="3200" dirty="0" smtClean="0">
                <a:solidFill>
                  <a:srgbClr val="D34817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3200" b="1" dirty="0" smtClean="0">
                <a:solidFill>
                  <a:srgbClr val="D34817"/>
                </a:solidFill>
              </a:rPr>
              <a:t>Давайте вместе поразмышляем, почему это социальное действие опасно для всех???</a:t>
            </a:r>
            <a:r>
              <a:rPr lang="ru-RU" sz="3200" dirty="0" smtClean="0">
                <a:solidFill>
                  <a:srgbClr val="D34817"/>
                </a:solidFill>
              </a:rPr>
              <a:t> И для тех, кого обижают, и для тех, кто обижает…..</a:t>
            </a:r>
            <a:endParaRPr lang="ru-RU" sz="3200" dirty="0">
              <a:solidFill>
                <a:srgbClr val="D34817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="" xmlns:a16="http://schemas.microsoft.com/office/drawing/2014/main" id="{039D3280-AF8C-4A50-A682-5DA82D80F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1969" y="2775857"/>
            <a:ext cx="1633171" cy="203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6703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C072C7D-3CB8-47E6-BFE0-3BBF13AA3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Последствия </a:t>
            </a:r>
            <a:r>
              <a:rPr lang="ru-RU" dirty="0" err="1"/>
              <a:t>буллинга</a:t>
            </a:r>
            <a:r>
              <a:rPr lang="ru-RU" dirty="0"/>
              <a:t>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3327ED8-DD59-4D1D-935A-31EBD4E972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>
                <a:solidFill>
                  <a:srgbClr val="D34817"/>
                </a:solidFill>
              </a:rPr>
              <a:t>Защитная агрессия</a:t>
            </a:r>
          </a:p>
          <a:p>
            <a:r>
              <a:rPr lang="ru-RU" sz="2800" dirty="0">
                <a:solidFill>
                  <a:srgbClr val="D34817"/>
                </a:solidFill>
              </a:rPr>
              <a:t>Школьная дезадаптация </a:t>
            </a:r>
          </a:p>
          <a:p>
            <a:r>
              <a:rPr lang="ru-RU" sz="2800" dirty="0">
                <a:solidFill>
                  <a:srgbClr val="D34817"/>
                </a:solidFill>
              </a:rPr>
              <a:t>Нарушение в эмоциональном и социальном развитии </a:t>
            </a:r>
          </a:p>
          <a:p>
            <a:r>
              <a:rPr lang="ru-RU" sz="2800" dirty="0">
                <a:solidFill>
                  <a:srgbClr val="D34817"/>
                </a:solidFill>
              </a:rPr>
              <a:t>Тяжелые психологические </a:t>
            </a:r>
            <a:r>
              <a:rPr lang="ru-RU" sz="2800" dirty="0" smtClean="0">
                <a:solidFill>
                  <a:srgbClr val="D34817"/>
                </a:solidFill>
              </a:rPr>
              <a:t>последствия</a:t>
            </a:r>
          </a:p>
          <a:p>
            <a:r>
              <a:rPr lang="ru-RU" sz="2800" dirty="0" smtClean="0">
                <a:solidFill>
                  <a:srgbClr val="D34817"/>
                </a:solidFill>
              </a:rPr>
              <a:t>В некоторых случаях -уголовная ответственность </a:t>
            </a:r>
            <a:endParaRPr lang="ru-RU" sz="2800" dirty="0">
              <a:solidFill>
                <a:srgbClr val="D34817"/>
              </a:solidFill>
            </a:endParaRPr>
          </a:p>
          <a:p>
            <a:endParaRPr lang="ru-RU" dirty="0"/>
          </a:p>
        </p:txBody>
      </p:sp>
      <p:pic>
        <p:nvPicPr>
          <p:cNvPr id="3076" name="Picture 4">
            <a:extLst>
              <a:ext uri="{FF2B5EF4-FFF2-40B4-BE49-F238E27FC236}">
                <a16:creationId xmlns="" xmlns:a16="http://schemas.microsoft.com/office/drawing/2014/main" id="{2A8103F7-D2C7-4B19-8161-47C0480FC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036" y="4058285"/>
            <a:ext cx="2383025" cy="250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3362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1872" y="294197"/>
            <a:ext cx="9692640" cy="3929460"/>
          </a:xfrm>
        </p:spPr>
        <p:txBody>
          <a:bodyPr>
            <a:normAutofit fontScale="90000"/>
          </a:bodyPr>
          <a:lstStyle/>
          <a:p>
            <a:r>
              <a:rPr lang="ru-RU" b="0" dirty="0" smtClean="0"/>
              <a:t>В нашей жизни мы ежедневно сталкиваемся с правилами дорожного движения.</a:t>
            </a:r>
            <a:br>
              <a:rPr lang="ru-RU" b="0" dirty="0" smtClean="0"/>
            </a:br>
            <a:r>
              <a:rPr lang="ru-RU" dirty="0" smtClean="0"/>
              <a:t>Важно знать знаки дороги!</a:t>
            </a:r>
            <a:br>
              <a:rPr lang="ru-RU" dirty="0" smtClean="0"/>
            </a:br>
            <a:r>
              <a:rPr lang="ru-RU" dirty="0" smtClean="0"/>
              <a:t>Исполнять их непреложно!</a:t>
            </a:r>
            <a:br>
              <a:rPr lang="ru-RU" dirty="0" smtClean="0"/>
            </a:br>
            <a:r>
              <a:rPr lang="ru-RU" b="0" dirty="0" smtClean="0"/>
              <a:t>Проверим, насколько хорошо вы знакомы с дорожными знаками.  </a:t>
            </a:r>
            <a:endParaRPr lang="ru-RU" b="0" dirty="0"/>
          </a:p>
        </p:txBody>
      </p:sp>
      <p:pic>
        <p:nvPicPr>
          <p:cNvPr id="4" name="Picture 6">
            <a:extLst>
              <a:ext uri="{FF2B5EF4-FFF2-40B4-BE49-F238E27FC236}">
                <a16:creationId xmlns="" xmlns:a16="http://schemas.microsoft.com/office/drawing/2014/main" id="{A72E41C9-F238-4C4F-95B7-AA1D793627C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515" y="4484914"/>
            <a:ext cx="3918856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0416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832B5DA-E7BB-4E66-8CC2-E7156FB28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680" y="7993229"/>
            <a:ext cx="9692640" cy="142892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2E75FBFC-AD23-4EA0-A138-69A0948038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111" y="115887"/>
            <a:ext cx="11816841" cy="662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096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437AADE-4700-47D8-A150-F6AF85BAF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769" y="130628"/>
            <a:ext cx="10462161" cy="662643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Предупреждающие знаки-треугольные, а периметр треугольника красного цвета. Между собой знаки этой группы различаются рисунками внутри треугольника. 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="" xmlns:a16="http://schemas.microsoft.com/office/drawing/2014/main" id="{FDA77851-A43A-417D-838B-A9F0B9069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807523"/>
            <a:ext cx="8158348" cy="5817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421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25332B0-5466-4493-BE1B-C61DAA5F2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1244" y="6968131"/>
            <a:ext cx="9663427" cy="1397124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2CD8FA7-9BB1-4F63-A8F4-6CFF0A0ED7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4360" y="47501"/>
            <a:ext cx="10375945" cy="665018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У запрещающих знаков изображение цифр, нарисованы внутри красного круга, точно и категорически говорят, что именно данный знак запрещает.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9D53FA5A-D59F-4934-B610-3570C5B9B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05" y="926275"/>
            <a:ext cx="8402637" cy="563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8651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47A2E39-0297-488A-AC86-D7D16AC32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6885" y="7181886"/>
            <a:ext cx="9692640" cy="139712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1E06122-E64F-4F11-9F25-AE06FFF790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893" y="118752"/>
            <a:ext cx="10426535" cy="6460177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Следующая группа-предписывающие знаки. У этих знаков изображение и цифры расположены в круге синего цвета. Белые стрелки предписывают направление движения. Белые цифры на синем фоне предписывают водителю не максимальную, а минимальную скорость.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EB1312A7-6890-40CE-A55E-9AFE6A3A1A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814" y="1527890"/>
            <a:ext cx="6887688" cy="5211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5665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89A1202-326E-4F06-988F-AA2121A44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4999" y="7051258"/>
            <a:ext cx="9692640" cy="139712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6616F1A-D331-4A06-B76F-D598C380A6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604" y="95003"/>
            <a:ext cx="10565952" cy="655517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Информационно-указательные знаки-их основной цвет синий, а форма-квадратная или прямоугольная. Эти знаки указывают, где пешеходный переход и место стоянки, направление к нужному населенному пункту и расстояние до него.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4D1212FB-FA92-4F18-B845-9D6109167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444" y="998682"/>
            <a:ext cx="9601200" cy="565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497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981D641-9F26-4037-98D9-A1040E1E9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867" y="7063133"/>
            <a:ext cx="9692640" cy="1397124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744B234-6D45-4089-AB0C-DDF5DAD78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854" y="190005"/>
            <a:ext cx="10554076" cy="651955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Есть знаки, которые указывают очередность проездов перекрестков, пересечение отдельных проезжих частей, а также узких участков дорог. Их форма-треугольник, круг, квадрат и восьмигранник. Это знаки </a:t>
            </a:r>
            <a:r>
              <a:rPr lang="ru-RU" dirty="0" err="1"/>
              <a:t>преоритета</a:t>
            </a:r>
            <a:r>
              <a:rPr lang="ru-RU" dirty="0"/>
              <a:t>.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="" xmlns:a16="http://schemas.microsoft.com/office/drawing/2014/main" id="{2B0C1C94-A8CF-4A69-AA45-D9AA25030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867" y="1567543"/>
            <a:ext cx="9822790" cy="456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32535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7057ED5-BBAF-435B-AC43-25BD3B4C9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639" y="7075008"/>
            <a:ext cx="9692640" cy="1397124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D512ABE-024E-4352-99F1-5725F489D4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603" y="142504"/>
            <a:ext cx="10304695" cy="629392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Еще есть знаки сервиса, информирующие о расположении соответствующих объектов.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="" xmlns:a16="http://schemas.microsoft.com/office/drawing/2014/main" id="{6CB9AC15-42D9-40E3-839A-0D99ECAE8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399" y="724394"/>
            <a:ext cx="9801101" cy="5848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28890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Повторим дорожные знаки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На следующем слайде представлены знаки. </a:t>
            </a:r>
          </a:p>
          <a:p>
            <a:r>
              <a:rPr lang="ru-RU" sz="3600" dirty="0" smtClean="0"/>
              <a:t>Я показываю Вам знак. Вы называете, что он означает.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301291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1A985963-C744-479C-9057-3A2A0803FD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83" y="0"/>
            <a:ext cx="119981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548699"/>
      </p:ext>
    </p:extLst>
  </p:cSld>
  <p:clrMapOvr>
    <a:masterClrMapping/>
  </p:clrMapOvr>
</p:sld>
</file>

<file path=ppt/theme/theme1.xml><?xml version="1.0" encoding="utf-8"?>
<a:theme xmlns:a="http://schemas.openxmlformats.org/drawingml/2006/main" name="Вид">
  <a:themeElements>
    <a:clrScheme name="Вид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Вид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Вид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7B713C7F-58B7-4AE9-B361-B13EB9EC4C0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TM03457515[[fn=Вид]]</Template>
  <TotalTime>417</TotalTime>
  <Words>590</Words>
  <Application>Microsoft Office PowerPoint</Application>
  <PresentationFormat>Широкоэкранный</PresentationFormat>
  <Paragraphs>45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Century Schoolbook</vt:lpstr>
      <vt:lpstr>Wingdings 2</vt:lpstr>
      <vt:lpstr>Вид</vt:lpstr>
      <vt:lpstr>Живем по правилам /    классный час в 6 классе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Наряду с этикетом, часто употребляемые нормы поведения- мораль. Иногда говорят мораль подразумевают нравственность. Мораль-это правила поведения, созданные обществом. Давайте подумаем, что же такое нравственность?</vt:lpstr>
      <vt:lpstr>Презентация PowerPoint</vt:lpstr>
      <vt:lpstr>Знайте правила морали,  и поступайте в соответствии с ними:</vt:lpstr>
      <vt:lpstr>Сегодня иногда можно услышать термин «Буллинг». Это опасное явление для всех. Что это такое?</vt:lpstr>
      <vt:lpstr>Последствия буллинга:</vt:lpstr>
      <vt:lpstr>В нашей жизни мы ежедневно сталкиваемся с правилами дорожного движения. Важно знать знаки дороги! Исполнять их непреложно! Проверим, насколько хорошо вы знакомы с дорожными знаками.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Повторим дорожные знаки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36</cp:revision>
  <dcterms:created xsi:type="dcterms:W3CDTF">2021-09-13T12:33:27Z</dcterms:created>
  <dcterms:modified xsi:type="dcterms:W3CDTF">2022-01-15T09:33:20Z</dcterms:modified>
</cp:coreProperties>
</file>