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303" r:id="rId5"/>
    <p:sldId id="259" r:id="rId6"/>
    <p:sldId id="269" r:id="rId7"/>
    <p:sldId id="268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94" r:id="rId30"/>
    <p:sldId id="295" r:id="rId31"/>
    <p:sldId id="296" r:id="rId32"/>
    <p:sldId id="297" r:id="rId33"/>
    <p:sldId id="298" r:id="rId34"/>
    <p:sldId id="299" r:id="rId35"/>
    <p:sldId id="300" r:id="rId36"/>
    <p:sldId id="301" r:id="rId37"/>
    <p:sldId id="302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51" autoAdjust="0"/>
    <p:restoredTop sz="94660"/>
  </p:normalViewPr>
  <p:slideViewPr>
    <p:cSldViewPr>
      <p:cViewPr varScale="1">
        <p:scale>
          <a:sx n="68" d="100"/>
          <a:sy n="68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16.xml"/><Relationship Id="rId18" Type="http://schemas.openxmlformats.org/officeDocument/2006/relationships/slide" Target="slide21.xml"/><Relationship Id="rId26" Type="http://schemas.openxmlformats.org/officeDocument/2006/relationships/slide" Target="slide29.xml"/><Relationship Id="rId3" Type="http://schemas.openxmlformats.org/officeDocument/2006/relationships/slide" Target="slide6.xml"/><Relationship Id="rId21" Type="http://schemas.openxmlformats.org/officeDocument/2006/relationships/slide" Target="slide24.xml"/><Relationship Id="rId7" Type="http://schemas.openxmlformats.org/officeDocument/2006/relationships/slide" Target="slide10.xml"/><Relationship Id="rId12" Type="http://schemas.openxmlformats.org/officeDocument/2006/relationships/slide" Target="slide15.xml"/><Relationship Id="rId17" Type="http://schemas.openxmlformats.org/officeDocument/2006/relationships/slide" Target="slide20.xml"/><Relationship Id="rId25" Type="http://schemas.openxmlformats.org/officeDocument/2006/relationships/slide" Target="slide28.xml"/><Relationship Id="rId2" Type="http://schemas.openxmlformats.org/officeDocument/2006/relationships/image" Target="../media/image1.jpeg"/><Relationship Id="rId16" Type="http://schemas.openxmlformats.org/officeDocument/2006/relationships/slide" Target="slide19.xml"/><Relationship Id="rId20" Type="http://schemas.openxmlformats.org/officeDocument/2006/relationships/slide" Target="slide23.xml"/><Relationship Id="rId29" Type="http://schemas.openxmlformats.org/officeDocument/2006/relationships/slide" Target="slide3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6.xml"/><Relationship Id="rId11" Type="http://schemas.openxmlformats.org/officeDocument/2006/relationships/slide" Target="slide14.xml"/><Relationship Id="rId24" Type="http://schemas.openxmlformats.org/officeDocument/2006/relationships/slide" Target="slide27.xml"/><Relationship Id="rId32" Type="http://schemas.openxmlformats.org/officeDocument/2006/relationships/slide" Target="slide35.xml"/><Relationship Id="rId5" Type="http://schemas.openxmlformats.org/officeDocument/2006/relationships/slide" Target="slide8.xml"/><Relationship Id="rId15" Type="http://schemas.openxmlformats.org/officeDocument/2006/relationships/slide" Target="slide37.xml"/><Relationship Id="rId23" Type="http://schemas.openxmlformats.org/officeDocument/2006/relationships/slide" Target="slide26.xml"/><Relationship Id="rId28" Type="http://schemas.openxmlformats.org/officeDocument/2006/relationships/slide" Target="slide31.xml"/><Relationship Id="rId10" Type="http://schemas.openxmlformats.org/officeDocument/2006/relationships/slide" Target="slide13.xml"/><Relationship Id="rId19" Type="http://schemas.openxmlformats.org/officeDocument/2006/relationships/slide" Target="slide22.xml"/><Relationship Id="rId31" Type="http://schemas.openxmlformats.org/officeDocument/2006/relationships/slide" Target="slide34.xml"/><Relationship Id="rId4" Type="http://schemas.openxmlformats.org/officeDocument/2006/relationships/slide" Target="slide7.xml"/><Relationship Id="rId9" Type="http://schemas.openxmlformats.org/officeDocument/2006/relationships/slide" Target="slide12.xml"/><Relationship Id="rId14" Type="http://schemas.openxmlformats.org/officeDocument/2006/relationships/slide" Target="slide17.xml"/><Relationship Id="rId22" Type="http://schemas.openxmlformats.org/officeDocument/2006/relationships/slide" Target="slide25.xml"/><Relationship Id="rId27" Type="http://schemas.openxmlformats.org/officeDocument/2006/relationships/slide" Target="slide30.xml"/><Relationship Id="rId30" Type="http://schemas.openxmlformats.org/officeDocument/2006/relationships/slide" Target="slide3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G:\3%20&#1082;&#1091;&#1088;&#1089;\&#1087;&#1088;&#1072;&#1082;&#1090;&#1080;&#1082;&#1072;%20&#1085;&#1086;&#1103;&#1073;&#1088;&#1100;\&#1074;&#1085;&#1077;&#1091;&#1088;&#1086;&#1095;&#1082;&#1072;\&#1085;&#1077;&#1080;&#1079;&#1074;&#1077;&#1089;&#1090;&#1085;&#1086;.mp3" TargetMode="External"/><Relationship Id="rId5" Type="http://schemas.openxmlformats.org/officeDocument/2006/relationships/image" Target="../media/image2.png"/><Relationship Id="rId4" Type="http://schemas.openxmlformats.org/officeDocument/2006/relationships/slide" Target="slide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9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allpaper.getwall.ru/1/preview/69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80163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691680" y="1412776"/>
            <a:ext cx="5832648" cy="286232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Своя игра</a:t>
            </a:r>
          </a:p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«Музыкальный</a:t>
            </a:r>
          </a:p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калейдоскоп»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allpaper.getwall.ru/1/preview/69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80163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692275" y="260350"/>
            <a:ext cx="5915025" cy="86518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Правила игры:</a:t>
            </a:r>
            <a:endParaRPr kumimoji="0" lang="ru-RU" sz="4400" b="0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1187450" y="1989138"/>
            <a:ext cx="7067550" cy="391636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Участники делятся на четыре команды.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Побеждает та, которая набирает наибольшее количество очков.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allpaper.getwall.ru/1/preview/69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80163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2051050" y="115888"/>
            <a:ext cx="5473700" cy="77946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Правила игры: </a:t>
            </a:r>
            <a:endParaRPr kumimoji="0" lang="ru-RU" sz="4400" b="0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457200" y="1125538"/>
            <a:ext cx="8229600" cy="554355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Командам предлагается 6 тем, включающие в себя по 5 вопросов.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Вопросы оценены баллами от 10 до 50, в зависимости от сложности.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Члены команды выбирают тему, затем вопрос.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Вопросы задаются по очереди.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На обдумывание ответа отводится 30  секунд.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Если ответ правильный, то команда получает очки соответственно номиналу вопроса.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3200" b="1" dirty="0" smtClean="0">
                <a:solidFill>
                  <a:srgbClr val="0000CC"/>
                </a:solidFill>
              </a:rPr>
              <a:t>Если команда не ответила на вопрос, то на этот вопрос может ответить другая команда</a:t>
            </a:r>
            <a:endParaRPr kumimoji="0" lang="ru-RU" sz="3200" b="1" i="0" u="none" strike="noStrike" kern="1200" cap="none" spc="0" normalizeH="0" baseline="0" noProof="0" dirty="0" smtClean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allpaper.getwall.ru/1/preview/69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80163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2051050" y="115888"/>
            <a:ext cx="5473700" cy="77946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2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Вопрос</a:t>
            </a:r>
            <a:r>
              <a:rPr kumimoji="0" lang="ru-RU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«Кот в мешке»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457200" y="1125538"/>
            <a:ext cx="8229600" cy="554355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ru-RU" sz="3200" b="1" dirty="0" smtClean="0">
                <a:solidFill>
                  <a:srgbClr val="0070C0"/>
                </a:solidFill>
              </a:rPr>
              <a:t>Если команде достался «Кот в мешке», она обязана передать его одному из соперников по собственному выбору. </a:t>
            </a:r>
            <a:endParaRPr lang="ru-RU" sz="3200" b="1" dirty="0" smtClean="0">
              <a:solidFill>
                <a:srgbClr val="0070C0"/>
              </a:solidFill>
            </a:endParaRPr>
          </a:p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ru-RU" sz="3200" b="1" dirty="0" smtClean="0">
                <a:solidFill>
                  <a:srgbClr val="0070C0"/>
                </a:solidFill>
              </a:rPr>
              <a:t>Ведущий </a:t>
            </a:r>
            <a:r>
              <a:rPr lang="ru-RU" sz="3200" b="1" dirty="0" smtClean="0">
                <a:solidFill>
                  <a:srgbClr val="0070C0"/>
                </a:solidFill>
              </a:rPr>
              <a:t>называет тему «Кота» , которая не совпадает с исходной темой, а получившая его команда выбирает стоимость от 10 до 50 очков</a:t>
            </a:r>
            <a:r>
              <a:rPr lang="ru-RU" sz="3200" b="1" dirty="0" smtClean="0">
                <a:solidFill>
                  <a:srgbClr val="0070C0"/>
                </a:solidFill>
              </a:rPr>
              <a:t>.</a:t>
            </a:r>
          </a:p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ru-RU" sz="3200" b="1" dirty="0" smtClean="0">
                <a:solidFill>
                  <a:srgbClr val="0070C0"/>
                </a:solidFill>
              </a:rPr>
              <a:t>Команда </a:t>
            </a:r>
            <a:r>
              <a:rPr lang="ru-RU" sz="3200" b="1" dirty="0" smtClean="0">
                <a:solidFill>
                  <a:srgbClr val="0070C0"/>
                </a:solidFill>
              </a:rPr>
              <a:t>обязана ответить на вопрос, молчание приравнивается к неверному ответу.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3200" b="1" i="0" u="none" strike="noStrike" kern="1200" cap="none" spc="0" normalizeH="0" baseline="0" noProof="0" dirty="0" smtClean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allpaper.getwall.ru/1/preview/69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80163"/>
          </a:xfrm>
          <a:prstGeom prst="rect">
            <a:avLst/>
          </a:prstGeom>
          <a:noFill/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51520" y="692696"/>
          <a:ext cx="8712968" cy="5040558"/>
        </p:xfrm>
        <a:graphic>
          <a:graphicData uri="http://schemas.openxmlformats.org/drawingml/2006/table">
            <a:tbl>
              <a:tblPr firstCol="1" bandRow="1">
                <a:tableStyleId>{7DF18680-E054-41AD-8BC1-D1AEF772440D}</a:tableStyleId>
              </a:tblPr>
              <a:tblGrid>
                <a:gridCol w="3816424"/>
                <a:gridCol w="1008112"/>
                <a:gridCol w="1008112"/>
                <a:gridCol w="976645"/>
                <a:gridCol w="967571"/>
                <a:gridCol w="936104"/>
              </a:tblGrid>
              <a:tr h="840093">
                <a:tc>
                  <a:txBody>
                    <a:bodyPr/>
                    <a:lstStyle/>
                    <a:p>
                      <a:r>
                        <a:rPr lang="ru-RU" sz="4000" dirty="0" smtClean="0"/>
                        <a:t>Композиторы</a:t>
                      </a:r>
                      <a:endParaRPr lang="ru-RU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hlinkClick r:id="rId3" action="ppaction://hlinksldjump"/>
                        </a:rPr>
                        <a:t>10</a:t>
                      </a:r>
                      <a:endParaRPr lang="ru-RU" sz="40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hlinkClick r:id="rId4" action="ppaction://hlinksldjump"/>
                        </a:rPr>
                        <a:t>20</a:t>
                      </a:r>
                      <a:endParaRPr lang="ru-RU" sz="40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hlinkClick r:id="rId5" action="ppaction://hlinksldjump"/>
                        </a:rPr>
                        <a:t>30</a:t>
                      </a:r>
                      <a:endParaRPr lang="ru-RU" sz="40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hlinkClick r:id="rId6" action="ppaction://hlinksldjump"/>
                        </a:rPr>
                        <a:t>40</a:t>
                      </a:r>
                      <a:endParaRPr lang="ru-RU" sz="40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hlinkClick r:id="rId7" action="ppaction://hlinksldjump"/>
                        </a:rPr>
                        <a:t>50</a:t>
                      </a:r>
                      <a:endParaRPr lang="ru-RU" sz="40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840093">
                <a:tc>
                  <a:txBody>
                    <a:bodyPr/>
                    <a:lstStyle/>
                    <a:p>
                      <a:r>
                        <a:rPr lang="ru-RU" sz="4000" dirty="0" smtClean="0"/>
                        <a:t>Природа</a:t>
                      </a:r>
                      <a:endParaRPr lang="ru-RU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hlinkClick r:id="rId8" action="ppaction://hlinksldjump"/>
                        </a:rPr>
                        <a:t>10</a:t>
                      </a:r>
                      <a:endParaRPr lang="ru-RU" sz="40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hlinkClick r:id="rId9" action="ppaction://hlinksldjump"/>
                        </a:rPr>
                        <a:t>20</a:t>
                      </a:r>
                      <a:endParaRPr lang="ru-RU" sz="40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hlinkClick r:id="rId10" action="ppaction://hlinksldjump"/>
                        </a:rPr>
                        <a:t>30</a:t>
                      </a:r>
                      <a:endParaRPr lang="ru-RU" sz="40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hlinkClick r:id="rId11" action="ppaction://hlinksldjump"/>
                        </a:rPr>
                        <a:t>40</a:t>
                      </a:r>
                      <a:endParaRPr lang="ru-RU" sz="40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hlinkClick r:id="rId12" action="ppaction://hlinksldjump"/>
                        </a:rPr>
                        <a:t>50</a:t>
                      </a:r>
                      <a:endParaRPr lang="ru-RU" sz="40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840093">
                <a:tc>
                  <a:txBody>
                    <a:bodyPr/>
                    <a:lstStyle/>
                    <a:p>
                      <a:r>
                        <a:rPr lang="ru-RU" sz="4000" dirty="0" smtClean="0"/>
                        <a:t>Мультфильмы</a:t>
                      </a:r>
                      <a:endParaRPr lang="ru-RU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hlinkClick r:id="rId13" action="ppaction://hlinksldjump"/>
                        </a:rPr>
                        <a:t>10</a:t>
                      </a:r>
                      <a:endParaRPr lang="ru-RU" sz="40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hlinkClick r:id="rId14" action="ppaction://hlinksldjump"/>
                        </a:rPr>
                        <a:t>20</a:t>
                      </a:r>
                      <a:endParaRPr lang="ru-RU" sz="40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hlinkClick r:id="rId15" action="ppaction://hlinksldjump"/>
                        </a:rPr>
                        <a:t>30</a:t>
                      </a:r>
                      <a:endParaRPr lang="ru-RU" sz="40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hlinkClick r:id="rId16" action="ppaction://hlinksldjump"/>
                        </a:rPr>
                        <a:t>40</a:t>
                      </a:r>
                      <a:endParaRPr lang="ru-RU" sz="40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hlinkClick r:id="rId17" action="ppaction://hlinksldjump"/>
                        </a:rPr>
                        <a:t>50</a:t>
                      </a:r>
                      <a:endParaRPr lang="ru-RU" sz="40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840093">
                <a:tc>
                  <a:txBody>
                    <a:bodyPr/>
                    <a:lstStyle/>
                    <a:p>
                      <a:r>
                        <a:rPr lang="ru-RU" sz="4000" dirty="0" smtClean="0"/>
                        <a:t>Праздники</a:t>
                      </a:r>
                      <a:endParaRPr lang="ru-RU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hlinkClick r:id="rId18" action="ppaction://hlinksldjump"/>
                        </a:rPr>
                        <a:t>10</a:t>
                      </a:r>
                      <a:endParaRPr lang="ru-RU" sz="40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hlinkClick r:id="rId19" action="ppaction://hlinksldjump"/>
                        </a:rPr>
                        <a:t>20</a:t>
                      </a:r>
                      <a:endParaRPr lang="ru-RU" sz="40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hlinkClick r:id="rId20" action="ppaction://hlinksldjump"/>
                        </a:rPr>
                        <a:t>30</a:t>
                      </a:r>
                      <a:endParaRPr lang="ru-RU" sz="40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hlinkClick r:id="rId21" action="ppaction://hlinksldjump"/>
                        </a:rPr>
                        <a:t>40</a:t>
                      </a:r>
                      <a:endParaRPr lang="ru-RU" sz="40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hlinkClick r:id="rId22" action="ppaction://hlinksldjump"/>
                        </a:rPr>
                        <a:t>50</a:t>
                      </a:r>
                      <a:endParaRPr lang="ru-RU" sz="40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840093">
                <a:tc>
                  <a:txBody>
                    <a:bodyPr/>
                    <a:lstStyle/>
                    <a:p>
                      <a:r>
                        <a:rPr lang="ru-RU" sz="4000" dirty="0" smtClean="0"/>
                        <a:t>Инструменты</a:t>
                      </a:r>
                      <a:endParaRPr lang="ru-RU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hlinkClick r:id="rId23" action="ppaction://hlinksldjump"/>
                        </a:rPr>
                        <a:t>10</a:t>
                      </a:r>
                      <a:endParaRPr lang="ru-RU" sz="40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hlinkClick r:id="rId24" action="ppaction://hlinksldjump"/>
                        </a:rPr>
                        <a:t>20</a:t>
                      </a:r>
                      <a:endParaRPr lang="ru-RU" sz="40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hlinkClick r:id="rId25" action="ppaction://hlinksldjump"/>
                        </a:rPr>
                        <a:t>30</a:t>
                      </a:r>
                      <a:endParaRPr lang="ru-RU" sz="40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hlinkClick r:id="rId26" action="ppaction://hlinksldjump"/>
                        </a:rPr>
                        <a:t>40</a:t>
                      </a:r>
                      <a:endParaRPr lang="ru-RU" sz="40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hlinkClick r:id="rId27" action="ppaction://hlinksldjump"/>
                        </a:rPr>
                        <a:t>50</a:t>
                      </a:r>
                      <a:endParaRPr lang="ru-RU" sz="40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840093">
                <a:tc>
                  <a:txBody>
                    <a:bodyPr/>
                    <a:lstStyle/>
                    <a:p>
                      <a:r>
                        <a:rPr lang="ru-RU" sz="4000" dirty="0" smtClean="0"/>
                        <a:t>Песнопение</a:t>
                      </a:r>
                      <a:endParaRPr lang="ru-RU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hlinkClick r:id="rId28" action="ppaction://hlinksldjump"/>
                        </a:rPr>
                        <a:t>10</a:t>
                      </a:r>
                      <a:endParaRPr lang="ru-RU" sz="40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hlinkClick r:id="rId29" action="ppaction://hlinksldjump"/>
                        </a:rPr>
                        <a:t>20</a:t>
                      </a:r>
                      <a:endParaRPr lang="ru-RU" sz="40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hlinkClick r:id="rId30" action="ppaction://hlinksldjump"/>
                        </a:rPr>
                        <a:t>30</a:t>
                      </a:r>
                      <a:endParaRPr lang="ru-RU" sz="40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hlinkClick r:id="rId31" action="ppaction://hlinksldjump"/>
                        </a:rPr>
                        <a:t>40</a:t>
                      </a:r>
                      <a:endParaRPr lang="ru-RU" sz="40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hlinkClick r:id="rId32" action="ppaction://hlinksldjump"/>
                        </a:rPr>
                        <a:t>50</a:t>
                      </a:r>
                      <a:endParaRPr lang="ru-RU" sz="40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allpaper.getwall.ru/1/preview/69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801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764704"/>
            <a:ext cx="6676168" cy="34778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Этого композитора многие часто путают с писателем Чуковским. Назовите фамилию композитора</a:t>
            </a:r>
            <a:endParaRPr lang="ru-RU" sz="4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84168" y="5085184"/>
            <a:ext cx="2827249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Чайковский</a:t>
            </a:r>
            <a:endParaRPr lang="ru-RU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611560" y="5805264"/>
            <a:ext cx="1080120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308304" y="980728"/>
            <a:ext cx="1440160" cy="136815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/>
              <a:t>10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allpaper.getwall.ru/1/preview/69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801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476672"/>
            <a:ext cx="6430350" cy="403187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В Италии черпали вдохновенье</a:t>
            </a:r>
          </a:p>
          <a:p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Художники, поэты, музыканты.</a:t>
            </a:r>
          </a:p>
          <a:p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Один из них был славный виртуоз.</a:t>
            </a:r>
          </a:p>
          <a:p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Тот, что Богу посвятил таланты.</a:t>
            </a:r>
          </a:p>
          <a:p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А все следят за сменою времен,</a:t>
            </a:r>
          </a:p>
          <a:p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И летом о зиме мечтать мы рады.</a:t>
            </a:r>
          </a:p>
          <a:p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Нам открывает мира красоту </a:t>
            </a:r>
          </a:p>
          <a:p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Чрез сотни лет Антонио ……..</a:t>
            </a:r>
            <a:endParaRPr lang="ru-RU" sz="3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868144" y="5373216"/>
            <a:ext cx="2149948" cy="6463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600" b="1" dirty="0" err="1" smtClean="0">
                <a:solidFill>
                  <a:schemeClr val="accent2">
                    <a:lumMod val="75000"/>
                  </a:schemeClr>
                </a:solidFill>
              </a:rPr>
              <a:t>Вивальди</a:t>
            </a:r>
            <a:endParaRPr lang="ru-RU" sz="3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611560" y="5805264"/>
            <a:ext cx="1080120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308304" y="980728"/>
            <a:ext cx="1440160" cy="136815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/>
              <a:t>20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allpaper.getwall.ru/1/preview/69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801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476672"/>
            <a:ext cx="5981894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Кто написал балет «Щелкунчик»</a:t>
            </a:r>
            <a:endParaRPr lang="ru-RU" sz="3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148064" y="5373216"/>
            <a:ext cx="3608808" cy="6463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</a:rPr>
              <a:t>П. И. Чайковский</a:t>
            </a:r>
            <a:endParaRPr lang="ru-RU" sz="3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611560" y="5805264"/>
            <a:ext cx="1080120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308304" y="980728"/>
            <a:ext cx="1440160" cy="136815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/>
              <a:t>30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allpaper.getwall.ru/1/preview/69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801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764704"/>
            <a:ext cx="6676168" cy="415498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Как называется коллектив музыкантов более 12 человек, совместно исполняющий инструментальное произведение? </a:t>
            </a:r>
            <a:endParaRPr lang="ru-RU" sz="4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84168" y="5085184"/>
            <a:ext cx="2000869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4000" b="1" u="sng" dirty="0" smtClean="0">
                <a:solidFill>
                  <a:schemeClr val="accent2">
                    <a:lumMod val="75000"/>
                  </a:schemeClr>
                </a:solidFill>
              </a:rPr>
              <a:t>Оркестр</a:t>
            </a:r>
            <a:endParaRPr lang="ru-RU" sz="40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611560" y="5805264"/>
            <a:ext cx="1080120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308304" y="980728"/>
            <a:ext cx="1440160" cy="136815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/>
              <a:t>?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allpaper.getwall.ru/1/preview/69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801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51520" y="188640"/>
            <a:ext cx="6676168" cy="55092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Какую симфоническую сказку для детей написал Сергей Прокофьев, в которой каждый герой произведения отображает определенный музыкальный инструмент?</a:t>
            </a:r>
            <a:endParaRPr lang="ru-RU" sz="4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148064" y="5085184"/>
            <a:ext cx="344485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4000" b="1" u="sng" dirty="0" smtClean="0">
                <a:solidFill>
                  <a:schemeClr val="accent2">
                    <a:lumMod val="75000"/>
                  </a:schemeClr>
                </a:solidFill>
              </a:rPr>
              <a:t>«Петя  и волк»</a:t>
            </a:r>
            <a:endParaRPr lang="ru-RU" sz="40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611560" y="5805264"/>
            <a:ext cx="1080120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308304" y="980728"/>
            <a:ext cx="1440160" cy="136815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/>
              <a:t>50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allpaper.getwall.ru/1/preview/69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801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764704"/>
            <a:ext cx="6676168" cy="144655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Что делали два веселых гуся «в луже у канавки»?</a:t>
            </a:r>
            <a:endParaRPr lang="ru-RU" sz="4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148064" y="5085184"/>
            <a:ext cx="3472425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4000" b="1" u="sng" dirty="0" smtClean="0">
                <a:solidFill>
                  <a:schemeClr val="accent2">
                    <a:lumMod val="75000"/>
                  </a:schemeClr>
                </a:solidFill>
              </a:rPr>
              <a:t>«мыли лапки»</a:t>
            </a:r>
            <a:endParaRPr lang="ru-RU" sz="40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611560" y="5805264"/>
            <a:ext cx="1080120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308304" y="980728"/>
            <a:ext cx="1440160" cy="136815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/>
              <a:t>10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allpaper.getwall.ru/1/preview/69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801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764704"/>
            <a:ext cx="6676168" cy="280076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В одной песне поется, что ОН собаке друг, и это знают все вокруг. О ком идет речь?</a:t>
            </a:r>
            <a:endParaRPr lang="ru-RU" sz="4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148064" y="5085184"/>
            <a:ext cx="2035878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4000" b="1" u="sng" dirty="0" smtClean="0">
                <a:solidFill>
                  <a:schemeClr val="accent2">
                    <a:lumMod val="75000"/>
                  </a:schemeClr>
                </a:solidFill>
              </a:rPr>
              <a:t>Человек</a:t>
            </a:r>
            <a:endParaRPr lang="ru-RU" sz="40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611560" y="5805264"/>
            <a:ext cx="1080120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308304" y="980728"/>
            <a:ext cx="1440160" cy="136815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/>
              <a:t>20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allpaper.getwall.ru/1/preview/6999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-1"/>
            <a:ext cx="9144001" cy="68801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764704"/>
            <a:ext cx="6676168" cy="280076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Прослушайте мелодию и определите, о каком времени года поется в этой песне</a:t>
            </a:r>
            <a:endParaRPr lang="ru-RU" sz="4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148064" y="5085184"/>
            <a:ext cx="1235531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4000" b="1" u="sng" dirty="0" smtClean="0">
                <a:solidFill>
                  <a:schemeClr val="accent2">
                    <a:lumMod val="75000"/>
                  </a:schemeClr>
                </a:solidFill>
              </a:rPr>
              <a:t>Лето</a:t>
            </a:r>
            <a:endParaRPr lang="ru-RU" sz="40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Управляющая кнопка: домой 6">
            <a:hlinkClick r:id="rId4" action="ppaction://hlinksldjump" highlightClick="1"/>
          </p:cNvPr>
          <p:cNvSpPr/>
          <p:nvPr/>
        </p:nvSpPr>
        <p:spPr>
          <a:xfrm>
            <a:off x="611560" y="5805264"/>
            <a:ext cx="1080120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308304" y="980728"/>
            <a:ext cx="1440160" cy="136815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/>
              <a:t>30</a:t>
            </a:r>
            <a:endParaRPr lang="ru-RU" sz="6000" dirty="0"/>
          </a:p>
        </p:txBody>
      </p:sp>
      <p:pic>
        <p:nvPicPr>
          <p:cNvPr id="11" name="неизвестно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755576" y="4077072"/>
            <a:ext cx="936104" cy="9361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8096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allpaper.getwall.ru/1/preview/69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801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764704"/>
            <a:ext cx="6676168" cy="212365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Какая порода собак при встрече подает лапу </a:t>
            </a:r>
            <a:r>
              <a:rPr lang="ru-RU" sz="4400" b="1" dirty="0" err="1" smtClean="0">
                <a:solidFill>
                  <a:schemeClr val="tx2">
                    <a:lumMod val="75000"/>
                  </a:schemeClr>
                </a:solidFill>
              </a:rPr>
              <a:t>Чебурашке</a:t>
            </a:r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?</a:t>
            </a:r>
            <a:endParaRPr lang="ru-RU" sz="4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148064" y="5085184"/>
            <a:ext cx="2747740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4000" b="1" u="sng" dirty="0" smtClean="0">
                <a:solidFill>
                  <a:schemeClr val="accent2">
                    <a:lumMod val="75000"/>
                  </a:schemeClr>
                </a:solidFill>
              </a:rPr>
              <a:t>Дворняжка</a:t>
            </a:r>
            <a:endParaRPr lang="ru-RU" sz="40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611560" y="5805264"/>
            <a:ext cx="1080120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308304" y="980728"/>
            <a:ext cx="1440160" cy="136815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/>
              <a:t>40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allpaper.getwall.ru/1/preview/69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801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764704"/>
            <a:ext cx="6676168" cy="144655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О каких трех белых конях поется в известной песне?</a:t>
            </a:r>
            <a:endParaRPr lang="ru-RU" sz="4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81315" y="5013176"/>
            <a:ext cx="6062685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4000" b="1" u="sng" dirty="0" smtClean="0">
                <a:solidFill>
                  <a:schemeClr val="accent2">
                    <a:lumMod val="75000"/>
                  </a:schemeClr>
                </a:solidFill>
              </a:rPr>
              <a:t>Декабрь, январь, февраль</a:t>
            </a:r>
            <a:endParaRPr lang="ru-RU" sz="40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611560" y="5805264"/>
            <a:ext cx="1080120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308304" y="980728"/>
            <a:ext cx="1440160" cy="136815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/>
              <a:t>50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allpaper.getwall.ru/1/preview/69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801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764704"/>
            <a:ext cx="6676168" cy="212365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Какой персонаж мультфильмов пел про опилки в своей голове?</a:t>
            </a:r>
            <a:endParaRPr lang="ru-RU" sz="4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44008" y="5229200"/>
            <a:ext cx="2563522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4000" b="1" u="sng" dirty="0" err="1" smtClean="0">
                <a:solidFill>
                  <a:schemeClr val="accent2">
                    <a:lumMod val="75000"/>
                  </a:schemeClr>
                </a:solidFill>
              </a:rPr>
              <a:t>Винни-Пух</a:t>
            </a:r>
            <a:endParaRPr lang="ru-RU" sz="40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611560" y="5805264"/>
            <a:ext cx="1080120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308304" y="980728"/>
            <a:ext cx="1440160" cy="136815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/>
              <a:t>10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allpaper.getwall.ru/1/preview/69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801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764704"/>
            <a:ext cx="6676168" cy="212365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Мамонтенок считает, что так не бывает на свете. Как именно не бывает?</a:t>
            </a:r>
            <a:endParaRPr lang="ru-RU" sz="4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39752" y="5013176"/>
            <a:ext cx="6475619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4000" b="1" u="sng" dirty="0" smtClean="0">
                <a:solidFill>
                  <a:schemeClr val="accent2">
                    <a:lumMod val="75000"/>
                  </a:schemeClr>
                </a:solidFill>
              </a:rPr>
              <a:t>«Чтоб были потеряны дети»</a:t>
            </a:r>
            <a:endParaRPr lang="ru-RU" sz="40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611560" y="5805264"/>
            <a:ext cx="1080120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308304" y="980728"/>
            <a:ext cx="1440160" cy="136815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/>
              <a:t>20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allpaper.getwall.ru/1/preview/69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801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764704"/>
            <a:ext cx="6676168" cy="212365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Скорый поезд набирает ход. А какого цвета у него вагоны?</a:t>
            </a:r>
            <a:endParaRPr lang="ru-RU" sz="4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56176" y="5157192"/>
            <a:ext cx="1972528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4000" b="1" u="sng" dirty="0" smtClean="0">
                <a:solidFill>
                  <a:schemeClr val="accent2">
                    <a:lumMod val="75000"/>
                  </a:schemeClr>
                </a:solidFill>
              </a:rPr>
              <a:t>Голубой</a:t>
            </a:r>
            <a:endParaRPr lang="ru-RU" sz="40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611560" y="5805264"/>
            <a:ext cx="1080120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308304" y="980728"/>
            <a:ext cx="1440160" cy="136815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/>
              <a:t>?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allpaper.getwall.ru/1/preview/69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801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764704"/>
            <a:ext cx="6676168" cy="280076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Как называется чудо-остров, на котором можно есть кокосы и жевать бананы?</a:t>
            </a:r>
            <a:endParaRPr lang="ru-RU" sz="4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56176" y="5157192"/>
            <a:ext cx="2805896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4000" b="1" u="sng" dirty="0" err="1" smtClean="0">
                <a:solidFill>
                  <a:schemeClr val="accent2">
                    <a:lumMod val="75000"/>
                  </a:schemeClr>
                </a:solidFill>
              </a:rPr>
              <a:t>Чунга-чанга</a:t>
            </a:r>
            <a:endParaRPr lang="ru-RU" sz="40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611560" y="5805264"/>
            <a:ext cx="1080120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308304" y="980728"/>
            <a:ext cx="1440160" cy="136815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/>
              <a:t>40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allpaper.getwall.ru/1/preview/69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801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764704"/>
            <a:ext cx="6676168" cy="415498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Из какого города были известные музыканты, певшие про то, что ничего на свете лучше нету, чем бродить друзьям по белу свету?</a:t>
            </a:r>
            <a:endParaRPr lang="ru-RU" sz="4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56176" y="5157192"/>
            <a:ext cx="1904111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4000" b="1" u="sng" dirty="0" smtClean="0">
                <a:solidFill>
                  <a:schemeClr val="accent2">
                    <a:lumMod val="75000"/>
                  </a:schemeClr>
                </a:solidFill>
              </a:rPr>
              <a:t>Бремен</a:t>
            </a:r>
            <a:endParaRPr lang="ru-RU" sz="40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611560" y="5805264"/>
            <a:ext cx="1080120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308304" y="980728"/>
            <a:ext cx="1440160" cy="136815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/>
              <a:t>50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allpaper.getwall.ru/1/preview/69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801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764704"/>
            <a:ext cx="6676168" cy="280076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К сожалению Крокодила Гены, этот праздник бывает только раз в году. Назовите этот праздник</a:t>
            </a:r>
            <a:endParaRPr lang="ru-RU" sz="4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99992" y="5157192"/>
            <a:ext cx="3729098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4000" b="1" u="sng" dirty="0" smtClean="0">
                <a:solidFill>
                  <a:schemeClr val="accent2">
                    <a:lumMod val="75000"/>
                  </a:schemeClr>
                </a:solidFill>
              </a:rPr>
              <a:t>День рождения</a:t>
            </a:r>
            <a:endParaRPr lang="ru-RU" sz="40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611560" y="5805264"/>
            <a:ext cx="1080120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308304" y="980728"/>
            <a:ext cx="1440160" cy="136815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/>
              <a:t>10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allpaper.getwall.ru/1/preview/69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801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764704"/>
            <a:ext cx="6676168" cy="280076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О каком празднике идет речь в песне «Первоклашка, первоклассник»?</a:t>
            </a:r>
            <a:endParaRPr lang="ru-RU" sz="4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1840" y="5157192"/>
            <a:ext cx="5751959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4000" b="1" u="sng" dirty="0" smtClean="0">
                <a:solidFill>
                  <a:schemeClr val="accent2">
                    <a:lumMod val="75000"/>
                  </a:schemeClr>
                </a:solidFill>
              </a:rPr>
              <a:t>1 Сентября- День знаний</a:t>
            </a:r>
            <a:endParaRPr lang="ru-RU" sz="40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611560" y="5805264"/>
            <a:ext cx="1080120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308304" y="980728"/>
            <a:ext cx="1440160" cy="136815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/>
              <a:t>20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allpaper.getwall.ru/1/preview/69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801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764704"/>
            <a:ext cx="6676168" cy="280076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Что нужно спрятать в ладонь и загадать желание, когда наступает Новый год?</a:t>
            </a:r>
            <a:endParaRPr lang="ru-RU" sz="4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56176" y="5157192"/>
            <a:ext cx="2430858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4000" b="1" u="sng" dirty="0" smtClean="0">
                <a:solidFill>
                  <a:schemeClr val="accent2">
                    <a:lumMod val="75000"/>
                  </a:schemeClr>
                </a:solidFill>
              </a:rPr>
              <a:t>Снежинка</a:t>
            </a:r>
            <a:endParaRPr lang="ru-RU" sz="40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611560" y="5805264"/>
            <a:ext cx="1080120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308304" y="980728"/>
            <a:ext cx="1440160" cy="136815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/>
              <a:t>30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allpaper.getwall.ru/1/preview/69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801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764704"/>
            <a:ext cx="6676168" cy="280076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Этот праздник со слезами на глазах и с сединою на висках. Как называется этот праздник?</a:t>
            </a:r>
            <a:endParaRPr lang="ru-RU" sz="4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64088" y="5157192"/>
            <a:ext cx="3219856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4000" b="1" u="sng" dirty="0" smtClean="0">
                <a:solidFill>
                  <a:schemeClr val="accent2">
                    <a:lumMod val="75000"/>
                  </a:schemeClr>
                </a:solidFill>
              </a:rPr>
              <a:t>День Победы</a:t>
            </a:r>
            <a:endParaRPr lang="ru-RU" sz="40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611560" y="5805264"/>
            <a:ext cx="1080120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308304" y="980728"/>
            <a:ext cx="1440160" cy="136815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/>
              <a:t>40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allpaper.getwall.ru/1/preview/69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801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476672"/>
            <a:ext cx="6676168" cy="483209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В Рождество ряженные люди ходили от дома к дому и исполняли простые обрядовые песни, колядовали. Как в народе называют эти песни?</a:t>
            </a:r>
            <a:endParaRPr lang="ru-RU" sz="4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56176" y="5733256"/>
            <a:ext cx="2093843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4000" b="1" u="sng" dirty="0" smtClean="0">
                <a:solidFill>
                  <a:schemeClr val="accent2">
                    <a:lumMod val="75000"/>
                  </a:schemeClr>
                </a:solidFill>
              </a:rPr>
              <a:t>Колядки</a:t>
            </a:r>
            <a:endParaRPr lang="ru-RU" sz="40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611560" y="5805264"/>
            <a:ext cx="1080120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308304" y="980728"/>
            <a:ext cx="1440160" cy="136815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/>
              <a:t>50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allpaper.getwall.ru/1/preview/69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801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764704"/>
            <a:ext cx="6676168" cy="280076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Русский народный инструмент, имеющий три струны и треугольный корпус?</a:t>
            </a:r>
            <a:endParaRPr lang="ru-RU" sz="4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56176" y="5157192"/>
            <a:ext cx="2553776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4000" b="1" u="sng" dirty="0" smtClean="0">
                <a:solidFill>
                  <a:schemeClr val="accent2">
                    <a:lumMod val="75000"/>
                  </a:schemeClr>
                </a:solidFill>
              </a:rPr>
              <a:t>Балалайка</a:t>
            </a:r>
            <a:endParaRPr lang="ru-RU" sz="40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611560" y="5805264"/>
            <a:ext cx="1080120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308304" y="980728"/>
            <a:ext cx="1440160" cy="136815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/>
              <a:t>10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allpaper.getwall.ru/1/preview/69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801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764704"/>
            <a:ext cx="6676168" cy="415498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Этот медный духовой</a:t>
            </a:r>
          </a:p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То короче, то длиннее,</a:t>
            </a:r>
          </a:p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Ведь кулису он имеет.</a:t>
            </a:r>
          </a:p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Громче всех в оркестре он.</a:t>
            </a:r>
          </a:p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Как зовут его?....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156176" y="5157192"/>
            <a:ext cx="2156552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4000" b="1" u="sng" dirty="0" smtClean="0">
                <a:solidFill>
                  <a:schemeClr val="accent2">
                    <a:lumMod val="75000"/>
                  </a:schemeClr>
                </a:solidFill>
              </a:rPr>
              <a:t>Тромбон</a:t>
            </a:r>
            <a:endParaRPr lang="ru-RU" sz="40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611560" y="5805264"/>
            <a:ext cx="1080120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308304" y="980728"/>
            <a:ext cx="1440160" cy="136815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/>
              <a:t>20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allpaper.getwall.ru/1/preview/69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801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23528" y="764704"/>
            <a:ext cx="6820184" cy="415498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Этот струнный инструмент</a:t>
            </a:r>
          </a:p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Зазвенит в любой момент-</a:t>
            </a:r>
          </a:p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И на сцене в лучшем зале,</a:t>
            </a:r>
          </a:p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И в походе на привале.</a:t>
            </a:r>
          </a:p>
          <a:p>
            <a:endParaRPr lang="ru-RU" sz="4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Назовите инструмент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156176" y="5157192"/>
            <a:ext cx="1646028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4000" b="1" u="sng" dirty="0" smtClean="0">
                <a:solidFill>
                  <a:schemeClr val="accent2">
                    <a:lumMod val="75000"/>
                  </a:schemeClr>
                </a:solidFill>
              </a:rPr>
              <a:t>Гитара</a:t>
            </a:r>
            <a:endParaRPr lang="ru-RU" sz="40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611560" y="5805264"/>
            <a:ext cx="1080120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308304" y="980728"/>
            <a:ext cx="1440160" cy="136815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/>
              <a:t>30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allpaper.getwall.ru/1/preview/69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801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764704"/>
            <a:ext cx="6676168" cy="212365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Самый главный инструмент ударной группы?</a:t>
            </a:r>
            <a:endParaRPr lang="ru-RU" sz="4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56176" y="5157192"/>
            <a:ext cx="2058577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4000" b="1" u="sng" dirty="0" smtClean="0">
                <a:solidFill>
                  <a:schemeClr val="accent2">
                    <a:lumMod val="75000"/>
                  </a:schemeClr>
                </a:solidFill>
              </a:rPr>
              <a:t>Барабан</a:t>
            </a:r>
            <a:endParaRPr lang="ru-RU" sz="40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611560" y="5805264"/>
            <a:ext cx="1080120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308304" y="980728"/>
            <a:ext cx="1440160" cy="136815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/>
              <a:t>40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allpaper.getwall.ru/1/preview/69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801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764704"/>
            <a:ext cx="6676168" cy="144655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С клавишами- аккордеон, а с кнопками-…..</a:t>
            </a:r>
            <a:endParaRPr lang="ru-RU" sz="4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56176" y="5157192"/>
            <a:ext cx="1258678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4000" b="1" u="sng" dirty="0" smtClean="0">
                <a:solidFill>
                  <a:schemeClr val="accent2">
                    <a:lumMod val="75000"/>
                  </a:schemeClr>
                </a:solidFill>
              </a:rPr>
              <a:t>Баян</a:t>
            </a:r>
            <a:endParaRPr lang="ru-RU" sz="40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611560" y="5805264"/>
            <a:ext cx="1080120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308304" y="980728"/>
            <a:ext cx="1440160" cy="136815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/>
              <a:t>50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allpaper.getwall.ru/1/preview/69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801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764704"/>
            <a:ext cx="6676168" cy="144655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Исполните часть песни «Песенка Мамонтенка»</a:t>
            </a:r>
            <a:endParaRPr lang="ru-RU" sz="4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56176" y="5157192"/>
            <a:ext cx="2551596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4000" b="1" u="sng" dirty="0" smtClean="0">
                <a:solidFill>
                  <a:schemeClr val="accent2">
                    <a:lumMod val="75000"/>
                  </a:schemeClr>
                </a:solidFill>
              </a:rPr>
              <a:t>Молодцы!</a:t>
            </a:r>
            <a:endParaRPr lang="ru-RU" sz="40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611560" y="5805264"/>
            <a:ext cx="1080120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308304" y="980728"/>
            <a:ext cx="1440160" cy="136815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/>
              <a:t>10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allpaper.getwall.ru/1/preview/69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801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764704"/>
            <a:ext cx="6676168" cy="144655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Исполните часть песни</a:t>
            </a:r>
          </a:p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«Маленькой елочке..»</a:t>
            </a:r>
            <a:endParaRPr lang="ru-RU" sz="4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56176" y="5157192"/>
            <a:ext cx="2551596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4000" b="1" u="sng" dirty="0" smtClean="0">
                <a:solidFill>
                  <a:schemeClr val="accent2">
                    <a:lumMod val="75000"/>
                  </a:schemeClr>
                </a:solidFill>
              </a:rPr>
              <a:t>Молодцы!</a:t>
            </a:r>
            <a:endParaRPr lang="ru-RU" sz="40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611560" y="5805264"/>
            <a:ext cx="1080120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308304" y="980728"/>
            <a:ext cx="1440160" cy="136815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/>
              <a:t>20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allpaper.getwall.ru/1/preview/69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801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764704"/>
            <a:ext cx="6676168" cy="144655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Исполните часть песни «От улыбки»</a:t>
            </a:r>
            <a:endParaRPr lang="ru-RU" sz="4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56176" y="5157192"/>
            <a:ext cx="2551596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4000" b="1" u="sng" dirty="0" smtClean="0">
                <a:solidFill>
                  <a:schemeClr val="accent2">
                    <a:lumMod val="75000"/>
                  </a:schemeClr>
                </a:solidFill>
              </a:rPr>
              <a:t>Молодцы!</a:t>
            </a:r>
            <a:endParaRPr lang="ru-RU" sz="40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611560" y="5805264"/>
            <a:ext cx="1080120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308304" y="980728"/>
            <a:ext cx="1440160" cy="136815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/>
              <a:t>30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allpaper.getwall.ru/1/preview/69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801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764704"/>
            <a:ext cx="6676168" cy="212365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Исполните часть песни «Облака- белогривые лошадки»</a:t>
            </a:r>
            <a:endParaRPr lang="ru-RU" sz="4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56176" y="5157192"/>
            <a:ext cx="2551596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4000" b="1" u="sng" dirty="0" smtClean="0">
                <a:solidFill>
                  <a:schemeClr val="accent2">
                    <a:lumMod val="75000"/>
                  </a:schemeClr>
                </a:solidFill>
              </a:rPr>
              <a:t>Молодцы!</a:t>
            </a:r>
            <a:endParaRPr lang="ru-RU" sz="40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611560" y="5805264"/>
            <a:ext cx="1080120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308304" y="980728"/>
            <a:ext cx="1440160" cy="136815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/>
              <a:t>40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allpaper.getwall.ru/1/preview/69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801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764704"/>
            <a:ext cx="6676168" cy="144655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Исполните часть песни</a:t>
            </a:r>
          </a:p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«Дорогою добра»</a:t>
            </a:r>
            <a:endParaRPr lang="ru-RU" sz="4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56176" y="5157192"/>
            <a:ext cx="2551596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4000" b="1" u="sng" dirty="0" smtClean="0">
                <a:solidFill>
                  <a:schemeClr val="accent2">
                    <a:lumMod val="75000"/>
                  </a:schemeClr>
                </a:solidFill>
              </a:rPr>
              <a:t>Молодцы!</a:t>
            </a:r>
            <a:endParaRPr lang="ru-RU" sz="40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611560" y="5805264"/>
            <a:ext cx="1080120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308304" y="980728"/>
            <a:ext cx="1440160" cy="136815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/>
              <a:t>50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allpaper.getwall.ru/1/preview/69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801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267744" y="2276872"/>
            <a:ext cx="5184576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7200" b="1" dirty="0" smtClean="0">
                <a:solidFill>
                  <a:schemeClr val="tx2">
                    <a:lumMod val="75000"/>
                  </a:schemeClr>
                </a:solidFill>
              </a:rPr>
              <a:t>Кот в мешке</a:t>
            </a:r>
            <a:endParaRPr lang="ru-RU" sz="7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611560" y="5805264"/>
            <a:ext cx="1080120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3059832" y="3789040"/>
            <a:ext cx="3528392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Музыкальные коллективы</a:t>
            </a:r>
            <a:endParaRPr lang="ru-RU" sz="3600" dirty="0"/>
          </a:p>
        </p:txBody>
      </p:sp>
      <p:sp>
        <p:nvSpPr>
          <p:cNvPr id="10" name="Управляющая кнопка: справка 9">
            <a:hlinkClick r:id="rId4" action="ppaction://hlinksldjump" highlightClick="1"/>
          </p:cNvPr>
          <p:cNvSpPr/>
          <p:nvPr/>
        </p:nvSpPr>
        <p:spPr>
          <a:xfrm>
            <a:off x="6804248" y="5373216"/>
            <a:ext cx="792088" cy="936104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allpaper.getwall.ru/1/preview/69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801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115616" y="2276872"/>
            <a:ext cx="7272808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7200" b="1" dirty="0" smtClean="0">
                <a:solidFill>
                  <a:schemeClr val="tx2">
                    <a:lumMod val="75000"/>
                  </a:schemeClr>
                </a:solidFill>
              </a:rPr>
              <a:t>Вопрос-аукцион</a:t>
            </a:r>
            <a:endParaRPr lang="ru-RU" sz="7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611560" y="5805264"/>
            <a:ext cx="1080120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справка 9">
            <a:hlinkClick r:id="rId4" action="ppaction://hlinksldjump" highlightClick="1"/>
          </p:cNvPr>
          <p:cNvSpPr/>
          <p:nvPr/>
        </p:nvSpPr>
        <p:spPr>
          <a:xfrm>
            <a:off x="6804248" y="5373216"/>
            <a:ext cx="792088" cy="936104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724</Words>
  <Application>Microsoft Office PowerPoint</Application>
  <PresentationFormat>Экран (4:3)</PresentationFormat>
  <Paragraphs>165</Paragraphs>
  <Slides>37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Вера</dc:creator>
  <cp:lastModifiedBy>Вера</cp:lastModifiedBy>
  <cp:revision>15</cp:revision>
  <dcterms:created xsi:type="dcterms:W3CDTF">2017-11-27T10:12:06Z</dcterms:created>
  <dcterms:modified xsi:type="dcterms:W3CDTF">2020-06-15T09:11:37Z</dcterms:modified>
</cp:coreProperties>
</file>