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85" r:id="rId3"/>
    <p:sldId id="257" r:id="rId4"/>
    <p:sldId id="258" r:id="rId5"/>
    <p:sldId id="259" r:id="rId6"/>
    <p:sldId id="260" r:id="rId7"/>
    <p:sldId id="265" r:id="rId8"/>
    <p:sldId id="266" r:id="rId9"/>
    <p:sldId id="267" r:id="rId10"/>
    <p:sldId id="268" r:id="rId11"/>
    <p:sldId id="272" r:id="rId12"/>
    <p:sldId id="271" r:id="rId13"/>
    <p:sldId id="273" r:id="rId14"/>
    <p:sldId id="270" r:id="rId15"/>
    <p:sldId id="276" r:id="rId16"/>
    <p:sldId id="275" r:id="rId17"/>
    <p:sldId id="274" r:id="rId18"/>
    <p:sldId id="277" r:id="rId19"/>
    <p:sldId id="269" r:id="rId20"/>
    <p:sldId id="278" r:id="rId21"/>
    <p:sldId id="280" r:id="rId22"/>
    <p:sldId id="283" r:id="rId23"/>
    <p:sldId id="281" r:id="rId24"/>
    <p:sldId id="282" r:id="rId25"/>
    <p:sldId id="286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199" y="665163"/>
            <a:ext cx="4708161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38199" y="3602038"/>
            <a:ext cx="4708161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30.04.2024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79812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30.04.2024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2"/>
          <p:cNvSpPr>
            <a:spLocks noGrp="1"/>
          </p:cNvSpPr>
          <p:nvPr>
            <p:ph idx="13"/>
          </p:nvPr>
        </p:nvSpPr>
        <p:spPr>
          <a:xfrm>
            <a:off x="719528" y="1825625"/>
            <a:ext cx="5087912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059144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11977" y="765358"/>
            <a:ext cx="4916670" cy="28527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511976" y="4589463"/>
            <a:ext cx="4835473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30.04.2024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93989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83367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30.04.2024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39834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72200" y="365125"/>
            <a:ext cx="5183188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30.04.2024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44191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9547" y="260194"/>
            <a:ext cx="5087911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30.04.2024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40235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30.04.2024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7969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586651" cy="140158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80682" y="457201"/>
            <a:ext cx="4774706" cy="564379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586651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30.04.2024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68588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610662" y="987425"/>
            <a:ext cx="4744726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30.04.2024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95847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30.04.2024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76901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4933013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30.04.2024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1856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65888" y="365125"/>
            <a:ext cx="508791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freezing" dir="t"/>
            </a:scene3d>
            <a:sp3d extrusionH="57150" contourW="12700" prstMaterial="dkEdge">
              <a:bevelT w="38100" h="38100"/>
              <a:contourClr>
                <a:schemeClr val="accent4">
                  <a:lumMod val="50000"/>
                </a:schemeClr>
              </a:contourClr>
            </a:sp3d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65888" y="1825625"/>
            <a:ext cx="508791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46D937-DF1D-41E6-B9D6-316CB067AABE}" type="datetimeFigureOut">
              <a:rPr lang="ru-RU" smtClean="0"/>
              <a:t>30.04.2024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6264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ln w="6350">
            <a:solidFill>
              <a:srgbClr val="5A4012"/>
            </a:solidFill>
          </a:ln>
          <a:solidFill>
            <a:schemeClr val="accent4">
              <a:lumMod val="75000"/>
            </a:schemeClr>
          </a:solidFill>
          <a:effectLst/>
          <a:latin typeface="Georgia" panose="02040502050405020303" pitchFamily="18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1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3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1053335" y="1546271"/>
            <a:ext cx="4708161" cy="3765457"/>
          </a:xfrm>
        </p:spPr>
        <p:txBody>
          <a:bodyPr>
            <a:noAutofit/>
          </a:bodyPr>
          <a:lstStyle/>
          <a:p>
            <a:r>
              <a:rPr lang="ru-RU" sz="4300" dirty="0"/>
              <a:t>СЕМЕЙНЫЕ ЦЕННОСТИ И ТРАДИЦИИ В РУССКИХ НАРОДНЫХ СКАЗКАХ</a:t>
            </a:r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6096000" y="3939989"/>
            <a:ext cx="5187207" cy="1936376"/>
          </a:xfrm>
        </p:spPr>
        <p:txBody>
          <a:bodyPr>
            <a:noAutofit/>
          </a:bodyPr>
          <a:lstStyle/>
          <a:p>
            <a:pPr algn="r"/>
            <a:r>
              <a:rPr lang="ru-RU" sz="2500" b="1" dirty="0"/>
              <a:t>Антипина Елизавета</a:t>
            </a:r>
          </a:p>
          <a:p>
            <a:pPr algn="r"/>
            <a:r>
              <a:rPr lang="ru-RU" sz="2500" b="1" dirty="0"/>
              <a:t>Неуймина Валерия</a:t>
            </a:r>
          </a:p>
          <a:p>
            <a:pPr algn="r"/>
            <a:r>
              <a:rPr lang="ru-RU" sz="2500" b="1" dirty="0"/>
              <a:t>Сидорова Елизавета</a:t>
            </a:r>
          </a:p>
          <a:p>
            <a:pPr algn="r"/>
            <a:r>
              <a:rPr lang="ru-RU" sz="2500" b="1" dirty="0"/>
              <a:t>2 класс</a:t>
            </a:r>
          </a:p>
          <a:p>
            <a:pPr algn="r"/>
            <a:r>
              <a:rPr lang="ru-RU" sz="2500" b="1" dirty="0"/>
              <a:t>МБОУ «</a:t>
            </a:r>
            <a:r>
              <a:rPr lang="ru-RU" sz="2500" b="1" dirty="0" err="1"/>
              <a:t>Камышевская</a:t>
            </a:r>
            <a:r>
              <a:rPr lang="ru-RU" sz="2500" b="1" dirty="0"/>
              <a:t> СОШ № 9»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674473" y="6858000"/>
            <a:ext cx="4817660" cy="646331"/>
          </a:xfrm>
          <a:prstGeom prst="rect">
            <a:avLst/>
          </a:prstGeom>
          <a:noFill/>
        </p:spPr>
        <p:txBody>
          <a:bodyPr wrap="square" rtlCol="0">
            <a:prstTxWarp prst="textWave2">
              <a:avLst>
                <a:gd name="adj1" fmla="val 6165"/>
                <a:gd name="adj2" fmla="val 850"/>
              </a:avLst>
            </a:prstTxWarp>
            <a:spAutoFit/>
          </a:bodyPr>
          <a:lstStyle/>
          <a:p>
            <a:r>
              <a:rPr lang="ru-RU" dirty="0"/>
              <a:t>В шаблоне применён переход «Листание», что создаёт эффект перелистывания страниц книги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1504178-ACDC-425A-85C5-E3C2F89187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4473" y="1432982"/>
            <a:ext cx="4509309" cy="2299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927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9CC826-42D0-4FA9-82C4-B9E04EFB4A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817" y="515169"/>
            <a:ext cx="11972364" cy="1325563"/>
          </a:xfrm>
        </p:spPr>
        <p:txBody>
          <a:bodyPr>
            <a:normAutofit/>
          </a:bodyPr>
          <a:lstStyle/>
          <a:p>
            <a:r>
              <a:rPr lang="ru-RU" sz="3100" dirty="0"/>
              <a:t>Актуальность           выбора темы</a:t>
            </a:r>
          </a:p>
        </p:txBody>
      </p:sp>
      <p:pic>
        <p:nvPicPr>
          <p:cNvPr id="26" name="Объект 25">
            <a:extLst>
              <a:ext uri="{FF2B5EF4-FFF2-40B4-BE49-F238E27FC236}">
                <a16:creationId xmlns:a16="http://schemas.microsoft.com/office/drawing/2014/main" id="{5067DD90-D7AA-41DF-A670-439256C76BD7}"/>
              </a:ext>
            </a:extLst>
          </p:cNvPr>
          <p:cNvPicPr>
            <a:picLocks noGrp="1" noChangeAspect="1"/>
          </p:cNvPicPr>
          <p:nvPr>
            <p:ph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4706" y="1840732"/>
            <a:ext cx="3868738" cy="2735708"/>
          </a:xfrm>
        </p:spPr>
      </p:pic>
      <p:pic>
        <p:nvPicPr>
          <p:cNvPr id="22" name="Объект 21">
            <a:extLst>
              <a:ext uri="{FF2B5EF4-FFF2-40B4-BE49-F238E27FC236}">
                <a16:creationId xmlns:a16="http://schemas.microsoft.com/office/drawing/2014/main" id="{AAB01371-7DDA-4EE6-9650-7348819AF3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172" y="3469341"/>
            <a:ext cx="11255655" cy="3815952"/>
          </a:xfr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06334783-D0B9-4285-BA21-55EEB542304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558" y="1840732"/>
            <a:ext cx="3868736" cy="2719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6841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265888" y="-387910"/>
            <a:ext cx="5087911" cy="38791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8A9BC7E6-C31B-40B7-BD24-27BA919A0E0E}"/>
              </a:ext>
            </a:extLst>
          </p:cNvPr>
          <p:cNvPicPr>
            <a:picLocks noGrp="1" noChangeAspect="1"/>
          </p:cNvPicPr>
          <p:nvPr>
            <p:ph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861" y="1521023"/>
            <a:ext cx="5087938" cy="3815953"/>
          </a:xfrm>
        </p:spPr>
      </p:pic>
      <p:pic>
        <p:nvPicPr>
          <p:cNvPr id="12" name="Объект 11">
            <a:extLst>
              <a:ext uri="{FF2B5EF4-FFF2-40B4-BE49-F238E27FC236}">
                <a16:creationId xmlns:a16="http://schemas.microsoft.com/office/drawing/2014/main" id="{8A8C09EA-05EF-4E94-A978-E059B07A5B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37" y="559081"/>
            <a:ext cx="4426022" cy="5678534"/>
          </a:xfrm>
        </p:spPr>
      </p:pic>
    </p:spTree>
    <p:extLst>
      <p:ext uri="{BB962C8B-B14F-4D97-AF65-F5344CB8AC3E}">
        <p14:creationId xmlns:p14="http://schemas.microsoft.com/office/powerpoint/2010/main" val="33276464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938165" y="4031651"/>
            <a:ext cx="4916670" cy="606241"/>
          </a:xfrm>
        </p:spPr>
        <p:txBody>
          <a:bodyPr>
            <a:normAutofit/>
          </a:bodyPr>
          <a:lstStyle/>
          <a:p>
            <a:pPr algn="l"/>
            <a:r>
              <a:rPr lang="ru-RU" sz="2500" dirty="0"/>
              <a:t>Проблема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6337165" y="819148"/>
            <a:ext cx="5145785" cy="5635440"/>
          </a:xfrm>
        </p:spPr>
        <p:txBody>
          <a:bodyPr>
            <a:noAutofit/>
          </a:bodyPr>
          <a:lstStyle/>
          <a:p>
            <a:pPr algn="l"/>
            <a:r>
              <a:rPr lang="ru-RU" sz="2500" b="1" dirty="0"/>
              <a:t>Мы предполагаем, что русские народные сказки хранят поучительные и нравственные ценности и традиции русской семьи. </a:t>
            </a:r>
          </a:p>
          <a:p>
            <a:pPr algn="l"/>
            <a:r>
              <a:rPr lang="ru-RU" sz="3100" b="1" dirty="0"/>
              <a:t>Объект исследования </a:t>
            </a:r>
          </a:p>
          <a:p>
            <a:pPr algn="l"/>
            <a:r>
              <a:rPr lang="ru-RU" sz="2500" b="1" dirty="0"/>
              <a:t>Русские народные сказки.</a:t>
            </a:r>
          </a:p>
          <a:p>
            <a:pPr algn="l"/>
            <a:r>
              <a:rPr lang="ru-RU" sz="3100" b="1" dirty="0"/>
              <a:t>Предмет исследования</a:t>
            </a:r>
          </a:p>
          <a:p>
            <a:pPr algn="l"/>
            <a:r>
              <a:rPr lang="ru-RU" sz="2500" b="1" dirty="0"/>
              <a:t>Нравственные ценности и традиции семьи.</a:t>
            </a:r>
          </a:p>
          <a:p>
            <a:pPr algn="l"/>
            <a:endParaRPr lang="ru-RU" b="1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D288715-36CA-4D97-A5D4-0B79BDC513B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165" y="587969"/>
            <a:ext cx="4591575" cy="3443682"/>
          </a:xfrm>
          <a:prstGeom prst="rect">
            <a:avLst/>
          </a:prstGeom>
        </p:spPr>
      </p:pic>
      <p:sp>
        <p:nvSpPr>
          <p:cNvPr id="7" name="Заголовок 4">
            <a:extLst>
              <a:ext uri="{FF2B5EF4-FFF2-40B4-BE49-F238E27FC236}">
                <a16:creationId xmlns:a16="http://schemas.microsoft.com/office/drawing/2014/main" id="{67266DCA-B795-4CAE-89F0-297723C39A22}"/>
              </a:ext>
            </a:extLst>
          </p:cNvPr>
          <p:cNvSpPr txBox="1">
            <a:spLocks/>
          </p:cNvSpPr>
          <p:nvPr/>
        </p:nvSpPr>
        <p:spPr>
          <a:xfrm>
            <a:off x="6337165" y="212907"/>
            <a:ext cx="4916670" cy="60624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  <a:scene3d>
              <a:camera prst="orthographicFront"/>
              <a:lightRig rig="freezing" dir="t"/>
            </a:scene3d>
            <a:sp3d extrusionH="57150" contourW="12700" prstMaterial="dkEdge">
              <a:bevelT w="38100" h="38100"/>
              <a:contourClr>
                <a:schemeClr val="accent4">
                  <a:lumMod val="50000"/>
                </a:schemeClr>
              </a:contourClr>
            </a:sp3d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ln w="6350">
                  <a:solidFill>
                    <a:srgbClr val="5A4012"/>
                  </a:solidFill>
                </a:ln>
                <a:solidFill>
                  <a:schemeClr val="accent4">
                    <a:lumMod val="75000"/>
                  </a:schemeClr>
                </a:solidFill>
                <a:effectLst/>
                <a:latin typeface="Georgia" panose="02040502050405020303" pitchFamily="18" charset="0"/>
                <a:ea typeface="+mj-ea"/>
                <a:cs typeface="+mj-cs"/>
              </a:defRPr>
            </a:lvl1pPr>
          </a:lstStyle>
          <a:p>
            <a:pPr algn="l"/>
            <a:r>
              <a:rPr lang="ru-RU" sz="2500" dirty="0"/>
              <a:t>Гипотеза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F0D54248-4513-4C58-A5E0-94F2CF405A5F}"/>
              </a:ext>
            </a:extLst>
          </p:cNvPr>
          <p:cNvSpPr/>
          <p:nvPr/>
        </p:nvSpPr>
        <p:spPr>
          <a:xfrm>
            <a:off x="938165" y="4760259"/>
            <a:ext cx="530127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Мы живём в веке современных технологий. </a:t>
            </a:r>
          </a:p>
          <a:p>
            <a:r>
              <a:rPr lang="ru-RU" sz="2000" b="1" dirty="0"/>
              <a:t>В то время, как национальные ценности и традиции уходят в прошлое. </a:t>
            </a:r>
          </a:p>
          <a:p>
            <a:r>
              <a:rPr lang="ru-RU" sz="2000" b="1" dirty="0"/>
              <a:t>Как же их сохранить?</a:t>
            </a:r>
          </a:p>
          <a:p>
            <a:r>
              <a:rPr lang="ru-RU" sz="2000" b="1" dirty="0"/>
              <a:t>Может нам помогут сказки?</a:t>
            </a:r>
          </a:p>
        </p:txBody>
      </p:sp>
    </p:spTree>
    <p:extLst>
      <p:ext uri="{BB962C8B-B14F-4D97-AF65-F5344CB8AC3E}">
        <p14:creationId xmlns:p14="http://schemas.microsoft.com/office/powerpoint/2010/main" val="30406649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219044" y="2261160"/>
            <a:ext cx="5087911" cy="724087"/>
          </a:xfrm>
        </p:spPr>
        <p:txBody>
          <a:bodyPr>
            <a:normAutofit/>
          </a:bodyPr>
          <a:lstStyle/>
          <a:p>
            <a:pPr algn="l"/>
            <a:r>
              <a:rPr lang="ru-RU" sz="3100" dirty="0"/>
              <a:t>Цель</a:t>
            </a:r>
          </a:p>
        </p:txBody>
      </p:sp>
      <p:pic>
        <p:nvPicPr>
          <p:cNvPr id="3" name="Объект 2">
            <a:extLst>
              <a:ext uri="{FF2B5EF4-FFF2-40B4-BE49-F238E27FC236}">
                <a16:creationId xmlns:a16="http://schemas.microsoft.com/office/drawing/2014/main" id="{EB4F6B77-3923-4294-BB99-5C794308891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045" y="1586043"/>
            <a:ext cx="4914551" cy="3685913"/>
          </a:xfrm>
        </p:spPr>
      </p:pic>
      <p:sp>
        <p:nvSpPr>
          <p:cNvPr id="7" name="Объект 6"/>
          <p:cNvSpPr>
            <a:spLocks noGrp="1"/>
          </p:cNvSpPr>
          <p:nvPr>
            <p:ph sz="half" idx="2"/>
          </p:nvPr>
        </p:nvSpPr>
        <p:spPr>
          <a:xfrm>
            <a:off x="6172199" y="3173506"/>
            <a:ext cx="5181600" cy="2546257"/>
          </a:xfrm>
        </p:spPr>
        <p:txBody>
          <a:bodyPr/>
          <a:lstStyle/>
          <a:p>
            <a:pPr marL="0" indent="0">
              <a:buNone/>
            </a:pPr>
            <a:r>
              <a:rPr lang="ru-RU" sz="2500" b="1" dirty="0"/>
              <a:t>Анализ русских народных сказок с точки зрения семейных отношений и ценностей русского народа.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54869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096000" y="5696"/>
            <a:ext cx="5183188" cy="882791"/>
          </a:xfrm>
        </p:spPr>
        <p:txBody>
          <a:bodyPr>
            <a:normAutofit/>
          </a:bodyPr>
          <a:lstStyle/>
          <a:p>
            <a:r>
              <a:rPr lang="ru-RU" sz="3100" dirty="0"/>
              <a:t>Задачи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Объект 2">
            <a:extLst>
              <a:ext uri="{FF2B5EF4-FFF2-40B4-BE49-F238E27FC236}">
                <a16:creationId xmlns:a16="http://schemas.microsoft.com/office/drawing/2014/main" id="{4F6EBD18-A4DF-4403-8CD1-4B16BE0F26E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041" y="1422479"/>
            <a:ext cx="4609560" cy="3457170"/>
          </a:xfrm>
        </p:spPr>
      </p:pic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>
          <a:xfrm>
            <a:off x="9735670" y="6632435"/>
            <a:ext cx="5183188" cy="46112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9" name="Объект 8"/>
          <p:cNvSpPr>
            <a:spLocks noGrp="1"/>
          </p:cNvSpPr>
          <p:nvPr>
            <p:ph sz="quarter" idx="4"/>
          </p:nvPr>
        </p:nvSpPr>
        <p:spPr>
          <a:xfrm>
            <a:off x="6172200" y="658906"/>
            <a:ext cx="5183188" cy="5728447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endParaRPr lang="ru-RU" dirty="0"/>
          </a:p>
          <a:p>
            <a:r>
              <a:rPr lang="ru-RU" sz="4500" b="1" i="1" dirty="0"/>
              <a:t>Изучить теоретический материал – традиции русского народа.</a:t>
            </a:r>
            <a:endParaRPr lang="ru-RU" sz="4500" b="1" dirty="0"/>
          </a:p>
          <a:p>
            <a:r>
              <a:rPr lang="ru-RU" sz="4500" b="1" i="1" dirty="0"/>
              <a:t>Прочитать русские народные сказки.</a:t>
            </a:r>
            <a:endParaRPr lang="ru-RU" sz="4500" b="1" dirty="0"/>
          </a:p>
          <a:p>
            <a:r>
              <a:rPr lang="ru-RU" sz="4500" b="1" i="1" dirty="0"/>
              <a:t>Выявить, какие семейные традиции и ценности встречаются в русских сказках.</a:t>
            </a:r>
            <a:endParaRPr lang="ru-RU" sz="4500" b="1" dirty="0"/>
          </a:p>
          <a:p>
            <a:r>
              <a:rPr lang="ru-RU" sz="4500" b="1" i="1" dirty="0"/>
              <a:t>Провести опрос учащихся начальных классов о знании русских семейных традиций и ценностей.</a:t>
            </a:r>
            <a:endParaRPr lang="ru-RU" sz="4500" b="1" dirty="0"/>
          </a:p>
          <a:p>
            <a:r>
              <a:rPr lang="ru-RU" sz="4500" b="1" i="1" dirty="0"/>
              <a:t>На основе полученных результатов сопоставить данные, полученные из сказок и традиции современной семьи на предмет сохранения русских традиций.</a:t>
            </a:r>
            <a:endParaRPr lang="ru-RU" sz="4500" b="1" dirty="0"/>
          </a:p>
          <a:p>
            <a:r>
              <a:rPr lang="ru-RU" sz="4500" b="1" i="1" dirty="0"/>
              <a:t>Систематизировать материал и оформить проект.</a:t>
            </a:r>
            <a:endParaRPr lang="ru-RU" sz="4500" b="1" dirty="0"/>
          </a:p>
          <a:p>
            <a:r>
              <a:rPr lang="ru-RU" sz="4500" b="1" i="1" dirty="0"/>
              <a:t>Изготовить </a:t>
            </a:r>
            <a:r>
              <a:rPr lang="ru-RU" sz="4500" b="1" i="1" dirty="0" err="1"/>
              <a:t>лэпбук</a:t>
            </a:r>
            <a:r>
              <a:rPr lang="ru-RU" sz="4500" b="1" i="1" dirty="0"/>
              <a:t> «Семейные ценности и традиции в русских народных сказках».</a:t>
            </a:r>
            <a:endParaRPr lang="ru-RU" sz="4500" b="1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8503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468034" y="407825"/>
            <a:ext cx="5183188" cy="882791"/>
          </a:xfrm>
        </p:spPr>
        <p:txBody>
          <a:bodyPr>
            <a:normAutofit/>
          </a:bodyPr>
          <a:lstStyle/>
          <a:p>
            <a:pPr algn="l"/>
            <a:r>
              <a:rPr lang="ru-RU" sz="3100" dirty="0"/>
              <a:t>Продукт проекта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1727294" y="6269645"/>
            <a:ext cx="5157787" cy="82391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>
          <a:xfrm>
            <a:off x="9735670" y="6632435"/>
            <a:ext cx="5183188" cy="46112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9" name="Объект 8"/>
          <p:cNvSpPr>
            <a:spLocks noGrp="1"/>
          </p:cNvSpPr>
          <p:nvPr>
            <p:ph sz="quarter" idx="4"/>
          </p:nvPr>
        </p:nvSpPr>
        <p:spPr>
          <a:xfrm>
            <a:off x="6380012" y="1290616"/>
            <a:ext cx="4887353" cy="13889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500" b="1" dirty="0" err="1"/>
              <a:t>Лэпбук</a:t>
            </a:r>
            <a:r>
              <a:rPr lang="ru-RU" sz="2500" b="1" dirty="0"/>
              <a:t> «Семейные ценности и традиции в русских народных сказках».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1E69C9C-B8EE-412F-8C05-04FF7C4859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01057" y="4196727"/>
            <a:ext cx="2547671" cy="1816690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7D8618A7-4EA5-4233-B8B3-01B30CFCF6A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68034" y="2887802"/>
            <a:ext cx="2009687" cy="2679582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E24A8EAA-516F-4DC9-9EE0-3995E8B1AE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23146" y="4149696"/>
            <a:ext cx="2547670" cy="1910753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5F552B1F-BBCC-4A5C-8A10-16EB3FFB2C2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19330" y="3222751"/>
            <a:ext cx="2679581" cy="2009686"/>
          </a:xfrm>
          <a:prstGeom prst="rect">
            <a:avLst/>
          </a:prstGeom>
        </p:spPr>
      </p:pic>
      <p:pic>
        <p:nvPicPr>
          <p:cNvPr id="10" name="Объект 9">
            <a:extLst>
              <a:ext uri="{FF2B5EF4-FFF2-40B4-BE49-F238E27FC236}">
                <a16:creationId xmlns:a16="http://schemas.microsoft.com/office/drawing/2014/main" id="{0689F63A-05E5-411A-8931-0764CB70CA1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92961" y="856888"/>
            <a:ext cx="3022363" cy="2266772"/>
          </a:xfrm>
        </p:spPr>
      </p:pic>
    </p:spTree>
    <p:extLst>
      <p:ext uri="{BB962C8B-B14F-4D97-AF65-F5344CB8AC3E}">
        <p14:creationId xmlns:p14="http://schemas.microsoft.com/office/powerpoint/2010/main" val="31735915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352991" y="689451"/>
            <a:ext cx="5183188" cy="882791"/>
          </a:xfrm>
        </p:spPr>
        <p:txBody>
          <a:bodyPr>
            <a:noAutofit/>
          </a:bodyPr>
          <a:lstStyle/>
          <a:p>
            <a:r>
              <a:rPr lang="ru-RU" sz="3100" dirty="0"/>
              <a:t>Семейные ценности и традиции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0" y="6034088"/>
            <a:ext cx="5157787" cy="82391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" name="Объект 2">
            <a:extLst>
              <a:ext uri="{FF2B5EF4-FFF2-40B4-BE49-F238E27FC236}">
                <a16:creationId xmlns:a16="http://schemas.microsoft.com/office/drawing/2014/main" id="{0D7D7F37-01D2-4B3E-9571-0379EA41967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965" y="429589"/>
            <a:ext cx="4244975" cy="5998821"/>
          </a:xfrm>
        </p:spPr>
      </p:pic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>
          <a:xfrm>
            <a:off x="9735670" y="6632435"/>
            <a:ext cx="5183188" cy="46112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9" name="Объект 8"/>
          <p:cNvSpPr>
            <a:spLocks noGrp="1"/>
          </p:cNvSpPr>
          <p:nvPr>
            <p:ph sz="quarter" idx="4"/>
          </p:nvPr>
        </p:nvSpPr>
        <p:spPr>
          <a:xfrm>
            <a:off x="6172200" y="1781908"/>
            <a:ext cx="5183188" cy="460544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00AFC32-99B0-4B78-9BF0-9469AC11BF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1491" y="1983440"/>
            <a:ext cx="4446189" cy="289111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87121E1-7120-4535-86B4-050209520706}"/>
              </a:ext>
            </a:extLst>
          </p:cNvPr>
          <p:cNvSpPr/>
          <p:nvPr/>
        </p:nvSpPr>
        <p:spPr>
          <a:xfrm>
            <a:off x="5372940" y="5084224"/>
            <a:ext cx="6096000" cy="12464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sz="2500" b="1" dirty="0"/>
              <a:t>«Сказка — неиссякаемый источник</a:t>
            </a:r>
          </a:p>
          <a:p>
            <a:pPr algn="r"/>
            <a:r>
              <a:rPr lang="ru-RU" sz="2500" b="1" dirty="0"/>
              <a:t>познания народной жизни»</a:t>
            </a:r>
          </a:p>
          <a:p>
            <a:pPr algn="r"/>
            <a:r>
              <a:rPr lang="ru-RU" sz="2500" b="1" dirty="0" err="1"/>
              <a:t>Н.Паутинцев</a:t>
            </a:r>
            <a:endParaRPr lang="ru-RU" sz="2500" b="1" dirty="0"/>
          </a:p>
        </p:txBody>
      </p:sp>
    </p:spTree>
    <p:extLst>
      <p:ext uri="{BB962C8B-B14F-4D97-AF65-F5344CB8AC3E}">
        <p14:creationId xmlns:p14="http://schemas.microsoft.com/office/powerpoint/2010/main" val="34990193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444641" y="1753113"/>
            <a:ext cx="5183188" cy="882791"/>
          </a:xfrm>
        </p:spPr>
        <p:txBody>
          <a:bodyPr>
            <a:noAutofit/>
          </a:bodyPr>
          <a:lstStyle/>
          <a:p>
            <a:r>
              <a:rPr lang="ru-RU" sz="3100" dirty="0"/>
              <a:t>Народные праздники</a:t>
            </a:r>
            <a:br>
              <a:rPr lang="ru-RU" sz="3100" dirty="0"/>
            </a:br>
            <a:endParaRPr lang="ru-RU" sz="3100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6444641" y="3117127"/>
            <a:ext cx="5157787" cy="823912"/>
          </a:xfrm>
        </p:spPr>
        <p:txBody>
          <a:bodyPr>
            <a:noAutofit/>
          </a:bodyPr>
          <a:lstStyle/>
          <a:p>
            <a:pPr algn="ctr"/>
            <a:r>
              <a:rPr lang="ru-RU" sz="3100" dirty="0"/>
              <a:t>сказка</a:t>
            </a:r>
          </a:p>
          <a:p>
            <a:pPr algn="ctr"/>
            <a:r>
              <a:rPr lang="ru-RU" sz="3100" dirty="0"/>
              <a:t>СОЛНЦЕ И БЛИНЫ</a:t>
            </a:r>
          </a:p>
        </p:txBody>
      </p:sp>
      <p:pic>
        <p:nvPicPr>
          <p:cNvPr id="3" name="Объект 2">
            <a:extLst>
              <a:ext uri="{FF2B5EF4-FFF2-40B4-BE49-F238E27FC236}">
                <a16:creationId xmlns:a16="http://schemas.microsoft.com/office/drawing/2014/main" id="{DEA43A10-55EA-4FC6-B478-99684D75E5D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616" y="1051966"/>
            <a:ext cx="4926745" cy="4508332"/>
          </a:xfrm>
        </p:spPr>
      </p:pic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>
          <a:xfrm>
            <a:off x="9735670" y="6632435"/>
            <a:ext cx="5183188" cy="461122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9" name="Объект 8"/>
          <p:cNvSpPr>
            <a:spLocks noGrp="1"/>
          </p:cNvSpPr>
          <p:nvPr>
            <p:ph sz="quarter" idx="4"/>
          </p:nvPr>
        </p:nvSpPr>
        <p:spPr>
          <a:xfrm>
            <a:off x="6867087" y="6632435"/>
            <a:ext cx="5183188" cy="107576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27596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194427" y="493926"/>
            <a:ext cx="5183188" cy="1187238"/>
          </a:xfrm>
        </p:spPr>
        <p:txBody>
          <a:bodyPr>
            <a:normAutofit/>
          </a:bodyPr>
          <a:lstStyle/>
          <a:p>
            <a:r>
              <a:rPr lang="ru-RU" sz="3100" dirty="0"/>
              <a:t>Гостеприимство</a:t>
            </a:r>
            <a:br>
              <a:rPr lang="ru-RU" sz="3100" dirty="0"/>
            </a:br>
            <a:r>
              <a:rPr lang="ru-RU" sz="3100" dirty="0"/>
              <a:t>Хлеб-соль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6372226" y="2157046"/>
            <a:ext cx="5157787" cy="3340956"/>
          </a:xfrm>
        </p:spPr>
        <p:txBody>
          <a:bodyPr>
            <a:normAutofit/>
          </a:bodyPr>
          <a:lstStyle/>
          <a:p>
            <a:pPr algn="ctr"/>
            <a:r>
              <a:rPr lang="ru-RU" sz="3100" dirty="0"/>
              <a:t>сказки</a:t>
            </a:r>
          </a:p>
          <a:p>
            <a:pPr algn="ctr"/>
            <a:r>
              <a:rPr lang="ru-RU" sz="3100" dirty="0"/>
              <a:t>ТЕРЕМОК</a:t>
            </a:r>
          </a:p>
          <a:p>
            <a:pPr algn="ctr"/>
            <a:r>
              <a:rPr lang="ru-RU" sz="3100" dirty="0"/>
              <a:t>МОРОЗКО</a:t>
            </a:r>
          </a:p>
          <a:p>
            <a:pPr algn="ctr"/>
            <a:r>
              <a:rPr lang="ru-RU" sz="3100" dirty="0"/>
              <a:t>КАША ИЗ ТОПОРА</a:t>
            </a:r>
          </a:p>
          <a:p>
            <a:pPr algn="ctr"/>
            <a:r>
              <a:rPr lang="ru-RU" sz="3100" dirty="0"/>
              <a:t>ЛИСА И ЖУРАВЛЬ</a:t>
            </a:r>
          </a:p>
          <a:p>
            <a:pPr algn="ctr"/>
            <a:endParaRPr lang="ru-RU" sz="3100" dirty="0"/>
          </a:p>
        </p:txBody>
      </p:sp>
      <p:pic>
        <p:nvPicPr>
          <p:cNvPr id="3" name="Объект 2">
            <a:extLst>
              <a:ext uri="{FF2B5EF4-FFF2-40B4-BE49-F238E27FC236}">
                <a16:creationId xmlns:a16="http://schemas.microsoft.com/office/drawing/2014/main" id="{3A78EECC-C716-4AA6-9895-88D417B4CCA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403" y="493925"/>
            <a:ext cx="2806089" cy="1947893"/>
          </a:xfrm>
        </p:spPr>
      </p:pic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>
          <a:xfrm>
            <a:off x="9735670" y="6632435"/>
            <a:ext cx="5183188" cy="461122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9" name="Объект 8"/>
          <p:cNvSpPr>
            <a:spLocks noGrp="1"/>
          </p:cNvSpPr>
          <p:nvPr>
            <p:ph sz="quarter" idx="4"/>
          </p:nvPr>
        </p:nvSpPr>
        <p:spPr>
          <a:xfrm>
            <a:off x="6172200" y="2602523"/>
            <a:ext cx="5183188" cy="378483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BF1F791-24CB-497D-87A6-91EADC3EFC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9578" y="1239767"/>
            <a:ext cx="2137511" cy="308336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3134988-3CD0-4AF8-83E1-8978B517EFF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890" y="3200862"/>
            <a:ext cx="2208042" cy="1947893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64936253-F428-44FB-A672-476B18DBB20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8776" y="4439508"/>
            <a:ext cx="2030774" cy="2030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554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7C0538-5DF2-4AED-B07E-26CD35473D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100" dirty="0"/>
              <a:t>Почитание старшего поколения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FDC9DA8-4774-4039-9185-DCD93E154F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pic>
        <p:nvPicPr>
          <p:cNvPr id="12" name="Объект 11">
            <a:extLst>
              <a:ext uri="{FF2B5EF4-FFF2-40B4-BE49-F238E27FC236}">
                <a16:creationId xmlns:a16="http://schemas.microsoft.com/office/drawing/2014/main" id="{84883344-A702-43CD-B983-13DE6D58898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772" y="472599"/>
            <a:ext cx="3642360" cy="2743200"/>
          </a:xfrm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id="{C7D0519E-787B-4311-9D89-5217643E06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2"/>
            <a:ext cx="5183188" cy="2743199"/>
          </a:xfrm>
        </p:spPr>
        <p:txBody>
          <a:bodyPr>
            <a:normAutofit/>
          </a:bodyPr>
          <a:lstStyle/>
          <a:p>
            <a:pPr algn="ctr"/>
            <a:r>
              <a:rPr lang="ru-RU" sz="3100" dirty="0"/>
              <a:t>сказки</a:t>
            </a:r>
          </a:p>
          <a:p>
            <a:pPr algn="ctr"/>
            <a:r>
              <a:rPr lang="ru-RU" sz="3100" dirty="0"/>
              <a:t>ЛЯГУШКА-ЦАРЕВНА</a:t>
            </a:r>
          </a:p>
          <a:p>
            <a:pPr algn="ctr"/>
            <a:r>
              <a:rPr lang="ru-RU" sz="3100" dirty="0"/>
              <a:t>ИВАН – КРЕСТЬЯНСКИЙ СЫН И ЧУДО-ЮДО</a:t>
            </a:r>
          </a:p>
          <a:p>
            <a:pPr algn="ctr"/>
            <a:r>
              <a:rPr lang="ru-RU" sz="3100" dirty="0"/>
              <a:t>СИВКА-БУРКА</a:t>
            </a:r>
          </a:p>
        </p:txBody>
      </p:sp>
      <p:pic>
        <p:nvPicPr>
          <p:cNvPr id="14" name="Объект 13">
            <a:extLst>
              <a:ext uri="{FF2B5EF4-FFF2-40B4-BE49-F238E27FC236}">
                <a16:creationId xmlns:a16="http://schemas.microsoft.com/office/drawing/2014/main" id="{E52FC78D-4274-4B96-90B7-D8C6FD16B6D7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772" y="2802255"/>
            <a:ext cx="4225444" cy="3684588"/>
          </a:xfr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943C77D9-05DD-4471-88D3-E795BDD054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2077" y="1962549"/>
            <a:ext cx="2157360" cy="1298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95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0D18AE-E159-496B-9424-4ABD6CD82C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72200" y="365125"/>
            <a:ext cx="5183188" cy="2139950"/>
          </a:xfrm>
        </p:spPr>
        <p:txBody>
          <a:bodyPr>
            <a:normAutofit fontScale="90000"/>
          </a:bodyPr>
          <a:lstStyle/>
          <a:p>
            <a:r>
              <a:rPr lang="ru-RU" sz="3400" dirty="0"/>
              <a:t>Ценность семьи</a:t>
            </a:r>
            <a:br>
              <a:rPr lang="ru-RU" sz="3400" dirty="0"/>
            </a:br>
            <a:r>
              <a:rPr lang="ru-RU" sz="3400" dirty="0"/>
              <a:t> Забота о ближнем</a:t>
            </a:r>
            <a:br>
              <a:rPr lang="ru-RU" sz="3400" dirty="0"/>
            </a:br>
            <a:r>
              <a:rPr lang="ru-RU" sz="3400" dirty="0"/>
              <a:t>Братская и сестринская любовь</a:t>
            </a:r>
            <a:br>
              <a:rPr lang="ru-RU" dirty="0"/>
            </a:br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2E7B52F-0871-4A60-B0F2-5721DB1150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98D071EA-A2CB-44D8-90B7-6D4293F4A7C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225" y="371474"/>
            <a:ext cx="3497580" cy="2619378"/>
          </a:xfrm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id="{12714F3D-5303-40C5-BF58-FB916B28205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92240" y="4904423"/>
            <a:ext cx="5183188" cy="82391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38A7D52-8824-40DA-AAE4-C95F4ABF4F18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100" b="1" dirty="0"/>
              <a:t>сказки</a:t>
            </a:r>
          </a:p>
          <a:p>
            <a:pPr marL="0" indent="0" algn="ctr">
              <a:buNone/>
            </a:pPr>
            <a:r>
              <a:rPr lang="ru-RU" sz="3100" b="1" dirty="0"/>
              <a:t>СЕСТРИЦА АЛЁНУШКА И БРАТЕЦ ИВАНУШКА</a:t>
            </a:r>
          </a:p>
          <a:p>
            <a:pPr marL="0" indent="0" algn="ctr">
              <a:buNone/>
            </a:pPr>
            <a:r>
              <a:rPr lang="ru-RU" sz="3100" b="1" dirty="0"/>
              <a:t>ГУСИ -ЛЕБЕДИ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493C50D-CA40-49BF-9E8B-2BE6F939A8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0" y="2929446"/>
            <a:ext cx="4423410" cy="3260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266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B1BD13-DCB1-4A35-8271-75447A59C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100" dirty="0"/>
              <a:t>Родительское благословление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BCE716E-6BB0-4200-8187-5EA49C0124B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0BE04A1E-2EFA-43CE-9832-D1B0C13BF28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052" y="656908"/>
            <a:ext cx="4740520" cy="5532755"/>
          </a:xfrm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id="{071640B3-E19E-436B-801F-151DCDA70DF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A4954B3-B050-43F8-A206-0C30B3DBF2B8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100" b="1" dirty="0"/>
              <a:t>сказка</a:t>
            </a:r>
          </a:p>
          <a:p>
            <a:pPr marL="0" indent="0" algn="ctr">
              <a:buNone/>
            </a:pPr>
            <a:r>
              <a:rPr lang="ru-RU" sz="3100" b="1" dirty="0"/>
              <a:t>ВАСИЛИСА-ПРЕКРАСНАЯ</a:t>
            </a:r>
          </a:p>
        </p:txBody>
      </p:sp>
    </p:spTree>
    <p:extLst>
      <p:ext uri="{BB962C8B-B14F-4D97-AF65-F5344CB8AC3E}">
        <p14:creationId xmlns:p14="http://schemas.microsoft.com/office/powerpoint/2010/main" val="39315482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1E8B6C-7DD8-431E-B404-B5A71D5CB4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100" dirty="0"/>
              <a:t>Помощь и поддержка друг друга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1463FFF-2578-4262-9359-3209E9317FC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DA42A775-4770-41A5-97B9-A4EBD731186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873" y="365125"/>
            <a:ext cx="3776567" cy="2748055"/>
          </a:xfrm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id="{273A4F67-3B84-4614-B682-04A17ABC29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067394CD-51AE-461C-8900-F6BB645FFEA3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100" b="1" dirty="0"/>
              <a:t>сказки</a:t>
            </a:r>
          </a:p>
          <a:p>
            <a:pPr marL="0" indent="0" algn="ctr">
              <a:buNone/>
            </a:pPr>
            <a:r>
              <a:rPr lang="ru-RU" sz="3100" b="1" dirty="0"/>
              <a:t>ТЕРЕМОК</a:t>
            </a:r>
          </a:p>
          <a:p>
            <a:pPr marL="0" indent="0" algn="ctr">
              <a:buNone/>
            </a:pPr>
            <a:r>
              <a:rPr lang="ru-RU" sz="3100" b="1" dirty="0"/>
              <a:t>ЗИМОВЬЕ ЗВЕРЕЙ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A3D74AF-365A-4550-BA15-ECAC534C21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014" y="3004343"/>
            <a:ext cx="3437255" cy="3437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646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1982AB-DB50-4B8A-BF50-C11CAD2E75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100" dirty="0"/>
              <a:t>Приобщение к труду детей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EBDD874-0064-4EA2-A7A9-D8A504F976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6E4A35A9-FB6B-40FB-9692-35273B00D0A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830" y="1980108"/>
            <a:ext cx="4897120" cy="3060699"/>
          </a:xfrm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id="{EFCB10C2-57CC-4980-9664-23AC56D5A2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E288DBC-DF31-46E5-B4FF-BFE534A55829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100" b="1" dirty="0"/>
              <a:t>сказка</a:t>
            </a:r>
          </a:p>
          <a:p>
            <a:pPr marL="0" indent="0" algn="ctr">
              <a:buNone/>
            </a:pPr>
            <a:r>
              <a:rPr lang="ru-RU" sz="3100" b="1" dirty="0"/>
              <a:t>У СТРАХА ГЛАЗА ВЕЛИКИ</a:t>
            </a:r>
          </a:p>
        </p:txBody>
      </p:sp>
    </p:spTree>
    <p:extLst>
      <p:ext uri="{BB962C8B-B14F-4D97-AF65-F5344CB8AC3E}">
        <p14:creationId xmlns:p14="http://schemas.microsoft.com/office/powerpoint/2010/main" val="26004305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BE8ABA-3817-4978-84FB-CFC4FD9A3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100" dirty="0"/>
              <a:t>Доброе отношение к домашним животным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ABC6256-8BF9-4ACB-86A9-6DCD9F1A56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CB6D8898-A3CD-4E42-B74C-05A67D5D834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101" y="522485"/>
            <a:ext cx="3964940" cy="2414784"/>
          </a:xfrm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id="{CD51C425-1CBF-4479-88F5-BAFC950AA4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462BE69A-C83A-43E8-997E-1B9D966348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94427" y="2585085"/>
            <a:ext cx="5183188" cy="36845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100" b="1" dirty="0"/>
              <a:t>сказка</a:t>
            </a:r>
          </a:p>
          <a:p>
            <a:pPr marL="0" indent="0" algn="ctr">
              <a:buNone/>
            </a:pPr>
            <a:r>
              <a:rPr lang="ru-RU" sz="3100" b="1" dirty="0"/>
              <a:t>ВОЛШЕБНОЕ КОЛЬЦО</a:t>
            </a:r>
          </a:p>
          <a:p>
            <a:pPr marL="0" indent="0" algn="ctr">
              <a:buNone/>
            </a:pPr>
            <a:r>
              <a:rPr lang="ru-RU" sz="3100" b="1" dirty="0"/>
              <a:t>ПЕТУШОК И БОБОВОЕ ЗЕРНЫШКО</a:t>
            </a:r>
          </a:p>
          <a:p>
            <a:pPr marL="0" indent="0" algn="ctr">
              <a:buNone/>
            </a:pPr>
            <a:r>
              <a:rPr lang="ru-RU" sz="3100" b="1" dirty="0"/>
              <a:t>КРОШЕЧКА-ХАВРОШЕЧКА 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B1AD4F8-BC0F-41AC-900B-5BCF748E98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2772" y="2813211"/>
            <a:ext cx="2805108" cy="1963576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AAD74740-11D2-4383-8AD5-A47427A70E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101" y="4221581"/>
            <a:ext cx="2650489" cy="2123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432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75D1E4-6352-4E78-917C-664E2458DA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100" dirty="0"/>
              <a:t>Доброе отношение к природе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8EF3C8C-0A40-4FC1-9C2A-21AFC5B4F93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58BABC07-AB13-44E9-863F-1067C1606B6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991" y="496914"/>
            <a:ext cx="4398129" cy="5864172"/>
          </a:xfrm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id="{4A33141B-22F3-4588-AFC5-0A2D7198AB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643A768-F799-42F2-8E9B-C3C1410AF3EC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100" b="1" dirty="0"/>
              <a:t>сказка</a:t>
            </a:r>
          </a:p>
          <a:p>
            <a:pPr marL="0" indent="0" algn="ctr">
              <a:buNone/>
            </a:pPr>
            <a:r>
              <a:rPr lang="ru-RU" sz="3100" b="1" dirty="0"/>
              <a:t>ЦАРЕВНА-ЛЯГУШКА</a:t>
            </a:r>
          </a:p>
        </p:txBody>
      </p:sp>
    </p:spTree>
    <p:extLst>
      <p:ext uri="{BB962C8B-B14F-4D97-AF65-F5344CB8AC3E}">
        <p14:creationId xmlns:p14="http://schemas.microsoft.com/office/powerpoint/2010/main" val="336812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DAAF08-525D-4A88-AFE1-E63B62FE6E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100" dirty="0"/>
              <a:t>Ценностное отношение к Родине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225E660-80DA-4B46-AB6D-5A5D936AD5F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6DCA8ADF-CD4A-4C37-866D-A58982AE543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612" y="365125"/>
            <a:ext cx="2546668" cy="2795676"/>
          </a:xfrm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id="{C1CFA155-5468-4618-8AE7-32424D571B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FAF01D0-A46C-4D1B-AE61-7B8630DA3467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100" b="1" dirty="0"/>
              <a:t>сказки</a:t>
            </a:r>
          </a:p>
          <a:p>
            <a:pPr marL="0" indent="0" algn="ctr">
              <a:buNone/>
            </a:pPr>
            <a:r>
              <a:rPr lang="ru-RU" sz="3100" b="1" dirty="0"/>
              <a:t>ИВАН – КРЕСТЬЯНСКИЙ СЫН И ЧУДО-ЮДО</a:t>
            </a:r>
          </a:p>
          <a:p>
            <a:pPr marL="0" indent="0" algn="ctr">
              <a:buNone/>
            </a:pPr>
            <a:r>
              <a:rPr lang="ru-RU" sz="3100" b="1" dirty="0"/>
              <a:t>НИКИТА-КОЖЕМЯКА</a:t>
            </a:r>
          </a:p>
          <a:p>
            <a:pPr marL="0" indent="0" algn="ctr">
              <a:buNone/>
            </a:pPr>
            <a:r>
              <a:rPr lang="ru-RU" sz="3100" b="1" dirty="0"/>
              <a:t>АЛЁША ПОПОВИЧ И ТУГАРИН ЗМЕЙ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1E391FF-9FC9-4F24-86C1-F8C9020BD2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3270" y="1690688"/>
            <a:ext cx="2433358" cy="2972752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77E72E5-39F4-467D-9A67-5FCCCED233C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041" y="3340933"/>
            <a:ext cx="2290239" cy="3151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7271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BF7652-D047-4DB5-B4D4-B42841760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6359507-A1FF-4C67-8644-E8AA82ED35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" name="Объект 9">
            <a:extLst>
              <a:ext uri="{FF2B5EF4-FFF2-40B4-BE49-F238E27FC236}">
                <a16:creationId xmlns:a16="http://schemas.microsoft.com/office/drawing/2014/main" id="{CE0179E2-33A0-49A6-AAC2-9F33C8C3701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404" y="639445"/>
            <a:ext cx="2569528" cy="2326912"/>
          </a:xfrm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id="{491273A5-0440-4E56-94D1-0C29FD335B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" name="Объект 11">
            <a:extLst>
              <a:ext uri="{FF2B5EF4-FFF2-40B4-BE49-F238E27FC236}">
                <a16:creationId xmlns:a16="http://schemas.microsoft.com/office/drawing/2014/main" id="{3D9B6149-3D9D-470A-9507-4E66FBF7017D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404" y="3199957"/>
            <a:ext cx="4923473" cy="2754972"/>
          </a:xfr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BB4C173E-8232-43F3-91CB-9C6FB69B7D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03572" y="1690688"/>
            <a:ext cx="4675296" cy="3327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6705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E0EDF0-773B-4B2E-899C-6F8EF50D9D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E7F809E-7F02-479A-BFDB-8B435D0E42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544A815C-9504-4645-9B87-B0D4E586040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612" y="1681163"/>
            <a:ext cx="4951165" cy="3684588"/>
          </a:xfrm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id="{BF66DBB7-DDC5-4D0C-AE0A-3A5673FAF1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E59F00E-DAFC-4AB8-B4C2-818B1D98A6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1998" y="560699"/>
            <a:ext cx="4951165" cy="2524766"/>
          </a:xfrm>
          <a:prstGeom prst="rect">
            <a:avLst/>
          </a:prstGeom>
        </p:spPr>
      </p:pic>
      <p:pic>
        <p:nvPicPr>
          <p:cNvPr id="16" name="Объект 15">
            <a:extLst>
              <a:ext uri="{FF2B5EF4-FFF2-40B4-BE49-F238E27FC236}">
                <a16:creationId xmlns:a16="http://schemas.microsoft.com/office/drawing/2014/main" id="{F5F676C2-1722-4526-B218-EEA1F6DFF3CF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3281039"/>
            <a:ext cx="4236844" cy="2979913"/>
          </a:xfrm>
        </p:spPr>
      </p:pic>
    </p:spTree>
    <p:extLst>
      <p:ext uri="{BB962C8B-B14F-4D97-AF65-F5344CB8AC3E}">
        <p14:creationId xmlns:p14="http://schemas.microsoft.com/office/powerpoint/2010/main" val="31601094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5906FB-9E65-4A38-B7C0-1DB45A95D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8702" y="149972"/>
            <a:ext cx="10897816" cy="1325563"/>
          </a:xfrm>
        </p:spPr>
        <p:txBody>
          <a:bodyPr>
            <a:normAutofit/>
          </a:bodyPr>
          <a:lstStyle/>
          <a:p>
            <a:r>
              <a:rPr lang="ru-RU" sz="4300" dirty="0" err="1"/>
              <a:t>Соц</a:t>
            </a:r>
            <a:r>
              <a:rPr lang="ru-RU" sz="4300" dirty="0"/>
              <a:t>  опрос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05AA08C-4B8D-4606-BED9-99C6EFA5C4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4303" y="1182992"/>
            <a:ext cx="9118214" cy="5327381"/>
          </a:xfrm>
          <a:prstGeom prst="rect">
            <a:avLst/>
          </a:prstGeom>
        </p:spPr>
      </p:pic>
      <p:sp>
        <p:nvSpPr>
          <p:cNvPr id="3" name="Текст 2">
            <a:extLst>
              <a:ext uri="{FF2B5EF4-FFF2-40B4-BE49-F238E27FC236}">
                <a16:creationId xmlns:a16="http://schemas.microsoft.com/office/drawing/2014/main" id="{E36CF7EC-E5D5-4AD7-A96F-F35BF7592C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41186" y="6535271"/>
            <a:ext cx="8107488" cy="82391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0BADC4A-15C8-47D4-8243-B904864AD7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35623" y="6337487"/>
            <a:ext cx="5157787" cy="368458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910868F-8D9F-4FA5-B24D-97C836FD24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758953" y="6492875"/>
            <a:ext cx="5183188" cy="82391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33B2299-233B-4871-814F-DB9A857F01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94930" y="6368303"/>
            <a:ext cx="5183188" cy="3684588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2903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C4004D-CA78-4745-9439-7BA0BF9391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4777A64-D3D0-4AA4-8A6B-51AABB0909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27603BC5-C2E1-44D4-A114-9B4A9B82699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287" y="539796"/>
            <a:ext cx="4142195" cy="3106646"/>
          </a:xfrm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id="{A9E698BC-D678-42F1-B15D-7BE56068BA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" name="Объект 9">
            <a:extLst>
              <a:ext uri="{FF2B5EF4-FFF2-40B4-BE49-F238E27FC236}">
                <a16:creationId xmlns:a16="http://schemas.microsoft.com/office/drawing/2014/main" id="{C3BF4B31-73B7-4507-88CD-16764F2B741D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529" y="3959703"/>
            <a:ext cx="3291124" cy="2468343"/>
          </a:xfr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3743065-CA42-4680-B0F7-14C59BBC6C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45658" y="3852912"/>
            <a:ext cx="3533388" cy="264784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F11CAA9-30D9-4AA4-A0DD-E8BA03F747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99462" y="539796"/>
            <a:ext cx="2682180" cy="357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430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964334-F996-47FB-AC24-D3C71ACD8D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A96352-520A-417D-9935-1A9649E859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28152BBE-FBA9-451F-AA48-0144F2B76C0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01453" y="1258747"/>
            <a:ext cx="5787342" cy="4340506"/>
          </a:xfrm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id="{CA5ABD92-C5E2-47BE-8A0D-BA69A462C51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" name="Объект 13">
            <a:extLst>
              <a:ext uri="{FF2B5EF4-FFF2-40B4-BE49-F238E27FC236}">
                <a16:creationId xmlns:a16="http://schemas.microsoft.com/office/drawing/2014/main" id="{81406FC2-2C52-4016-9314-0EEB8850B5D5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9189" y="335298"/>
            <a:ext cx="4485560" cy="6187404"/>
          </a:xfrm>
        </p:spPr>
      </p:pic>
    </p:spTree>
    <p:extLst>
      <p:ext uri="{BB962C8B-B14F-4D97-AF65-F5344CB8AC3E}">
        <p14:creationId xmlns:p14="http://schemas.microsoft.com/office/powerpoint/2010/main" val="1621904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1F7B6B-DF3C-447E-A3BB-2B3F40BDC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78286" y="2437973"/>
            <a:ext cx="5183188" cy="1325563"/>
          </a:xfrm>
        </p:spPr>
        <p:txBody>
          <a:bodyPr>
            <a:noAutofit/>
          </a:bodyPr>
          <a:lstStyle/>
          <a:p>
            <a:r>
              <a:rPr lang="ru-RU" sz="3700" dirty="0"/>
              <a:t>Спасибо</a:t>
            </a:r>
            <a:br>
              <a:rPr lang="ru-RU" sz="3700" dirty="0"/>
            </a:br>
            <a:r>
              <a:rPr lang="ru-RU" sz="3700" dirty="0"/>
              <a:t>за</a:t>
            </a:r>
            <a:br>
              <a:rPr lang="ru-RU" sz="3700" dirty="0"/>
            </a:br>
            <a:r>
              <a:rPr lang="ru-RU" sz="3700" dirty="0"/>
              <a:t>внимание!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1FA71E7-01AA-4764-955C-522005B688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6612" y="6034088"/>
            <a:ext cx="5157787" cy="823912"/>
          </a:xfrm>
        </p:spPr>
        <p:txBody>
          <a:bodyPr/>
          <a:lstStyle/>
          <a:p>
            <a:endParaRPr lang="ru-RU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AEB9C9A-8743-4710-AF0C-4A040094FA4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1482" y="6446044"/>
            <a:ext cx="5183188" cy="82391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A56E0C4-88C8-4F05-A7A4-7B81D91DA0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432" y="604645"/>
            <a:ext cx="5188146" cy="1396105"/>
          </a:xfrm>
          <a:prstGeom prst="rect">
            <a:avLst/>
          </a:prstGeom>
        </p:spPr>
      </p:pic>
      <p:sp>
        <p:nvSpPr>
          <p:cNvPr id="19" name="Объект 18">
            <a:extLst>
              <a:ext uri="{FF2B5EF4-FFF2-40B4-BE49-F238E27FC236}">
                <a16:creationId xmlns:a16="http://schemas.microsoft.com/office/drawing/2014/main" id="{53909897-2075-4B72-971E-4342836549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2675965" y="6034088"/>
            <a:ext cx="5183188" cy="368458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3" name="Объект 22">
            <a:extLst>
              <a:ext uri="{FF2B5EF4-FFF2-40B4-BE49-F238E27FC236}">
                <a16:creationId xmlns:a16="http://schemas.microsoft.com/office/drawing/2014/main" id="{70425692-E622-43A1-8A8A-0F0F8CB3910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054" y="2437973"/>
            <a:ext cx="4712543" cy="3684588"/>
          </a:xfrm>
        </p:spPr>
      </p:pic>
    </p:spTree>
    <p:extLst>
      <p:ext uri="{BB962C8B-B14F-4D97-AF65-F5344CB8AC3E}">
        <p14:creationId xmlns:p14="http://schemas.microsoft.com/office/powerpoint/2010/main" val="2250120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F16A60-2C42-46E3-B58F-B4F4081CE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A86F51C-0913-4EE7-AF21-BAAEE998FF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518803"/>
            <a:ext cx="5157787" cy="823912"/>
          </a:xfrm>
        </p:spPr>
        <p:txBody>
          <a:bodyPr/>
          <a:lstStyle/>
          <a:p>
            <a:pPr algn="ctr"/>
            <a:r>
              <a:rPr lang="ru-RU" dirty="0"/>
              <a:t>МБОУ «</a:t>
            </a:r>
            <a:r>
              <a:rPr lang="ru-RU" dirty="0" err="1"/>
              <a:t>Камышевская</a:t>
            </a:r>
            <a:r>
              <a:rPr lang="ru-RU" dirty="0"/>
              <a:t> СОШ № 9»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0888540-48FD-4680-9D06-0CAA3B64F4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5176837"/>
            <a:ext cx="5157787" cy="1012826"/>
          </a:xfrm>
        </p:spPr>
        <p:txBody>
          <a:bodyPr>
            <a:normAutofit fontScale="62500" lnSpcReduction="20000"/>
          </a:bodyPr>
          <a:lstStyle/>
          <a:p>
            <a:endParaRPr lang="ru-RU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63C8094-3E1B-4B72-97DC-EA58BA773C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06671" y="2605088"/>
            <a:ext cx="5183188" cy="823912"/>
          </a:xfrm>
        </p:spPr>
        <p:txBody>
          <a:bodyPr/>
          <a:lstStyle/>
          <a:p>
            <a:pPr algn="ctr"/>
            <a:r>
              <a:rPr lang="ru-RU" dirty="0"/>
              <a:t>2024 г.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023030F5-ED41-4656-B5DB-2C83EBDBB3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5889811"/>
            <a:ext cx="5183188" cy="299851"/>
          </a:xfrm>
        </p:spPr>
        <p:txBody>
          <a:bodyPr>
            <a:normAutofit fontScale="625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350811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листание 7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листание 6" id="{F508BB08-7BFF-4193-8876-0BA6A9E7B10A}" vid="{47069512-C618-486E-9F48-01ABEFCDE31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листание 7</Template>
  <TotalTime>748</TotalTime>
  <Words>352</Words>
  <Application>Microsoft Office PowerPoint</Application>
  <PresentationFormat>Широкоэкранный</PresentationFormat>
  <Paragraphs>81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9" baseType="lpstr">
      <vt:lpstr>Arial</vt:lpstr>
      <vt:lpstr>Calibri</vt:lpstr>
      <vt:lpstr>Georgia</vt:lpstr>
      <vt:lpstr>листание 7</vt:lpstr>
      <vt:lpstr>СЕМЕЙНЫЕ ЦЕННОСТИ И ТРАДИЦИИ В РУССКИХ НАРОДНЫХ СКАЗКАХ</vt:lpstr>
      <vt:lpstr>Актуальность           выбора темы</vt:lpstr>
      <vt:lpstr>Презентация PowerPoint</vt:lpstr>
      <vt:lpstr>Проблема</vt:lpstr>
      <vt:lpstr>Цель</vt:lpstr>
      <vt:lpstr>Задачи</vt:lpstr>
      <vt:lpstr>Продукт проекта</vt:lpstr>
      <vt:lpstr>Семейные ценности и традиции</vt:lpstr>
      <vt:lpstr>Народные праздники </vt:lpstr>
      <vt:lpstr>Гостеприимство Хлеб-соль</vt:lpstr>
      <vt:lpstr>Почитание старшего поколения</vt:lpstr>
      <vt:lpstr>Ценность семьи  Забота о ближнем Братская и сестринская любовь </vt:lpstr>
      <vt:lpstr>Родительское благословление</vt:lpstr>
      <vt:lpstr>Помощь и поддержка друг друга</vt:lpstr>
      <vt:lpstr>Приобщение к труду детей</vt:lpstr>
      <vt:lpstr>Доброе отношение к домашним животным</vt:lpstr>
      <vt:lpstr>Доброе отношение к природе</vt:lpstr>
      <vt:lpstr>Ценностное отношение к Родине</vt:lpstr>
      <vt:lpstr>Презентация PowerPoint</vt:lpstr>
      <vt:lpstr>Презентация PowerPoint</vt:lpstr>
      <vt:lpstr>Соц  опрос</vt:lpstr>
      <vt:lpstr>Презентация PowerPoint</vt:lpstr>
      <vt:lpstr>Презентация PowerPoint</vt:lpstr>
      <vt:lpstr>Спасибо за внимание!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ИРИНА</cp:lastModifiedBy>
  <cp:revision>42</cp:revision>
  <dcterms:created xsi:type="dcterms:W3CDTF">2016-11-15T09:14:47Z</dcterms:created>
  <dcterms:modified xsi:type="dcterms:W3CDTF">2024-04-29T22:17:51Z</dcterms:modified>
</cp:coreProperties>
</file>