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303" r:id="rId9"/>
    <p:sldId id="304" r:id="rId10"/>
    <p:sldId id="263" r:id="rId11"/>
    <p:sldId id="266" r:id="rId12"/>
    <p:sldId id="268" r:id="rId13"/>
    <p:sldId id="270" r:id="rId14"/>
    <p:sldId id="302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305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</p:sldIdLst>
  <p:sldSz cx="9144000" cy="6858000" type="screen4x3"/>
  <p:notesSz cx="6858000" cy="9144000"/>
  <p:defaultTextStyle>
    <a:defPPr>
      <a:defRPr lang="uk-UA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B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Средний стиль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1" d="100"/>
          <a:sy n="51" d="100"/>
        </p:scale>
        <p:origin x="110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0" y="1117600"/>
            <a:ext cx="7493000" cy="1796256"/>
          </a:xfrm>
        </p:spPr>
        <p:txBody>
          <a:bodyPr anchor="b"/>
          <a:lstStyle>
            <a:lvl1pPr algn="ctr">
              <a:defRPr sz="6000" b="1" cap="none" spc="50">
                <a:ln w="9525" cmpd="sng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6150" y="3073400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94B6A3-6659-498F-A0C3-BE0928D65FF1}" type="datetimeFigureOut">
              <a:rPr lang="uk-UA"/>
              <a:pPr>
                <a:defRPr/>
              </a:pPr>
              <a:t>28.02.2021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E64EBF-B9E1-4509-BF1C-C44629F686A1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39677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>
            <a:lvl1pPr>
              <a:defRPr b="1" cap="none" spc="0">
                <a:ln w="6600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6CB55-94F2-4132-8489-181E98BFA0CA}" type="datetimeFigureOut">
              <a:rPr lang="uk-UA"/>
              <a:pPr>
                <a:defRPr/>
              </a:pPr>
              <a:t>28.02.2021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FCA79-8F5E-4CEC-AA74-0BF58244ACC4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20730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75E9A-4AC3-4DC8-A9FC-ED7554000379}" type="datetimeFigureOut">
              <a:rPr lang="uk-UA"/>
              <a:pPr>
                <a:defRPr/>
              </a:pPr>
              <a:t>28.02.2021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0A0EAE-AB7A-48B8-8541-42078FC2B809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21904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B77D7B-C2C0-4C10-A534-B14D824EB0AD}" type="datetimeFigureOut">
              <a:rPr lang="uk-UA"/>
              <a:pPr>
                <a:defRPr/>
              </a:pPr>
              <a:t>28.02.2021</a:t>
            </a:fld>
            <a:endParaRPr 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C553A0-1EAB-4542-B925-F5AF18524C6B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614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3A196A-1F40-432D-82C7-14FB067F7285}" type="datetimeFigureOut">
              <a:rPr lang="uk-UA"/>
              <a:pPr>
                <a:defRPr/>
              </a:pPr>
              <a:t>28.02.2021</a:t>
            </a:fld>
            <a:endParaRPr lang="uk-U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755DC-2321-46E5-8295-2A3EF90D2C0D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15762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DD3D10-BD84-4B86-A002-7DED12079D3D}" type="datetimeFigureOut">
              <a:rPr lang="uk-UA"/>
              <a:pPr>
                <a:defRPr/>
              </a:pPr>
              <a:t>28.02.2021</a:t>
            </a:fld>
            <a:endParaRPr lang="uk-U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7E69AE-B21E-487E-8B46-46CD8511B9F3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39974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6BC142-10B4-4CE5-B150-73A7663DA82C}" type="datetimeFigureOut">
              <a:rPr lang="uk-UA"/>
              <a:pPr>
                <a:defRPr/>
              </a:pPr>
              <a:t>28.02.2021</a:t>
            </a:fld>
            <a:endParaRPr lang="uk-U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E70C0-5DD5-45FA-8E6F-686D1C4EA812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94273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E2FA3-1B43-480F-B5D8-F2D735195D9E}" type="datetimeFigureOut">
              <a:rPr lang="uk-UA"/>
              <a:pPr>
                <a:defRPr/>
              </a:pPr>
              <a:t>28.02.2021</a:t>
            </a:fld>
            <a:endParaRPr 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075434-7B75-47BC-AA1E-12D583D316B8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35505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9120A9-2B6C-4FA4-B6F7-A9765B0C4900}" type="datetimeFigureOut">
              <a:rPr lang="uk-UA"/>
              <a:pPr>
                <a:defRPr/>
              </a:pPr>
              <a:t>28.02.2021</a:t>
            </a:fld>
            <a:endParaRPr 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70BB7E-CF62-4A1E-9A1F-589F78B32A3C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61258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A34F0-8AA5-421C-8955-9B54C3BB988E}" type="datetimeFigureOut">
              <a:rPr lang="uk-UA"/>
              <a:pPr>
                <a:defRPr/>
              </a:pPr>
              <a:t>28.02.2021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074A7-78B8-4ED5-AEAB-701E3E9D7520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20291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92AE0-0788-4B7B-9E13-CF5EEDDE6D55}" type="datetimeFigureOut">
              <a:rPr lang="uk-UA"/>
              <a:pPr>
                <a:defRPr/>
              </a:pPr>
              <a:t>28.02.2021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B16B2-B65E-4B5F-8059-29C96319F6FE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443003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7EFF96A-3278-4B2C-BA63-7613E9E1A1EF}" type="datetimeFigureOut">
              <a:rPr lang="uk-UA"/>
              <a:pPr>
                <a:defRPr/>
              </a:pPr>
              <a:t>28.02.2021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97A108A-18BB-4FA7-A1DF-713FBD60EEFA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9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9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9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9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34297" y="324465"/>
            <a:ext cx="8337755" cy="973393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uk-UA" sz="3200" dirty="0" smtClean="0">
                <a:solidFill>
                  <a:schemeClr val="tx1"/>
                </a:solidFill>
              </a:rPr>
              <a:t>ГБПОУ «Тольяттинский медколледж»</a:t>
            </a:r>
            <a:endParaRPr lang="uk-UA" sz="3200" dirty="0">
              <a:solidFill>
                <a:schemeClr val="tx1"/>
              </a:solidFill>
            </a:endParaRPr>
          </a:p>
        </p:txBody>
      </p:sp>
      <p:sp>
        <p:nvSpPr>
          <p:cNvPr id="307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511277" y="1297858"/>
            <a:ext cx="7993626" cy="3893573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ru-RU" alt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Открытое практическое занятие  на тему</a:t>
            </a:r>
          </a:p>
          <a:p>
            <a:pPr>
              <a:lnSpc>
                <a:spcPct val="100000"/>
              </a:lnSpc>
              <a:spcAft>
                <a:spcPts val="0"/>
              </a:spcAft>
            </a:pP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Имя прилагательное </a:t>
            </a:r>
            <a:r>
              <a:rPr lang="en-US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II</a:t>
            </a:r>
            <a:r>
              <a:rPr lang="ru-RU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 группы. Согласование прилагательных с существительными 1, 2, 3 склонений</a:t>
            </a:r>
            <a:r>
              <a:rPr lang="ru-RU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altLang="uk-UA" dirty="0" smtClean="0"/>
          </a:p>
          <a:p>
            <a:pPr>
              <a:spcAft>
                <a:spcPts val="0"/>
              </a:spcAft>
            </a:pP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Специальность: Сестринское дело (базовая подготовка</a:t>
            </a:r>
            <a:r>
              <a:rPr lang="ru-RU" sz="20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20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Преподаватель</a:t>
            </a:r>
            <a:r>
              <a:rPr lang="ru-RU" sz="20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Ефименко А. Ю</a:t>
            </a:r>
            <a:r>
              <a:rPr lang="ru-RU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altLang="ru-RU" b="1" i="1" dirty="0">
              <a:latin typeface="Times New Roman" panose="02020603050405020304" pitchFamily="18" charset="0"/>
            </a:endParaRPr>
          </a:p>
          <a:p>
            <a:endParaRPr lang="ru-RU" altLang="ru-RU" sz="2000" b="1" i="1" dirty="0" smtClean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834409"/>
          </a:xfrm>
        </p:spPr>
        <p:txBody>
          <a:bodyPr rtlCol="0">
            <a:normAutofit fontScale="90000"/>
          </a:bodyPr>
          <a:lstStyle/>
          <a:p>
            <a:pPr lv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</a:pPr>
            <a:r>
              <a:rPr lang="uk-UA" sz="24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sz="2400" dirty="0">
                <a:ln>
                  <a:noFill/>
                </a:ln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«</a:t>
            </a:r>
            <a:r>
              <a:rPr lang="ru-RU" sz="2400" dirty="0">
                <a:ln>
                  <a:noFill/>
                </a:ln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Имя прилагательное </a:t>
            </a:r>
            <a:r>
              <a:rPr lang="en-US" sz="2400" dirty="0">
                <a:ln>
                  <a:noFill/>
                </a:ln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II</a:t>
            </a:r>
            <a:r>
              <a:rPr lang="ru-RU" sz="2400" dirty="0">
                <a:ln>
                  <a:noFill/>
                </a:ln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+mn-cs"/>
              </a:rPr>
              <a:t> группы. Согласование прилагательных с существительными 1, 2, 3 склонений</a:t>
            </a:r>
            <a:r>
              <a:rPr lang="ru-RU" sz="2400" dirty="0">
                <a:ln>
                  <a:noFill/>
                </a:ln>
                <a:solidFill>
                  <a:prstClr val="black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»</a:t>
            </a:r>
            <a:endParaRPr lang="ru-RU" sz="2000" b="0" dirty="0">
              <a:ln>
                <a:noFill/>
              </a:ln>
              <a:solidFill>
                <a:prstClr val="black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4099" name="Объект 2"/>
          <p:cNvSpPr>
            <a:spLocks noGrp="1"/>
          </p:cNvSpPr>
          <p:nvPr>
            <p:ph idx="1"/>
          </p:nvPr>
        </p:nvSpPr>
        <p:spPr>
          <a:xfrm>
            <a:off x="285135" y="1327356"/>
            <a:ext cx="8534400" cy="4277032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УЧЕБНЫЕ ЦЕЛИ.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1800" b="1" u="sng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Студент должен знать:</a:t>
            </a:r>
          </a:p>
          <a:p>
            <a:pPr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три подгруппы прилагательных </a:t>
            </a:r>
            <a:r>
              <a:rPr lang="en-US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II </a:t>
            </a: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группы;</a:t>
            </a:r>
          </a:p>
          <a:p>
            <a:pPr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словарную форму прилагательных </a:t>
            </a:r>
            <a:r>
              <a:rPr lang="en-US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II </a:t>
            </a: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группы;</a:t>
            </a:r>
          </a:p>
          <a:p>
            <a:pPr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родовые и падежные окончания прилагательных </a:t>
            </a:r>
            <a:r>
              <a:rPr lang="en-US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II </a:t>
            </a: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группы.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ru-RU" sz="1800" b="1" u="sng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Студент должен </a:t>
            </a:r>
            <a:r>
              <a:rPr lang="ru-RU" sz="1800" b="1" u="sng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уметь: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записывать имена прилагательные </a:t>
            </a:r>
            <a:r>
              <a:rPr lang="en-US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II </a:t>
            </a: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группы в словарной форме;</a:t>
            </a:r>
          </a:p>
          <a:p>
            <a:pPr marL="0" indent="0">
              <a:buNone/>
            </a:pP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согласовывать прилагательные </a:t>
            </a:r>
            <a:r>
              <a:rPr lang="en-US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II </a:t>
            </a: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группы с существительными 1, 2, 3 склонений в роде, числе и </a:t>
            </a: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падеже.</a:t>
            </a:r>
            <a:endParaRPr lang="ru-RU" sz="1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509944"/>
          </a:xfrm>
        </p:spPr>
        <p:txBody>
          <a:bodyPr/>
          <a:lstStyle/>
          <a:p>
            <a:pPr algn="ctr"/>
            <a:r>
              <a:rPr lang="ru-RU" sz="32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ПЛАН ЗАНЯТИЯ</a:t>
            </a:r>
            <a:endParaRPr lang="ru-RU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5974" y="786581"/>
            <a:ext cx="8662219" cy="5584722"/>
          </a:xfrm>
        </p:spPr>
        <p:txBody>
          <a:bodyPr/>
          <a:lstStyle/>
          <a:p>
            <a:pPr marL="137160" lvl="0" indent="0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en-US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I.   </a:t>
            </a:r>
            <a:r>
              <a:rPr lang="ru-RU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Организационный этап</a:t>
            </a:r>
            <a:r>
              <a:rPr lang="en-US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>
              <a:ln w="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" lvl="0" indent="0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en-US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II.  </a:t>
            </a:r>
            <a:r>
              <a:rPr lang="ru-RU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и коррекция исходного уровня знаний:</a:t>
            </a:r>
          </a:p>
          <a:p>
            <a:pPr marL="137160" lvl="0" indent="0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ru-RU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- </a:t>
            </a:r>
            <a:r>
              <a:rPr lang="ru-RU" sz="1600" b="1" dirty="0" smtClean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анатомический диктант</a:t>
            </a:r>
          </a:p>
          <a:p>
            <a:pPr marL="137160" lvl="0" indent="0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ru-RU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- блиц-опрос</a:t>
            </a:r>
            <a:endParaRPr lang="ru-RU" sz="1600" b="1" dirty="0">
              <a:ln w="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" lvl="0" indent="0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en-US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III.  </a:t>
            </a:r>
            <a:r>
              <a:rPr lang="ru-RU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показ и углубление знаний по теме</a:t>
            </a:r>
            <a:r>
              <a:rPr lang="en-US" sz="1600" b="1" dirty="0" smtClean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600" b="1" dirty="0">
              <a:ln w="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" lvl="0" indent="0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en-US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IV.  </a:t>
            </a:r>
            <a:r>
              <a:rPr lang="ru-RU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Самостоятельная  работа студентов:</a:t>
            </a:r>
          </a:p>
          <a:p>
            <a:pPr marL="137160" lvl="0" indent="0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ru-RU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- </a:t>
            </a:r>
            <a:r>
              <a:rPr lang="ru-RU" sz="1600" b="1" dirty="0" smtClean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и перевод анатомических терминов</a:t>
            </a:r>
            <a:endParaRPr lang="ru-RU" sz="1600" b="1" dirty="0">
              <a:ln w="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" lvl="0" indent="0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ru-RU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- </a:t>
            </a:r>
            <a:r>
              <a:rPr lang="ru-RU" sz="1600" b="1" dirty="0" smtClean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в подгруппах (пословицы)</a:t>
            </a:r>
            <a:endParaRPr lang="ru-RU" sz="1600" b="1" dirty="0">
              <a:ln w="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" lvl="0" indent="0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ru-RU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- </a:t>
            </a:r>
            <a:r>
              <a:rPr lang="ru-RU" sz="1600" b="1" dirty="0" smtClean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согласование прилагательных </a:t>
            </a:r>
            <a:r>
              <a:rPr lang="en-US" sz="1600" b="1" dirty="0" smtClean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ru-RU" sz="1600" b="1" dirty="0" smtClean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группы с существительными</a:t>
            </a:r>
          </a:p>
          <a:p>
            <a:pPr marL="137160" lvl="0" indent="0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ru-RU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- работа в подгруппах (рецепты)</a:t>
            </a:r>
          </a:p>
          <a:p>
            <a:pPr marL="137160" lvl="0" indent="0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ru-RU" sz="1600" b="1" dirty="0" smtClean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- </a:t>
            </a:r>
            <a:r>
              <a:rPr lang="ru-RU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проблемные </a:t>
            </a:r>
            <a:r>
              <a:rPr lang="ru-RU" sz="1600" b="1" dirty="0" smtClean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вопросы</a:t>
            </a:r>
            <a:endParaRPr lang="ru-RU" sz="1600" b="1" dirty="0">
              <a:ln w="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37160" lvl="0" indent="0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en-US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V.</a:t>
            </a:r>
            <a:r>
              <a:rPr lang="ru-RU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 конечного уровня знаний. </a:t>
            </a:r>
          </a:p>
          <a:p>
            <a:pPr marL="137160" lvl="0" indent="0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prstClr val="white">
                  <a:shade val="95000"/>
                </a:prstClr>
              </a:buClr>
              <a:buSzPct val="65000"/>
              <a:buNone/>
            </a:pPr>
            <a:r>
              <a:rPr lang="en-US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VI.  </a:t>
            </a:r>
            <a:r>
              <a:rPr lang="ru-RU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 и </a:t>
            </a:r>
            <a:r>
              <a:rPr lang="ru-RU" sz="1600" b="1" dirty="0" smtClean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задание. Выставление оценок по рейтинговой системе</a:t>
            </a:r>
            <a:r>
              <a:rPr lang="ru-RU" sz="1600" b="1" dirty="0" smtClean="0">
                <a:ln w="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Рефлексия.</a:t>
            </a:r>
            <a:endParaRPr lang="ru-RU" sz="1600" b="1" dirty="0">
              <a:ln w="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8217" y="875071"/>
            <a:ext cx="22099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988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834410"/>
          </a:xfrm>
        </p:spPr>
        <p:txBody>
          <a:bodyPr/>
          <a:lstStyle/>
          <a:p>
            <a:pPr algn="ctr"/>
            <a:r>
              <a:rPr lang="ru-RU" sz="4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Анатомический диктант</a:t>
            </a:r>
            <a:endParaRPr lang="ru-RU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E:\ПОРТФОЛИО\Откр.урок\Картинки\глаз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2176" y="3191897"/>
            <a:ext cx="2376264" cy="1915616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470" y="1750634"/>
            <a:ext cx="3087328" cy="23990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627" y="1278194"/>
            <a:ext cx="2646843" cy="19137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85386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628650" y="121921"/>
            <a:ext cx="7886700" cy="3556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12" name="Объект 11"/>
          <p:cNvSpPr>
            <a:spLocks noGrp="1"/>
          </p:cNvSpPr>
          <p:nvPr>
            <p:ph idx="1"/>
          </p:nvPr>
        </p:nvSpPr>
        <p:spPr>
          <a:xfrm>
            <a:off x="353961" y="335280"/>
            <a:ext cx="8524567" cy="5841683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вариант              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II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вариант                </a:t>
            </a:r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III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вариант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Глаз 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Нос                                Ухо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Язык                              Десна                            Щека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Спина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Живот                          Пупок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Мышцы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живота         Мышцы спины           Полость рта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Межрёберный               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Подкожный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Подъязычный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Фронтальный                Медиальный             Латеральный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Дистальный                 Проксимальный        Сагиттальный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Правый 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Внутренний                   Левый            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816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550493"/>
              </p:ext>
            </p:extLst>
          </p:nvPr>
        </p:nvGraphicFramePr>
        <p:xfrm>
          <a:off x="628650" y="365126"/>
          <a:ext cx="7905750" cy="4675159"/>
        </p:xfrm>
        <a:graphic>
          <a:graphicData uri="http://schemas.openxmlformats.org/drawingml/2006/table">
            <a:tbl>
              <a:tblPr firstRow="1" firstCol="1" bandRow="1"/>
              <a:tblGrid>
                <a:gridCol w="2635250">
                  <a:extLst>
                    <a:ext uri="{9D8B030D-6E8A-4147-A177-3AD203B41FA5}">
                      <a16:colId xmlns:a16="http://schemas.microsoft.com/office/drawing/2014/main" val="1453759636"/>
                    </a:ext>
                  </a:extLst>
                </a:gridCol>
                <a:gridCol w="2635250">
                  <a:extLst>
                    <a:ext uri="{9D8B030D-6E8A-4147-A177-3AD203B41FA5}">
                      <a16:colId xmlns:a16="http://schemas.microsoft.com/office/drawing/2014/main" val="1011624891"/>
                    </a:ext>
                  </a:extLst>
                </a:gridCol>
                <a:gridCol w="2635250">
                  <a:extLst>
                    <a:ext uri="{9D8B030D-6E8A-4147-A177-3AD203B41FA5}">
                      <a16:colId xmlns:a16="http://schemas.microsoft.com/office/drawing/2014/main" val="2042254092"/>
                    </a:ext>
                  </a:extLst>
                </a:gridCol>
              </a:tblGrid>
              <a:tr h="488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 </a:t>
                      </a: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вариант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II</a:t>
                      </a: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вариант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III</a:t>
                      </a:r>
                      <a:r>
                        <a:rPr lang="ru-RU" sz="2400" b="1" dirty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вариант</a:t>
                      </a:r>
                      <a:endParaRPr lang="ru-RU" sz="2400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1211354"/>
                  </a:ext>
                </a:extLst>
              </a:tr>
              <a:tr h="488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Oculus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Nasus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Auris 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3226617"/>
                  </a:ext>
                </a:extLst>
              </a:tr>
              <a:tr h="488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Lingua 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Gingiva 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Bucca 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2233651"/>
                  </a:ext>
                </a:extLst>
              </a:tr>
              <a:tr h="488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Dorsum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Abdomen 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Umbilicus 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6844453"/>
                  </a:ext>
                </a:extLst>
              </a:tr>
              <a:tr h="76835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Musculi abdominis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Musculi dorsi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Cavum oris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0127528"/>
                  </a:ext>
                </a:extLst>
              </a:tr>
              <a:tr h="488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Intercostalis  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Subcutaneus  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Sublingualis  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6083992"/>
                  </a:ext>
                </a:extLst>
              </a:tr>
              <a:tr h="488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Frontalis  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Medialis  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Lateralis  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4348398"/>
                  </a:ext>
                </a:extLst>
              </a:tr>
              <a:tr h="488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Distalis  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Proximalis  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Sagittalis  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1410985"/>
                  </a:ext>
                </a:extLst>
              </a:tr>
              <a:tr h="48835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Dexter  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Internus </a:t>
                      </a:r>
                      <a:endParaRPr lang="ru-RU" sz="24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Sinister </a:t>
                      </a:r>
                      <a:endParaRPr lang="ru-RU" sz="24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435741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1468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68129" y="373626"/>
            <a:ext cx="53094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БЛИЦ-ОПРОС</a:t>
            </a:r>
            <a:endParaRPr lang="ru-RU" sz="4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057" y="1445342"/>
            <a:ext cx="2821898" cy="24875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Объект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5058" y="2530225"/>
            <a:ext cx="3091122" cy="22580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9511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040887"/>
          </a:xfrm>
        </p:spPr>
        <p:txBody>
          <a:bodyPr/>
          <a:lstStyle/>
          <a:p>
            <a:pPr algn="ctr"/>
            <a:r>
              <a:rPr lang="ru-RU" i="1" dirty="0" smtClean="0">
                <a:solidFill>
                  <a:schemeClr val="accent6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Блиц-опрос </a:t>
            </a:r>
            <a:r>
              <a:rPr lang="ru-RU" i="1" dirty="0">
                <a:solidFill>
                  <a:schemeClr val="accent6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 имени прилагательному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4465" y="1671484"/>
            <a:ext cx="8534399" cy="4505480"/>
          </a:xfrm>
        </p:spPr>
        <p:txBody>
          <a:bodyPr/>
          <a:lstStyle/>
          <a:p>
            <a:pPr marL="514350" indent="-514350" algn="just">
              <a:buAutoNum type="arabicPeriod"/>
            </a:pP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Какие грамматические категории есть у имени прилагательного?</a:t>
            </a:r>
          </a:p>
          <a:p>
            <a:pPr marL="514350" indent="-514350" algn="just">
              <a:buAutoNum type="arabicPeriod"/>
            </a:pP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На </a:t>
            </a:r>
            <a:r>
              <a:rPr lang="ru-RU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какие группы делятся прилагательные в латинском </a:t>
            </a:r>
            <a:r>
              <a:rPr lang="ru-RU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языке?</a:t>
            </a:r>
          </a:p>
          <a:p>
            <a:pPr marL="514350" indent="-514350" algn="just">
              <a:buAutoNum type="arabicPeriod"/>
            </a:pP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Какие </a:t>
            </a: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прилагательные относятся к 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ru-RU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группе?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2033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480448"/>
          </a:xfrm>
        </p:spPr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5973" y="1032387"/>
            <a:ext cx="8652387" cy="4837471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ru-RU" sz="3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4.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Имеют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ли прилагательные свой тип склонения? Приведите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примеры.</a:t>
            </a:r>
          </a:p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5. Из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каких элементов состоит словарная форма прилагательных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группы? Приведите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пример.</a:t>
            </a:r>
          </a:p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endParaRPr lang="ru-RU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6.Какое 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определение называется согласованным?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8785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Решите пропорции</a:t>
            </a:r>
            <a:endParaRPr lang="ru-RU"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799" y="1825624"/>
            <a:ext cx="8563898" cy="4634169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=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?</a:t>
            </a:r>
          </a:p>
          <a:p>
            <a:pPr marL="0" indent="0">
              <a:buNone/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>
            <a:off x="825910" y="3411794"/>
            <a:ext cx="2192593" cy="983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3755923" y="3421626"/>
            <a:ext cx="20057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6469626" y="3421626"/>
            <a:ext cx="176980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52" name="Рисунок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148" y="242249"/>
            <a:ext cx="2458065" cy="1891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628650" y="2871019"/>
            <a:ext cx="2566834" cy="39329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concentratus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825910" y="3549445"/>
            <a:ext cx="2113935" cy="39329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м.р., 2 </a:t>
            </a: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скл.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657600" y="2871019"/>
            <a:ext cx="2241755" cy="39329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concentrata</a:t>
            </a:r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6469627" y="3549445"/>
            <a:ext cx="1769806" cy="39329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eaLnBrk="1" hangingPunct="1">
              <a:lnSpc>
                <a:spcPct val="90000"/>
              </a:lnSpc>
              <a:spcBef>
                <a:spcPts val="1000"/>
              </a:spcBef>
            </a:pPr>
            <a:r>
              <a:rPr lang="ru-RU" sz="24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ср.р., 2 скл.</a:t>
            </a:r>
            <a:endParaRPr lang="ru-RU" sz="24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834581" y="3942735"/>
            <a:ext cx="1789471" cy="44245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ж.р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скл.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263147" y="2310581"/>
            <a:ext cx="2458065" cy="41295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concentratum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2964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Решите пропорции</a:t>
            </a:r>
            <a:endParaRPr lang="ru-RU"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799" y="1825624"/>
            <a:ext cx="8563898" cy="4634169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                         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?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?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>
            <a:off x="825910" y="3411794"/>
            <a:ext cx="2192593" cy="983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3755923" y="3421626"/>
            <a:ext cx="20057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6469626" y="3421626"/>
            <a:ext cx="176980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52" name="Рисунок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148" y="242249"/>
            <a:ext cx="2458065" cy="1891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3755923" y="2861188"/>
            <a:ext cx="2005780" cy="39329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obductus</a:t>
            </a:r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913238" y="4011561"/>
            <a:ext cx="1730477" cy="48178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м.р., 2 скл.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73394" y="3559277"/>
            <a:ext cx="1740309" cy="45228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ж.р., </a:t>
            </a:r>
            <a:r>
              <a:rPr lang="en-US" sz="24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4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скл.</a:t>
            </a:r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825910" y="2281084"/>
            <a:ext cx="2025445" cy="49161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obducta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469627" y="2281084"/>
            <a:ext cx="2045724" cy="49161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eaLnBrk="1" hangingPunct="1">
              <a:lnSpc>
                <a:spcPct val="90000"/>
              </a:lnSpc>
              <a:spcBef>
                <a:spcPts val="1000"/>
              </a:spcBef>
            </a:pP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obductum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6538451" y="4011561"/>
            <a:ext cx="1868129" cy="48178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ср.р., 2 скл.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1291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Решите пропорции</a:t>
            </a:r>
            <a:endParaRPr lang="ru-RU"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799" y="1825624"/>
            <a:ext cx="8563898" cy="4634169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 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?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>
            <a:off x="825910" y="3411794"/>
            <a:ext cx="2192593" cy="983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3755923" y="3421626"/>
            <a:ext cx="200578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6469626" y="3421626"/>
            <a:ext cx="176980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52" name="Рисунок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148" y="242249"/>
            <a:ext cx="2458065" cy="1891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6538452" y="2723535"/>
            <a:ext cx="1524000" cy="49161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eaLnBrk="1" hangingPunct="1">
              <a:lnSpc>
                <a:spcPct val="90000"/>
              </a:lnSpc>
              <a:spcBef>
                <a:spcPts val="1000"/>
              </a:spcBef>
            </a:pPr>
            <a:r>
              <a:rPr lang="en-US" sz="28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fluidum</a:t>
            </a: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854246" y="3549445"/>
            <a:ext cx="1907458" cy="44245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м.р., 2 </a:t>
            </a:r>
            <a:r>
              <a:rPr lang="ru-RU" sz="24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469626" y="3834581"/>
            <a:ext cx="1769806" cy="50144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eaLnBrk="1" hangingPunct="1">
              <a:lnSpc>
                <a:spcPct val="90000"/>
              </a:lnSpc>
              <a:spcBef>
                <a:spcPts val="1000"/>
              </a:spcBef>
            </a:pP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ср.р., 2 скл.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932903" y="2372903"/>
            <a:ext cx="1641987" cy="50144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fluidus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953729" y="2369574"/>
            <a:ext cx="1484671" cy="42278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fluida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953729" y="3991897"/>
            <a:ext cx="1730477" cy="46249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ж.р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1 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скл.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3308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Решите пропорции</a:t>
            </a:r>
            <a:endParaRPr lang="ru-RU"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799" y="1825624"/>
            <a:ext cx="8563898" cy="4634169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Nodus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(м.р.., 2 скл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   </a:t>
            </a:r>
            <a:r>
              <a:rPr 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Vena</a:t>
            </a: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Musculus </a:t>
            </a: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Ligamentum</a:t>
            </a:r>
            <a:r>
              <a:rPr lang="en-US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lymphaticus </a:t>
            </a:r>
            <a:r>
              <a:rPr lang="ru-RU" sz="18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(м.р.., 2 скл</a:t>
            </a:r>
            <a:r>
              <a:rPr lang="ru-RU" sz="1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</a:t>
            </a:r>
            <a:r>
              <a:rPr lang="en-US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?                      ?                           ?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spcAft>
                <a:spcPts val="0"/>
              </a:spcAft>
              <a:buNone/>
            </a:pP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transversus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um</a:t>
            </a: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– поперечный, -ая, -ое</a:t>
            </a:r>
            <a:endParaRPr lang="ru-RU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>
            <a:off x="825910" y="3411794"/>
            <a:ext cx="2222090" cy="9832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3758084" y="3411794"/>
            <a:ext cx="74357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5094514" y="3411794"/>
            <a:ext cx="116863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52" name="Рисунок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148" y="242249"/>
            <a:ext cx="2458065" cy="1891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6" name="Прямая соединительная линия 15"/>
          <p:cNvCxnSpPr/>
          <p:nvPr/>
        </p:nvCxnSpPr>
        <p:spPr>
          <a:xfrm>
            <a:off x="6762541" y="3411794"/>
            <a:ext cx="148715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" name="Прямоугольник 3"/>
          <p:cNvSpPr/>
          <p:nvPr/>
        </p:nvSpPr>
        <p:spPr>
          <a:xfrm>
            <a:off x="3283974" y="3991897"/>
            <a:ext cx="1582994" cy="49161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transversa</a:t>
            </a:r>
            <a:endParaRPr lang="ru-RU" sz="24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094514" y="3991897"/>
            <a:ext cx="1768402" cy="4424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transversus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090462" y="3991897"/>
            <a:ext cx="1856893" cy="49161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transversum</a:t>
            </a:r>
            <a:endParaRPr lang="ru-RU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44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Решите пропорции</a:t>
            </a:r>
            <a:endParaRPr lang="ru-RU" sz="36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799" y="1415846"/>
            <a:ext cx="8563898" cy="5043948"/>
          </a:xfrm>
        </p:spPr>
        <p:txBody>
          <a:bodyPr/>
          <a:lstStyle/>
          <a:p>
            <a:pPr marL="0" indent="0">
              <a:buNone/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camphoratus, a, um –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камфорный, -ая, -ое</a:t>
            </a:r>
          </a:p>
          <a:p>
            <a:pPr marL="0" lvl="0" indent="0">
              <a:buNone/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amarus,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a, um – </a:t>
            </a: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горький, -ая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-ое</a:t>
            </a:r>
          </a:p>
          <a:p>
            <a:pPr marL="0" lvl="0" indent="0">
              <a:buNone/>
            </a:pP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purus,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a, um – </a:t>
            </a: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чистый, 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-ая, -ое</a:t>
            </a:r>
          </a:p>
          <a:p>
            <a:pPr marL="0" indent="0">
              <a:buNone/>
            </a:pP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dirty="0" smtClean="0"/>
              <a:t>      </a:t>
            </a:r>
            <a:r>
              <a:rPr lang="en-US" dirty="0" smtClean="0"/>
              <a:t>             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Oleum   =   Tinctura   =  Succus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                    ?                    ?        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2" name="Рисунок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148" y="242249"/>
            <a:ext cx="2458065" cy="18913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14" name="Прямая соединительная линия 13"/>
          <p:cNvCxnSpPr/>
          <p:nvPr/>
        </p:nvCxnSpPr>
        <p:spPr>
          <a:xfrm>
            <a:off x="2782529" y="3451123"/>
            <a:ext cx="904568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4188542" y="3451123"/>
            <a:ext cx="1032387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5712542" y="3451123"/>
            <a:ext cx="88490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1907458" y="4208206"/>
            <a:ext cx="2054943" cy="53094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camphoratum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188543" y="4208206"/>
            <a:ext cx="1288025" cy="56044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amara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5820697" y="4208206"/>
            <a:ext cx="1327355" cy="53094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purus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3358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1011390"/>
          </a:xfrm>
        </p:spPr>
        <p:txBody>
          <a:bodyPr/>
          <a:lstStyle/>
          <a:p>
            <a:pPr algn="ctr">
              <a:spcAft>
                <a:spcPts val="0"/>
              </a:spcAft>
            </a:pPr>
            <a:r>
              <a:rPr lang="ru-RU" sz="2400" i="1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Тема: </a:t>
            </a:r>
            <a:r>
              <a:rPr lang="ru-RU" sz="2400" i="1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Имя прилагательное </a:t>
            </a:r>
            <a:r>
              <a:rPr lang="en-US" sz="2400" i="1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II</a:t>
            </a:r>
            <a:r>
              <a:rPr lang="ru-RU" sz="2400" i="1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группы. Согласование прилагательных с существительными 1, 2, 3 склонений</a:t>
            </a:r>
            <a:r>
              <a:rPr lang="ru-RU" sz="2400" i="1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ru-RU" sz="24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4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ru-RU" sz="240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730477"/>
            <a:ext cx="7886700" cy="4001730"/>
          </a:xfrm>
        </p:spPr>
        <p:txBody>
          <a:bodyPr/>
          <a:lstStyle/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1.Имена 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прилагательные 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II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группы. Три подгруппы прилагательных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Падежные окончания прилагательных 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II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группы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Согласование прилагательных 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II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группы с существительными разных типов склонения (1, 2, 3</a:t>
            </a:r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21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96758"/>
          </a:xfrm>
        </p:spPr>
        <p:txBody>
          <a:bodyPr/>
          <a:lstStyle/>
          <a:p>
            <a:pPr algn="ctr"/>
            <a:r>
              <a:rPr lang="ru-RU" sz="28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Имена прилагательные </a:t>
            </a:r>
            <a:r>
              <a:rPr lang="en-US" sz="28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II</a:t>
            </a:r>
            <a:r>
              <a:rPr lang="ru-RU" sz="28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группы</a:t>
            </a:r>
            <a:endParaRPr lang="ru-RU" sz="280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322" y="1524001"/>
            <a:ext cx="8908025" cy="3952567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1917290" y="845574"/>
            <a:ext cx="983227" cy="84557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Скругленный прямоугольник 5"/>
          <p:cNvSpPr/>
          <p:nvPr/>
        </p:nvSpPr>
        <p:spPr>
          <a:xfrm>
            <a:off x="963560" y="1818968"/>
            <a:ext cx="1750143" cy="48044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-er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-is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-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5136" y="3116827"/>
            <a:ext cx="2812026" cy="150433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Словарная форма: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окончаниями всех 3-х родов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en-US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silvester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tris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tre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лесной</a:t>
            </a: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Прямая со стрелкой 9"/>
          <p:cNvCxnSpPr/>
          <p:nvPr/>
        </p:nvCxnSpPr>
        <p:spPr>
          <a:xfrm>
            <a:off x="4709653" y="914400"/>
            <a:ext cx="9831" cy="77674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Скругленный прямоугольник 15"/>
          <p:cNvSpPr/>
          <p:nvPr/>
        </p:nvSpPr>
        <p:spPr>
          <a:xfrm>
            <a:off x="3972232" y="1818968"/>
            <a:ext cx="1386349" cy="48044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-is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-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3421626" y="3116826"/>
            <a:ext cx="2723535" cy="150433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Словарная форма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 algn="ctr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2-мя родовыми окончаниями</a:t>
            </a:r>
          </a:p>
          <a:p>
            <a:pPr lvl="0" algn="ctr"/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vaginalis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 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вагинальный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6" name="Прямая со стрелкой 25"/>
          <p:cNvCxnSpPr/>
          <p:nvPr/>
        </p:nvCxnSpPr>
        <p:spPr>
          <a:xfrm>
            <a:off x="6626942" y="914400"/>
            <a:ext cx="1140542" cy="77674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8" name="Скругленный прямоугольник 27"/>
          <p:cNvSpPr/>
          <p:nvPr/>
        </p:nvSpPr>
        <p:spPr>
          <a:xfrm>
            <a:off x="6617110" y="1818968"/>
            <a:ext cx="1720645" cy="48044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-</a:t>
            </a:r>
            <a:r>
              <a:rPr lang="en-US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endParaRPr lang="ru-RU" dirty="0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6469625" y="3116826"/>
            <a:ext cx="2448233" cy="150433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Словарная форма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ru-RU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указанием род.п.</a:t>
            </a:r>
          </a:p>
          <a:p>
            <a:pPr lvl="0" algn="ctr"/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simplex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icis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простой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1904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883571"/>
          </a:xfrm>
        </p:spPr>
        <p:txBody>
          <a:bodyPr/>
          <a:lstStyle/>
          <a:p>
            <a:pPr algn="ctr"/>
            <a:r>
              <a:rPr lang="ru-RU" sz="28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Падежные окончания прилагательных </a:t>
            </a:r>
            <a:r>
              <a:rPr lang="en-US" sz="28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II</a:t>
            </a:r>
            <a:r>
              <a:rPr lang="ru-RU" sz="28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группы</a:t>
            </a:r>
            <a:endParaRPr lang="ru-RU" sz="280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248696"/>
            <a:ext cx="7886700" cy="4830557"/>
          </a:xfrm>
        </p:spPr>
        <p:txBody>
          <a:bodyPr/>
          <a:lstStyle/>
          <a:p>
            <a:pPr indent="0" algn="ctr">
              <a:lnSpc>
                <a:spcPct val="150000"/>
              </a:lnSpc>
              <a:spcAft>
                <a:spcPts val="0"/>
              </a:spcAft>
              <a:buNone/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vaginalis, e – </a:t>
            </a:r>
            <a:r>
              <a:rPr lang="ru-RU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вагинальный, -ая, -</a:t>
            </a:r>
            <a:r>
              <a:rPr lang="ru-RU" sz="24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ое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1828997"/>
              </p:ext>
            </p:extLst>
          </p:nvPr>
        </p:nvGraphicFramePr>
        <p:xfrm>
          <a:off x="462223" y="1929281"/>
          <a:ext cx="8289890" cy="3778182"/>
        </p:xfrm>
        <a:graphic>
          <a:graphicData uri="http://schemas.openxmlformats.org/drawingml/2006/table">
            <a:tbl>
              <a:tblPr firstRow="1" bandRow="1">
                <a:tableStyleId>{D7AC3CCA-C797-4891-BE02-D94E43425B78}</a:tableStyleId>
              </a:tblPr>
              <a:tblGrid>
                <a:gridCol w="941005">
                  <a:extLst>
                    <a:ext uri="{9D8B030D-6E8A-4147-A177-3AD203B41FA5}">
                      <a16:colId xmlns:a16="http://schemas.microsoft.com/office/drawing/2014/main" val="604935206"/>
                    </a:ext>
                  </a:extLst>
                </a:gridCol>
                <a:gridCol w="2011800">
                  <a:extLst>
                    <a:ext uri="{9D8B030D-6E8A-4147-A177-3AD203B41FA5}">
                      <a16:colId xmlns:a16="http://schemas.microsoft.com/office/drawing/2014/main" val="1966630368"/>
                    </a:ext>
                  </a:extLst>
                </a:gridCol>
                <a:gridCol w="2021129">
                  <a:extLst>
                    <a:ext uri="{9D8B030D-6E8A-4147-A177-3AD203B41FA5}">
                      <a16:colId xmlns:a16="http://schemas.microsoft.com/office/drawing/2014/main" val="139446055"/>
                    </a:ext>
                  </a:extLst>
                </a:gridCol>
                <a:gridCol w="1657978">
                  <a:extLst>
                    <a:ext uri="{9D8B030D-6E8A-4147-A177-3AD203B41FA5}">
                      <a16:colId xmlns:a16="http://schemas.microsoft.com/office/drawing/2014/main" val="3672640159"/>
                    </a:ext>
                  </a:extLst>
                </a:gridCol>
                <a:gridCol w="1657978">
                  <a:extLst>
                    <a:ext uri="{9D8B030D-6E8A-4147-A177-3AD203B41FA5}">
                      <a16:colId xmlns:a16="http://schemas.microsoft.com/office/drawing/2014/main" val="1774273097"/>
                    </a:ext>
                  </a:extLst>
                </a:gridCol>
              </a:tblGrid>
              <a:tr h="600112">
                <a:tc rowSpan="2">
                  <a:txBody>
                    <a:bodyPr/>
                    <a:lstStyle/>
                    <a:p>
                      <a:r>
                        <a:rPr lang="en-US" sz="20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Casus</a:t>
                      </a:r>
                      <a:endParaRPr lang="ru-RU" sz="2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Singularis</a:t>
                      </a:r>
                      <a:endParaRPr lang="ru-RU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Pluralis</a:t>
                      </a:r>
                      <a:endParaRPr lang="ru-RU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4418318"/>
                  </a:ext>
                </a:extLst>
              </a:tr>
              <a:tr h="777622">
                <a:tc vMerge="1">
                  <a:txBody>
                    <a:bodyPr/>
                    <a:lstStyle/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m., f.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n.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m., f.</a:t>
                      </a:r>
                      <a:endParaRPr kumimoji="0" lang="ru-RU" sz="2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n.</a:t>
                      </a:r>
                      <a:endParaRPr kumimoji="0" lang="ru-RU" sz="2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9331029"/>
                  </a:ext>
                </a:extLst>
              </a:tr>
              <a:tr h="600112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Nom.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vaginal</a:t>
                      </a:r>
                      <a:r>
                        <a:rPr lang="en-US" sz="24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is</a:t>
                      </a:r>
                      <a:r>
                        <a:rPr lang="en-US" sz="2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vaginal</a:t>
                      </a:r>
                      <a:r>
                        <a:rPr lang="en-US" sz="24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</a:t>
                      </a:r>
                      <a:endParaRPr lang="ru-RU" sz="2400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vaginal</a:t>
                      </a:r>
                      <a:r>
                        <a:rPr lang="en-US" sz="24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es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vaginal</a:t>
                      </a:r>
                      <a:r>
                        <a:rPr lang="en-US" sz="24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ia</a:t>
                      </a:r>
                      <a:endParaRPr lang="ru-RU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0761101"/>
                  </a:ext>
                </a:extLst>
              </a:tr>
              <a:tr h="600112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Gen.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vaginal</a:t>
                      </a:r>
                      <a:r>
                        <a:rPr lang="en-US" sz="24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is</a:t>
                      </a:r>
                      <a:r>
                        <a:rPr lang="en-US" sz="24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vaginal</a:t>
                      </a: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is</a:t>
                      </a: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 </a:t>
                      </a:r>
                      <a:endParaRPr kumimoji="0" lang="ru-RU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vaginal</a:t>
                      </a:r>
                      <a:r>
                        <a:rPr lang="en-US" sz="24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ium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vaginal</a:t>
                      </a: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ium</a:t>
                      </a:r>
                      <a:endParaRPr kumimoji="0" lang="ru-RU" sz="2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4166829"/>
                  </a:ext>
                </a:extLst>
              </a:tr>
              <a:tr h="600112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Acc.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vaginal</a:t>
                      </a:r>
                      <a:r>
                        <a:rPr lang="en-US" sz="24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em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vaginal</a:t>
                      </a: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e</a:t>
                      </a:r>
                      <a:endParaRPr kumimoji="0" lang="ru-RU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vaginal</a:t>
                      </a:r>
                      <a:r>
                        <a:rPr lang="en-US" sz="24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es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vaginal</a:t>
                      </a: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ia</a:t>
                      </a:r>
                      <a:endParaRPr kumimoji="0" lang="ru-RU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8656189"/>
                  </a:ext>
                </a:extLst>
              </a:tr>
              <a:tr h="600112">
                <a:tc>
                  <a:txBody>
                    <a:bodyPr/>
                    <a:lstStyle/>
                    <a:p>
                      <a:r>
                        <a:rPr lang="en-US" sz="1800" b="1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Abl.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vaginal</a:t>
                      </a:r>
                      <a:r>
                        <a:rPr lang="en-US" sz="24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vaginal</a:t>
                      </a: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i</a:t>
                      </a:r>
                      <a:endParaRPr kumimoji="0" lang="ru-RU" sz="24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vaginal</a:t>
                      </a:r>
                      <a:r>
                        <a:rPr lang="en-US" sz="2400" b="1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ibus</a:t>
                      </a:r>
                      <a:endParaRPr lang="ru-RU" sz="2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en-US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vaginal</a:t>
                      </a:r>
                      <a:r>
                        <a:rPr kumimoji="0" lang="en-US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+mn-cs"/>
                        </a:rPr>
                        <a:t>ibus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89090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3934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59742" y="270385"/>
            <a:ext cx="6469626" cy="644012"/>
          </a:xfrm>
        </p:spPr>
        <p:txBody>
          <a:bodyPr/>
          <a:lstStyle/>
          <a:p>
            <a:pPr algn="ctr">
              <a:lnSpc>
                <a:spcPct val="100000"/>
              </a:lnSpc>
              <a:spcAft>
                <a:spcPts val="0"/>
              </a:spcAft>
            </a:pPr>
            <a:r>
              <a:rPr lang="ru-RU" sz="2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ФИШБОУН (на примере словосочетания «медиальная мышца»)</a:t>
            </a:r>
            <a:endParaRPr lang="ru-RU" sz="200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5972" y="973400"/>
            <a:ext cx="8790041" cy="5744339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032388" y="2703871"/>
            <a:ext cx="9831" cy="150433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H="1">
            <a:off x="235973" y="2703871"/>
            <a:ext cx="796415" cy="9144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235972" y="3618271"/>
            <a:ext cx="796416" cy="58993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V="1">
            <a:off x="1042219" y="3449645"/>
            <a:ext cx="7098891" cy="4572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flipV="1">
            <a:off x="1042219" y="2625219"/>
            <a:ext cx="1410927" cy="87013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1" name="Прямоугольник 30"/>
          <p:cNvSpPr/>
          <p:nvPr/>
        </p:nvSpPr>
        <p:spPr>
          <a:xfrm>
            <a:off x="1376520" y="1592825"/>
            <a:ext cx="1715726" cy="1071713"/>
          </a:xfrm>
          <a:prstGeom prst="rect">
            <a:avLst/>
          </a:prstGeom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Определить структуру термина (главное слово и зависимое)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41" name="Прямая соединительная линия 40"/>
          <p:cNvCxnSpPr/>
          <p:nvPr/>
        </p:nvCxnSpPr>
        <p:spPr>
          <a:xfrm flipV="1">
            <a:off x="2585884" y="2625213"/>
            <a:ext cx="1366684" cy="87016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5" name="Прямоугольник 44"/>
          <p:cNvSpPr/>
          <p:nvPr/>
        </p:nvSpPr>
        <p:spPr>
          <a:xfrm>
            <a:off x="3008669" y="1288022"/>
            <a:ext cx="1317525" cy="1415850"/>
          </a:xfrm>
          <a:prstGeom prst="rect">
            <a:avLst/>
          </a:prstGeom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Выписать словарную форму каждого слова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51" name="Прямая соединительная линия 50"/>
          <p:cNvCxnSpPr>
            <a:endCxn id="64" idx="2"/>
          </p:cNvCxnSpPr>
          <p:nvPr/>
        </p:nvCxnSpPr>
        <p:spPr>
          <a:xfrm flipV="1">
            <a:off x="3952568" y="2625208"/>
            <a:ext cx="1233948" cy="87016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4" name="Прямоугольник 63"/>
          <p:cNvSpPr/>
          <p:nvPr/>
        </p:nvSpPr>
        <p:spPr>
          <a:xfrm>
            <a:off x="4139379" y="1592825"/>
            <a:ext cx="2094273" cy="1032383"/>
          </a:xfrm>
          <a:prstGeom prst="rect">
            <a:avLst/>
          </a:prstGeom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Определить род и склонение существительного 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77" name="Прямая соединительная линия 76"/>
          <p:cNvCxnSpPr/>
          <p:nvPr/>
        </p:nvCxnSpPr>
        <p:spPr>
          <a:xfrm flipV="1">
            <a:off x="5407740" y="2782531"/>
            <a:ext cx="1002892" cy="66710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0" name="Прямоугольник 89"/>
          <p:cNvSpPr/>
          <p:nvPr/>
        </p:nvSpPr>
        <p:spPr>
          <a:xfrm>
            <a:off x="5614220" y="973395"/>
            <a:ext cx="2113936" cy="1730476"/>
          </a:xfrm>
          <a:prstGeom prst="rect">
            <a:avLst/>
          </a:prstGeom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Из словарной формы прилагательного выбрать нужную родовую форму и определить склонение </a:t>
            </a:r>
            <a:endParaRPr lang="ru-RU" sz="1600" dirty="0"/>
          </a:p>
        </p:txBody>
      </p:sp>
      <p:cxnSp>
        <p:nvCxnSpPr>
          <p:cNvPr id="92" name="Прямая соединительная линия 91"/>
          <p:cNvCxnSpPr/>
          <p:nvPr/>
        </p:nvCxnSpPr>
        <p:spPr>
          <a:xfrm flipV="1">
            <a:off x="6853084" y="2782531"/>
            <a:ext cx="875072" cy="71283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5" name="Прямоугольник 94"/>
          <p:cNvSpPr/>
          <p:nvPr/>
        </p:nvSpPr>
        <p:spPr>
          <a:xfrm>
            <a:off x="7275870" y="1710813"/>
            <a:ext cx="1386349" cy="1012720"/>
          </a:xfrm>
          <a:prstGeom prst="rect">
            <a:avLst/>
          </a:prstGeom>
          <a:ln>
            <a:noFill/>
          </a:ln>
          <a:scene3d>
            <a:camera prst="perspectiveContrastingRightFacing"/>
            <a:lightRig rig="threePt" dir="t"/>
          </a:scene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Построить термин в им.п., ед.ч.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100" name="Прямая соединительная линия 99"/>
          <p:cNvCxnSpPr/>
          <p:nvPr/>
        </p:nvCxnSpPr>
        <p:spPr>
          <a:xfrm>
            <a:off x="8150941" y="2625208"/>
            <a:ext cx="49162" cy="161249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4" name="Прямая соединительная линия 103"/>
          <p:cNvCxnSpPr/>
          <p:nvPr/>
        </p:nvCxnSpPr>
        <p:spPr>
          <a:xfrm>
            <a:off x="8150940" y="2625208"/>
            <a:ext cx="786583" cy="55061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6" name="Прямая соединительная линия 105"/>
          <p:cNvCxnSpPr/>
          <p:nvPr/>
        </p:nvCxnSpPr>
        <p:spPr>
          <a:xfrm flipH="1">
            <a:off x="8209932" y="3195481"/>
            <a:ext cx="727591" cy="1012725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7" name="Овал 106"/>
          <p:cNvSpPr/>
          <p:nvPr/>
        </p:nvSpPr>
        <p:spPr>
          <a:xfrm>
            <a:off x="727586" y="3449645"/>
            <a:ext cx="181895" cy="168626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6" name="Прямоугольник 115"/>
          <p:cNvSpPr/>
          <p:nvPr/>
        </p:nvSpPr>
        <p:spPr>
          <a:xfrm>
            <a:off x="235971" y="270379"/>
            <a:ext cx="2349914" cy="128311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Как согласовать прилагательное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II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группы с существительным?</a:t>
            </a:r>
            <a:endParaRPr lang="ru-RU" sz="1800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7" name="Выгнутая влево стрелка 116"/>
          <p:cNvSpPr/>
          <p:nvPr/>
        </p:nvSpPr>
        <p:spPr>
          <a:xfrm>
            <a:off x="98324" y="1504335"/>
            <a:ext cx="742335" cy="1484671"/>
          </a:xfrm>
          <a:prstGeom prst="curved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119" name="Прямая соединительная линия 118"/>
          <p:cNvCxnSpPr/>
          <p:nvPr/>
        </p:nvCxnSpPr>
        <p:spPr>
          <a:xfrm>
            <a:off x="1042219" y="3533958"/>
            <a:ext cx="663677" cy="88895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4" name="Прямоугольник 123"/>
          <p:cNvSpPr/>
          <p:nvPr/>
        </p:nvSpPr>
        <p:spPr>
          <a:xfrm>
            <a:off x="1509248" y="3618271"/>
            <a:ext cx="1499420" cy="1302771"/>
          </a:xfrm>
          <a:prstGeom prst="rect">
            <a:avLst/>
          </a:prstGeom>
          <a:ln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Мышца – главное слов (что?)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Медиальная – зависимое (какая</a:t>
            </a:r>
            <a:r>
              <a:rPr lang="ru-RU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?)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133" name="Прямая соединительная линия 132"/>
          <p:cNvCxnSpPr/>
          <p:nvPr/>
        </p:nvCxnSpPr>
        <p:spPr>
          <a:xfrm>
            <a:off x="2585884" y="3495358"/>
            <a:ext cx="737419" cy="92755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5" name="Прямоугольник 144"/>
          <p:cNvSpPr/>
          <p:nvPr/>
        </p:nvSpPr>
        <p:spPr>
          <a:xfrm>
            <a:off x="3092245" y="3795251"/>
            <a:ext cx="1592825" cy="627661"/>
          </a:xfrm>
          <a:prstGeom prst="rect">
            <a:avLst/>
          </a:prstGeom>
          <a:ln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Musculus, i, m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Medialis, e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150" name="Прямая соединительная линия 149"/>
          <p:cNvCxnSpPr/>
          <p:nvPr/>
        </p:nvCxnSpPr>
        <p:spPr>
          <a:xfrm>
            <a:off x="3952568" y="3495358"/>
            <a:ext cx="693175" cy="85050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1" name="Прямоугольник 150"/>
          <p:cNvSpPr/>
          <p:nvPr/>
        </p:nvSpPr>
        <p:spPr>
          <a:xfrm>
            <a:off x="4424517" y="3618271"/>
            <a:ext cx="1474838" cy="727588"/>
          </a:xfrm>
          <a:prstGeom prst="rect">
            <a:avLst/>
          </a:prstGeom>
          <a:ln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Musculus – </a:t>
            </a: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м.р., 2 скл.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156" name="Прямая соединительная линия 155"/>
          <p:cNvCxnSpPr/>
          <p:nvPr/>
        </p:nvCxnSpPr>
        <p:spPr>
          <a:xfrm>
            <a:off x="5407740" y="3495358"/>
            <a:ext cx="353962" cy="85050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9" name="Прямоугольник 158"/>
          <p:cNvSpPr/>
          <p:nvPr/>
        </p:nvSpPr>
        <p:spPr>
          <a:xfrm>
            <a:off x="5447067" y="3795248"/>
            <a:ext cx="1828803" cy="1494507"/>
          </a:xfrm>
          <a:prstGeom prst="rect">
            <a:avLst/>
          </a:prstGeom>
          <a:ln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Из словарной формы прилагательного выбираем форму м.р. – </a:t>
            </a:r>
            <a:r>
              <a:rPr lang="en-US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medialis</a:t>
            </a: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3 </a:t>
            </a:r>
            <a:r>
              <a:rPr lang="ru-RU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скл (</a:t>
            </a: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II</a:t>
            </a: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группа)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cxnSp>
        <p:nvCxnSpPr>
          <p:cNvPr id="169" name="Прямая соединительная линия 168"/>
          <p:cNvCxnSpPr/>
          <p:nvPr/>
        </p:nvCxnSpPr>
        <p:spPr>
          <a:xfrm>
            <a:off x="6853084" y="3495358"/>
            <a:ext cx="422786" cy="71284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73" name="Прямоугольник 172"/>
          <p:cNvSpPr/>
          <p:nvPr/>
        </p:nvSpPr>
        <p:spPr>
          <a:xfrm>
            <a:off x="7123470" y="3618271"/>
            <a:ext cx="1096294" cy="993059"/>
          </a:xfrm>
          <a:prstGeom prst="rect">
            <a:avLst/>
          </a:prstGeom>
          <a:ln>
            <a:noFill/>
          </a:ln>
          <a:scene3d>
            <a:camera prst="perspectiveContrastingLeftFacing"/>
            <a:lightRig rig="threePt" dir="t"/>
          </a:scene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Строим термин: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musculus mediali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endParaRPr lang="ru-RU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88" name="Прямоугольник 187"/>
          <p:cNvSpPr/>
          <p:nvPr/>
        </p:nvSpPr>
        <p:spPr>
          <a:xfrm rot="241815">
            <a:off x="8235867" y="2942454"/>
            <a:ext cx="371330" cy="694973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9" name="Прямоугольник 188"/>
          <p:cNvSpPr/>
          <p:nvPr/>
        </p:nvSpPr>
        <p:spPr>
          <a:xfrm>
            <a:off x="7000568" y="4788307"/>
            <a:ext cx="2025445" cy="192943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Aft>
                <a:spcPts val="0"/>
              </a:spcAft>
            </a:pPr>
            <a:r>
              <a:rPr lang="ru-RU" sz="14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Определить род существительного.</a:t>
            </a:r>
          </a:p>
          <a:p>
            <a:pPr algn="ctr">
              <a:spcAft>
                <a:spcPts val="0"/>
              </a:spcAft>
            </a:pPr>
            <a:r>
              <a:rPr lang="ru-RU" sz="14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Выбрать нужную родовую форму прилагательного. </a:t>
            </a:r>
          </a:p>
          <a:p>
            <a:pPr algn="ctr">
              <a:spcAft>
                <a:spcPts val="0"/>
              </a:spcAft>
            </a:pPr>
            <a:r>
              <a:rPr lang="ru-RU" sz="14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Склонения обоих слов могут быть разными.</a:t>
            </a:r>
            <a:endParaRPr lang="ru-RU" sz="1400" b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91" name="Выгнутая вправо стрелка 190"/>
          <p:cNvSpPr/>
          <p:nvPr/>
        </p:nvSpPr>
        <p:spPr>
          <a:xfrm>
            <a:off x="8229593" y="4208206"/>
            <a:ext cx="707930" cy="712836"/>
          </a:xfrm>
          <a:prstGeom prst="curvedLeftArrow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113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5071" y="393290"/>
            <a:ext cx="7148052" cy="4444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791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108156"/>
            <a:ext cx="7886700" cy="530941"/>
          </a:xfrm>
        </p:spPr>
        <p:txBody>
          <a:bodyPr/>
          <a:lstStyle/>
          <a:p>
            <a:pPr algn="ctr"/>
            <a:r>
              <a:rPr lang="ru-RU" sz="320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в подгруппах</a:t>
            </a:r>
            <a:endParaRPr lang="ru-RU" sz="320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Объект 14"/>
          <p:cNvSpPr>
            <a:spLocks noGrp="1"/>
          </p:cNvSpPr>
          <p:nvPr>
            <p:ph idx="1"/>
          </p:nvPr>
        </p:nvSpPr>
        <p:spPr>
          <a:xfrm>
            <a:off x="245806" y="639097"/>
            <a:ext cx="8672052" cy="5427406"/>
          </a:xfrm>
        </p:spPr>
        <p:txBody>
          <a:bodyPr/>
          <a:lstStyle/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Найдите </a:t>
            </a: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 пословицах имена прилагательные, согласованные с существительными. </a:t>
            </a: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Аргументируйте свой ответ.</a:t>
            </a:r>
          </a:p>
          <a:p>
            <a:pPr marL="0" indent="0" algn="ctr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подгруппа</a:t>
            </a:r>
            <a:endParaRPr lang="ru-RU" sz="1800" i="1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1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Ars </a:t>
            </a:r>
            <a:r>
              <a:rPr lang="en-US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longa</a:t>
            </a: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vita brevis</a:t>
            </a: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– Искусство долговечно, жизнь </a:t>
            </a: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коротка.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Exitus letalis</a:t>
            </a: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– Смертельный </a:t>
            </a: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исход.</a:t>
            </a:r>
            <a:endParaRPr 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ctr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II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подгруппа</a:t>
            </a:r>
            <a:endParaRPr lang="en-US" sz="2000" b="1" i="1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1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1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Senectus</a:t>
            </a: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insanabilis morbus est</a:t>
            </a: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– Старость – неизлечимая </a:t>
            </a: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болезнь.</a:t>
            </a:r>
          </a:p>
          <a:p>
            <a:pPr marL="0" lv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US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Homo sapiens</a:t>
            </a: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– Человек </a:t>
            </a: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разумный.</a:t>
            </a:r>
            <a:endParaRPr lang="ru-RU" sz="18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lvl="0" indent="0" algn="ctr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III 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подгруппа</a:t>
            </a:r>
            <a:endParaRPr lang="en-US" sz="2000" b="1" i="1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1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1. Per </a:t>
            </a:r>
            <a:r>
              <a:rPr lang="en-US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vias naturales</a:t>
            </a: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– Через естественные пути (о родах</a:t>
            </a: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1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lv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1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US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Status communis</a:t>
            </a:r>
            <a:r>
              <a:rPr lang="ru-RU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– Общее </a:t>
            </a:r>
            <a:r>
              <a:rPr lang="ru-RU" sz="1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состояние</a:t>
            </a:r>
            <a:r>
              <a:rPr lang="en-US" sz="1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indent="0" algn="ctr">
              <a:buNone/>
            </a:pP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3761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786581"/>
            <a:ext cx="7886700" cy="5390382"/>
          </a:xfrm>
        </p:spPr>
        <p:txBody>
          <a:bodyPr/>
          <a:lstStyle/>
          <a:p>
            <a:pPr marL="0" lvl="0" indent="0" algn="ctr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 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подгруппа</a:t>
            </a:r>
            <a:endParaRPr lang="ru-RU" sz="2000" i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Ars longa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vita brevis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– Искусство долговечно, жизнь коротка.</a:t>
            </a:r>
          </a:p>
          <a:p>
            <a:pPr marL="0" lvl="0" indent="0" algn="just">
              <a:lnSpc>
                <a:spcPct val="100000"/>
              </a:lnSpc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Exitus letalis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– Смертельный исход.</a:t>
            </a:r>
            <a:endParaRPr lang="en-US" sz="20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ctr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II 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подгруппа</a:t>
            </a:r>
            <a:endParaRPr lang="en-US" sz="2000" b="1" i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Senectus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insanabilis morbus 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est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– Старость – неизлечимая болезнь.</a:t>
            </a:r>
          </a:p>
          <a:p>
            <a:pPr marL="0" lv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Homo sapiens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– Человек разумный.</a:t>
            </a:r>
          </a:p>
          <a:p>
            <a:pPr marL="0" lvl="0" indent="0" algn="ctr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III 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подгруппа</a:t>
            </a:r>
            <a:endParaRPr lang="en-US" sz="2000" b="1" i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lv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 Per 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vias naturales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– Через естественные пути (о родах)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lv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 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Status communis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– Общее </a:t>
            </a: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состояние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568337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608267"/>
          </a:xfrm>
        </p:spPr>
        <p:txBody>
          <a:bodyPr/>
          <a:lstStyle/>
          <a:p>
            <a:pPr algn="ctr"/>
            <a:r>
              <a:rPr lang="ru-RU" sz="2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Согласуйте имена прилагательные с существительными в </a:t>
            </a:r>
            <a:r>
              <a:rPr lang="en-US" sz="2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Nom</a:t>
            </a:r>
            <a:r>
              <a:rPr lang="ru-RU" sz="2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et Gen</a:t>
            </a:r>
            <a:r>
              <a:rPr lang="ru-RU" sz="2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singularis</a:t>
            </a:r>
            <a:r>
              <a:rPr lang="ru-RU" sz="200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(им. и род.п. ед.ч</a:t>
            </a:r>
            <a:r>
              <a:rPr lang="ru-RU" sz="2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.)</a:t>
            </a:r>
            <a:endParaRPr lang="ru-RU" sz="200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841243"/>
              </p:ext>
            </p:extLst>
          </p:nvPr>
        </p:nvGraphicFramePr>
        <p:xfrm>
          <a:off x="491613" y="2094272"/>
          <a:ext cx="8318089" cy="322497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3785419">
                  <a:extLst>
                    <a:ext uri="{9D8B030D-6E8A-4147-A177-3AD203B41FA5}">
                      <a16:colId xmlns:a16="http://schemas.microsoft.com/office/drawing/2014/main" val="2350432869"/>
                    </a:ext>
                  </a:extLst>
                </a:gridCol>
                <a:gridCol w="4532670">
                  <a:extLst>
                    <a:ext uri="{9D8B030D-6E8A-4147-A177-3AD203B41FA5}">
                      <a16:colId xmlns:a16="http://schemas.microsoft.com/office/drawing/2014/main" val="1589823282"/>
                    </a:ext>
                  </a:extLst>
                </a:gridCol>
              </a:tblGrid>
              <a:tr h="524618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Майский ландыш </a:t>
                      </a: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Натуральный сок </a:t>
                      </a: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00175116"/>
                  </a:ext>
                </a:extLst>
              </a:tr>
              <a:tr h="524618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Сладкий сироп –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 Смертельная доза </a:t>
                      </a: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81685375"/>
                  </a:ext>
                </a:extLst>
              </a:tr>
              <a:tr h="601889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Растворимый стрептоцид –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 Кишечнорастворимая таблетка </a:t>
                      </a: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13373376"/>
                  </a:ext>
                </a:extLst>
              </a:tr>
              <a:tr h="524618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Грудной эликсир –</a:t>
                      </a:r>
                      <a:endParaRPr lang="ru-RU" sz="1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 Ректальная свеча </a:t>
                      </a: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9481354"/>
                  </a:ext>
                </a:extLst>
              </a:tr>
              <a:tr h="524618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Медицинский раствор – </a:t>
                      </a:r>
                      <a:endParaRPr lang="ru-RU" sz="1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 Простой порошок </a:t>
                      </a:r>
                      <a:r>
                        <a:rPr lang="en-US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84350590"/>
                  </a:ext>
                </a:extLst>
              </a:tr>
              <a:tr h="524618"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Вагинальная  свеча–</a:t>
                      </a:r>
                      <a:endParaRPr lang="ru-RU" sz="18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457200"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ru-RU" sz="18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98470311"/>
                  </a:ext>
                </a:extLst>
              </a:tr>
            </a:tbl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8786" y="855405"/>
            <a:ext cx="2290915" cy="11405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298" y="855405"/>
            <a:ext cx="2192592" cy="1140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70029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445341"/>
            <a:ext cx="7886700" cy="4731621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1. Майский ландыш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            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                    </a:t>
            </a:r>
            <a:endParaRPr lang="ru-RU" sz="24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Nom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Convallari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majal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      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sz="24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Gen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Convallari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ae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majal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        </a:t>
            </a:r>
          </a:p>
          <a:p>
            <a:pPr marL="0" indent="0">
              <a:buNone/>
            </a:pPr>
            <a:endParaRPr lang="en-US" sz="24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Сладкий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сироп</a:t>
            </a:r>
            <a:endParaRPr lang="en-US" sz="24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Nom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Sirup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dulc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  <a:endParaRPr lang="en-US" sz="24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Gen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Sirup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dulc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  <a:endParaRPr lang="en-US" sz="2400" dirty="0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6186" y="170823"/>
            <a:ext cx="2194750" cy="120418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8866" y="2313946"/>
            <a:ext cx="2692330" cy="25723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17086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5086" y="211015"/>
            <a:ext cx="2451797" cy="1175657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386673"/>
            <a:ext cx="7886700" cy="4790290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3. Растворимый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стрептоцид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Nom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Streptocid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solubil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endParaRPr lang="ru-RU" sz="24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Gen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Streptocid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solubil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4. Грудной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эликсир</a:t>
            </a:r>
            <a:endParaRPr lang="en-US" sz="24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Nom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Elix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ir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pectoral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endParaRPr lang="en-US" sz="24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Gen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Elixir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pectoral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818" y="2150347"/>
            <a:ext cx="2860405" cy="26829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83617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5. Медицинский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раствор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Nom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Solut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medicinal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  <a:endParaRPr lang="ru-RU" sz="24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Gen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Solution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medicinal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6. Вагинальная 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свеча</a:t>
            </a:r>
            <a:endParaRPr lang="en-US" sz="24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Nom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Suppositori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vaginal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  <a:endParaRPr lang="en-US" sz="24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Gen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Suppositori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vaginal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  <a:endParaRPr lang="ru-RU" sz="24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954" y="237308"/>
            <a:ext cx="2191979" cy="2358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6574" y="2900080"/>
            <a:ext cx="3588776" cy="22024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69843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776748"/>
            <a:ext cx="7886700" cy="5400215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7. Натуральный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сок</a:t>
            </a: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Nom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Succ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natural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  <a:endParaRPr lang="ru-RU" sz="24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Gen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Succ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natural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8. Смертельная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доза</a:t>
            </a:r>
            <a:endParaRPr lang="en-US" sz="24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Nom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Dos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letal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  <a:endParaRPr lang="en-US" sz="24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Gen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Dos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letal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4059" y="1602656"/>
            <a:ext cx="3716594" cy="304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51122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530941"/>
            <a:ext cx="7886700" cy="5646021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9. Кишечнорастворимая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таблетка</a:t>
            </a:r>
          </a:p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Nom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Tabulett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enterosolubil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  <a:endParaRPr lang="ru-RU" sz="24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Gen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Tabulett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ae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enterosolubil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10. Ректальная свеча </a:t>
            </a:r>
            <a:endParaRPr lang="en-US" sz="24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Nom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Suppositori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rectal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</a:t>
            </a: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Gen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Suppositori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rectal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  <a:endParaRPr lang="ru-RU" sz="24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ru-RU" sz="24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653" y="1710812"/>
            <a:ext cx="2979174" cy="27923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49474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2619" y="501445"/>
            <a:ext cx="8209936" cy="5675518"/>
          </a:xfrm>
        </p:spPr>
        <p:txBody>
          <a:bodyPr/>
          <a:lstStyle/>
          <a:p>
            <a:pPr marL="0" indent="0">
              <a:buNone/>
            </a:pP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11. Простой порошок </a:t>
            </a:r>
            <a:endParaRPr lang="en-US" sz="24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Nom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Pulv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simple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x</a:t>
            </a: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Gen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Pulver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simplic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</a:t>
            </a: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871" y="1474839"/>
            <a:ext cx="2898057" cy="22024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74556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686925"/>
          </a:xfrm>
        </p:spPr>
        <p:txBody>
          <a:bodyPr/>
          <a:lstStyle/>
          <a:p>
            <a:pPr algn="ctr"/>
            <a:r>
              <a:rPr lang="ru-RU" sz="3200" dirty="0" smtClean="0">
                <a:ln w="12700">
                  <a:solidFill>
                    <a:srgbClr val="A5A5A5">
                      <a:lumMod val="50000"/>
                    </a:srgbClr>
                  </a:solidFill>
                  <a:prstDash val="solid"/>
                </a:ln>
                <a:solidFill>
                  <a:srgbClr val="C00000"/>
                </a:solidFill>
                <a:effectLst>
                  <a:innerShdw blurRad="177800">
                    <a:srgbClr val="A5A5A5">
                      <a:lumMod val="50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Найди ошибки в рецептах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817806" y="1995948"/>
            <a:ext cx="3146323" cy="27628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6469" y="1995948"/>
            <a:ext cx="3109229" cy="51773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78480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609600"/>
            <a:ext cx="7886700" cy="4591665"/>
          </a:xfrm>
        </p:spPr>
        <p:txBody>
          <a:bodyPr/>
          <a:lstStyle/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подгруппа</a:t>
            </a: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Recipe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Succi gastricus  naturale  200 ml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Da.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Signa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По 1 столовой ложке 3 раза в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день.</a:t>
            </a:r>
          </a:p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Recipe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Succi gastric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natural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200 ml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Signa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По 1 столовой ложке 3 раза в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день.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1301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481781"/>
            <a:ext cx="7886700" cy="5695182"/>
          </a:xfrm>
        </p:spPr>
        <p:txBody>
          <a:bodyPr/>
          <a:lstStyle/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II</a:t>
            </a:r>
            <a:r>
              <a:rPr lang="ru-RU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подгруппа</a:t>
            </a:r>
          </a:p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Recipe: Solutionis Viride nitens     1% – 20 ml         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Da.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Signa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Для обработки краёв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раны.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 smtClean="0"/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Recipe: Solutionis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Virid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niten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tis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1% – 20 ml         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Da.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Signa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Для обработки краёв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раны.</a:t>
            </a:r>
            <a:endParaRPr lang="ru-RU" sz="2400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971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255639"/>
            <a:ext cx="7886700" cy="5368413"/>
          </a:xfrm>
        </p:spPr>
        <p:txBody>
          <a:bodyPr/>
          <a:lstStyle/>
          <a:p>
            <a:pPr marL="0" indent="0" algn="ctr">
              <a:lnSpc>
                <a:spcPct val="115000"/>
              </a:lnSpc>
              <a:spcAft>
                <a:spcPts val="0"/>
              </a:spcAft>
              <a:buNone/>
            </a:pPr>
            <a:r>
              <a:rPr lang="en-US" sz="24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III</a:t>
            </a:r>
            <a:r>
              <a:rPr lang="ru-RU" sz="24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подгруппа</a:t>
            </a:r>
            <a:endParaRPr lang="ru-RU" sz="24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Recipe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Tincturae Convallariae majale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Tincturae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Valerianae simplex ana 7 ml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Misce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</a:p>
          <a:p>
            <a:pPr marL="0" indent="0" algn="just">
              <a:lnSpc>
                <a:spcPct val="100000"/>
              </a:lnSpc>
              <a:spcAft>
                <a:spcPts val="0"/>
              </a:spcAft>
              <a:buNone/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Da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Signa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По 20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капель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приём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lvl="0" indent="0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Recipe: Tincturae Convallariae majal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endParaRPr lang="ru-RU" sz="2400" dirty="0" smtClean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lvl="0" indent="0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Tincturae Valerianae simpl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icis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ana 7 ml</a:t>
            </a:r>
          </a:p>
          <a:p>
            <a:pPr marL="0" lvl="0" indent="0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4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Misce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</a:p>
          <a:p>
            <a:pPr marL="0" lvl="0" indent="0">
              <a:lnSpc>
                <a:spcPct val="100000"/>
              </a:lnSpc>
              <a:spcAft>
                <a:spcPts val="0"/>
              </a:spcAft>
              <a:buNone/>
            </a:pP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Da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Signa</a:t>
            </a:r>
            <a:r>
              <a:rPr lang="ru-RU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По 20 капель на приём</a:t>
            </a:r>
            <a:r>
              <a:rPr lang="en-US" sz="24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 smtClean="0">
              <a:solidFill>
                <a:prstClr val="black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343925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5909" y="2517059"/>
            <a:ext cx="3238892" cy="247441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2635" y="2299810"/>
            <a:ext cx="4078577" cy="290891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422787" y="324465"/>
            <a:ext cx="8298425" cy="1563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>
            <a:prstTxWarp prst="textChevron">
              <a:avLst/>
            </a:prstTxWarp>
          </a:bodyPr>
          <a:lstStyle/>
          <a:p>
            <a:pPr algn="ctr"/>
            <a:r>
              <a:rPr lang="ru-RU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ПРОБЛЕМНЫЕ ВОПРОСЫ</a:t>
            </a:r>
            <a:endParaRPr lang="ru-RU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1741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4465" y="365126"/>
            <a:ext cx="8190885" cy="1424345"/>
          </a:xfrm>
        </p:spPr>
        <p:txBody>
          <a:bodyPr/>
          <a:lstStyle/>
          <a:p>
            <a:r>
              <a:rPr lang="ru-RU" sz="2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 ли согласовано</a:t>
            </a:r>
            <a:br>
              <a:rPr lang="ru-RU" sz="2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имя прилагательное с существительным</a:t>
            </a:r>
            <a:br>
              <a:rPr lang="ru-RU" sz="2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 словосочетании?</a:t>
            </a:r>
            <a:endParaRPr lang="ru-RU" sz="2000" dirty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6413" y="2054941"/>
            <a:ext cx="3726426" cy="28415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8852" y="158649"/>
            <a:ext cx="2703872" cy="18962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4857135" y="2762865"/>
            <a:ext cx="35297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Aqua 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minerale</a:t>
            </a:r>
            <a:endParaRPr lang="ru-RU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5185566" y="4139381"/>
            <a:ext cx="34471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Aqua </a:t>
            </a:r>
            <a:r>
              <a:rPr lang="en-US" sz="36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mineral</a:t>
            </a:r>
            <a:r>
              <a:rPr lang="en-US" sz="3600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</a:t>
            </a:r>
            <a:endParaRPr lang="ru-RU" sz="3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4588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4465" y="501445"/>
            <a:ext cx="8583561" cy="5024284"/>
          </a:xfrm>
        </p:spPr>
        <p:txBody>
          <a:bodyPr/>
          <a:lstStyle/>
          <a:p>
            <a:pPr marL="0" indent="0" algn="ctr">
              <a:buNone/>
            </a:pPr>
            <a:r>
              <a:rPr lang="en-US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Permanens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ntis</a:t>
            </a:r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постоянный, </a:t>
            </a:r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остающийся</a:t>
            </a:r>
            <a:endParaRPr lang="ru-RU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Какие словосочетания 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 данным прилагательным 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встречаются в 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медицине и </a:t>
            </a:r>
            <a:r>
              <a:rPr lang="ru-RU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косметологии?</a:t>
            </a:r>
          </a:p>
          <a:p>
            <a:pPr marL="0" indent="0" algn="ctr">
              <a:buNone/>
            </a:pPr>
            <a:endParaRPr lang="ru-RU" sz="3600" b="1" dirty="0">
              <a:latin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3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10" y="1809137"/>
            <a:ext cx="3057832" cy="20057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21110" y="4060723"/>
            <a:ext cx="31364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Перманентный макияж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870" y="1809137"/>
            <a:ext cx="2202426" cy="20844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765" y="1879240"/>
            <a:ext cx="2016792" cy="19356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4837471" y="4060723"/>
            <a:ext cx="35396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Перманентный катетер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5853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3793" y="304800"/>
            <a:ext cx="8504903" cy="587216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Какое значение имеют данные прилагательные в клинике?</a:t>
            </a:r>
            <a:endParaRPr lang="en-US" i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Transrectalis</a:t>
            </a:r>
            <a:r>
              <a:rPr lang="en-US" sz="24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en-US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Transabdominalis</a:t>
            </a: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Transvaginalis</a:t>
            </a:r>
            <a:endParaRPr lang="ru-RU" b="1" i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en-US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Transportabilis         Operabilis</a:t>
            </a:r>
            <a:endParaRPr lang="ru-RU" b="1" i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endParaRPr lang="ru-RU" sz="1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968" y="2743200"/>
            <a:ext cx="3805391" cy="22319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794" y="2743200"/>
            <a:ext cx="3844411" cy="21532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0990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732503"/>
          </a:xfrm>
        </p:spPr>
        <p:txBody>
          <a:bodyPr/>
          <a:lstStyle/>
          <a:p>
            <a:pPr algn="ctr"/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Transrectalis</a:t>
            </a:r>
            <a:endParaRPr lang="ru-RU" dirty="0"/>
          </a:p>
        </p:txBody>
      </p:sp>
      <p:pic>
        <p:nvPicPr>
          <p:cNvPr id="7" name="Рисунок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0" r="3740"/>
          <a:stretch>
            <a:fillRect/>
          </a:stretch>
        </p:blipFill>
        <p:spPr>
          <a:xfrm>
            <a:off x="4336026" y="643296"/>
            <a:ext cx="4522788" cy="3968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314632" y="2057401"/>
            <a:ext cx="3923071" cy="1846006"/>
          </a:xfrm>
        </p:spPr>
        <p:txBody>
          <a:bodyPr/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трансректальный </a:t>
            </a:r>
            <a:endParaRPr lang="ru-RU" sz="24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метод обследования больных через прямую кишку)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777649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4129" y="457200"/>
            <a:ext cx="3234890" cy="850490"/>
          </a:xfrm>
        </p:spPr>
        <p:txBody>
          <a:bodyPr/>
          <a:lstStyle/>
          <a:p>
            <a:pPr algn="ctr"/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Transabdominalis</a:t>
            </a:r>
            <a:endParaRPr lang="ru-RU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57" r="8357"/>
          <a:stretch>
            <a:fillRect/>
          </a:stretch>
        </p:blipFill>
        <p:spPr>
          <a:xfrm>
            <a:off x="4365521" y="457200"/>
            <a:ext cx="4375048" cy="3623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22788" y="2057400"/>
            <a:ext cx="3628102" cy="2465439"/>
          </a:xfrm>
        </p:spPr>
        <p:txBody>
          <a:bodyPr/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трансабдоминальный </a:t>
            </a:r>
            <a:endParaRPr lang="ru-RU" sz="24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метод обследования больных через брюшную полость)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182109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0" y="457200"/>
            <a:ext cx="3096585" cy="1076632"/>
          </a:xfrm>
        </p:spPr>
        <p:txBody>
          <a:bodyPr/>
          <a:lstStyle/>
          <a:p>
            <a:pPr lvl="0" algn="ctr">
              <a:spcBef>
                <a:spcPts val="1000"/>
              </a:spcBef>
            </a:pPr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Transvaginalis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/>
            </a:r>
            <a:b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</a:br>
            <a:endParaRPr lang="ru-RU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2" r="12032"/>
          <a:stretch>
            <a:fillRect/>
          </a:stretch>
        </p:blipFill>
        <p:spPr>
          <a:xfrm>
            <a:off x="4070555" y="600075"/>
            <a:ext cx="4532671" cy="3480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14632" y="2467897"/>
            <a:ext cx="3755923" cy="2300748"/>
          </a:xfrm>
        </p:spPr>
        <p:txBody>
          <a:bodyPr/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трансвагинальный </a:t>
            </a:r>
            <a:endParaRPr lang="ru-RU" sz="24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метод обследования больных через влагалище)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2850420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297" y="987427"/>
            <a:ext cx="3244722" cy="851206"/>
          </a:xfrm>
        </p:spPr>
        <p:txBody>
          <a:bodyPr/>
          <a:lstStyle/>
          <a:p>
            <a:pPr algn="ctr"/>
            <a:r>
              <a:rPr lang="en-US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Transportabilis</a:t>
            </a:r>
            <a:endParaRPr lang="ru-RU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15" b="4215"/>
          <a:stretch>
            <a:fillRect/>
          </a:stretch>
        </p:blipFill>
        <p:spPr>
          <a:xfrm>
            <a:off x="3887788" y="987425"/>
            <a:ext cx="4970462" cy="34178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34297" y="2625212"/>
            <a:ext cx="3244722" cy="2153265"/>
          </a:xfrm>
        </p:spPr>
        <p:txBody>
          <a:bodyPr/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транспортабельный </a:t>
            </a:r>
            <a:endParaRPr lang="ru-RU" sz="24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такой, которого можно перевозить, транспортировать)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3961767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4968" y="363794"/>
            <a:ext cx="3284051" cy="1022554"/>
          </a:xfrm>
        </p:spPr>
        <p:txBody>
          <a:bodyPr/>
          <a:lstStyle/>
          <a:p>
            <a:pPr lvl="0" algn="ctr">
              <a:spcBef>
                <a:spcPts val="1000"/>
              </a:spcBef>
            </a:pPr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/>
            </a:r>
            <a:b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</a:b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/>
            </a:r>
            <a:b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</a:br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/>
            </a:r>
            <a:b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</a:br>
            <a:r>
              <a:rPr lang="en-US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Operabilis</a:t>
            </a:r>
            <a: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/>
            </a:r>
            <a:br>
              <a:rPr lang="ru-RU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</a:br>
            <a:endParaRPr lang="ru-RU" dirty="0"/>
          </a:p>
        </p:txBody>
      </p:sp>
      <p:pic>
        <p:nvPicPr>
          <p:cNvPr id="5" name="Рисунок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4" r="6024"/>
          <a:stretch>
            <a:fillRect/>
          </a:stretch>
        </p:blipFill>
        <p:spPr>
          <a:xfrm>
            <a:off x="3887788" y="987425"/>
            <a:ext cx="4980909" cy="34469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94968" y="2057401"/>
            <a:ext cx="3284051" cy="1905000"/>
          </a:xfrm>
        </p:spPr>
        <p:txBody>
          <a:bodyPr/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операбельный </a:t>
            </a:r>
            <a:endParaRPr lang="ru-RU" sz="24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такой, который может быть прооперирован)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418342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434178"/>
          </a:xfrm>
        </p:spPr>
        <p:txBody>
          <a:bodyPr>
            <a:prstTxWarp prst="textChevron">
              <a:avLst/>
            </a:prstTxWarp>
          </a:bodyPr>
          <a:lstStyle/>
          <a:p>
            <a:pPr algn="ctr"/>
            <a:r>
              <a:rPr lang="ru-RU" sz="4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Задания в тестовой форме</a:t>
            </a:r>
            <a:endParaRPr lang="ru-RU" sz="4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177" y="2045110"/>
            <a:ext cx="2694043" cy="27923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0607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prstTxWarp prst="textPlain">
              <a:avLst/>
            </a:prstTxWarp>
          </a:bodyPr>
          <a:lstStyle/>
          <a:p>
            <a:pPr algn="ctr"/>
            <a:r>
              <a:rPr lang="ru-RU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ОЦЕНИТЕ РЕЗУЛЬТАТЫ СВОЕЙ РАБОТЫ</a:t>
            </a:r>
            <a:endParaRPr lang="ru-RU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353961" y="1818968"/>
            <a:ext cx="8672052" cy="4336026"/>
          </a:xfrm>
        </p:spPr>
        <p:txBody>
          <a:bodyPr/>
          <a:lstStyle/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200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27-31 </a:t>
            </a:r>
            <a:r>
              <a:rPr lang="ru-RU" sz="32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– «5</a:t>
            </a:r>
            <a:r>
              <a:rPr lang="ru-RU" sz="3200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» 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200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22-26 </a:t>
            </a:r>
            <a:r>
              <a:rPr lang="ru-RU" sz="32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– «4</a:t>
            </a:r>
            <a:r>
              <a:rPr lang="ru-RU" sz="3200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» 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200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17-21 </a:t>
            </a:r>
            <a:r>
              <a:rPr lang="ru-RU" sz="32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– «3</a:t>
            </a:r>
            <a:r>
              <a:rPr lang="ru-RU" sz="3200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» </a:t>
            </a: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200" b="1" i="1" smtClean="0">
                <a:latin typeface="Times New Roman" panose="02020603050405020304" pitchFamily="18" charset="0"/>
                <a:ea typeface="Calibri" panose="020F0502020204030204" pitchFamily="34" charset="0"/>
              </a:rPr>
              <a:t>16 </a:t>
            </a:r>
            <a:r>
              <a:rPr lang="ru-RU" sz="3200" b="1" i="1" dirty="0">
                <a:latin typeface="Times New Roman" panose="02020603050405020304" pitchFamily="18" charset="0"/>
                <a:ea typeface="Calibri" panose="020F0502020204030204" pitchFamily="34" charset="0"/>
              </a:rPr>
              <a:t>и менее – «2»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9987" y="1995948"/>
            <a:ext cx="3663745" cy="29300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76896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РЕФЛЕКСИЯ</a:t>
            </a:r>
            <a:endParaRPr lang="ru-RU" sz="480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415" y="1789471"/>
            <a:ext cx="4748980" cy="3333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97547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38" y="196645"/>
            <a:ext cx="8170607" cy="49652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84133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1430</TotalTime>
  <Words>1505</Words>
  <Application>Microsoft Office PowerPoint</Application>
  <PresentationFormat>Экран (4:3)</PresentationFormat>
  <Paragraphs>329</Paragraphs>
  <Slides>45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45</vt:i4>
      </vt:variant>
    </vt:vector>
  </HeadingPairs>
  <TitlesOfParts>
    <vt:vector size="50" baseType="lpstr">
      <vt:lpstr>Arial</vt:lpstr>
      <vt:lpstr>Arial Black</vt:lpstr>
      <vt:lpstr>Calibri</vt:lpstr>
      <vt:lpstr>Times New Roman</vt:lpstr>
      <vt:lpstr>Тема Office</vt:lpstr>
      <vt:lpstr>ГБПОУ «Тольяттинский медколледж»</vt:lpstr>
      <vt:lpstr>Тема: «Имя прилагательное II группы. Согласование прилагательных с существительными 1, 2, 3 склонений»</vt:lpstr>
      <vt:lpstr>ПЛАН ЗАНЯТИЯ</vt:lpstr>
      <vt:lpstr>Анатомический диктант</vt:lpstr>
      <vt:lpstr>Презентация PowerPoint</vt:lpstr>
      <vt:lpstr>Презентация PowerPoint</vt:lpstr>
      <vt:lpstr>Презентация PowerPoint</vt:lpstr>
      <vt:lpstr>Блиц-опрос по имени прилагательному</vt:lpstr>
      <vt:lpstr>Презентация PowerPoint</vt:lpstr>
      <vt:lpstr>Решите пропорции</vt:lpstr>
      <vt:lpstr>Решите пропорции</vt:lpstr>
      <vt:lpstr>Решите пропорции</vt:lpstr>
      <vt:lpstr>Решите пропорции</vt:lpstr>
      <vt:lpstr>Решите пропорции</vt:lpstr>
      <vt:lpstr>Тема: Имя прилагательное II группы. Согласование прилагательных с существительными 1, 2, 3 склонений. </vt:lpstr>
      <vt:lpstr>Имена прилагательные II группы</vt:lpstr>
      <vt:lpstr>Падежные окончания прилагательных II группы</vt:lpstr>
      <vt:lpstr>ФИШБОУН (на примере словосочетания «медиальная мышца»)</vt:lpstr>
      <vt:lpstr>Презентация PowerPoint</vt:lpstr>
      <vt:lpstr>Работа в подгруппах</vt:lpstr>
      <vt:lpstr>Презентация PowerPoint</vt:lpstr>
      <vt:lpstr>Согласуйте имена прилагательные с существительными в Nom. et Gen. singularis (им. и род.п. ед.ч.)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Найди ошибки в рецептах</vt:lpstr>
      <vt:lpstr>Презентация PowerPoint</vt:lpstr>
      <vt:lpstr>Презентация PowerPoint</vt:lpstr>
      <vt:lpstr>Презентация PowerPoint</vt:lpstr>
      <vt:lpstr>Презентация PowerPoint</vt:lpstr>
      <vt:lpstr>Правильно ли согласовано имя прилагательное с существительным в словосочетании?</vt:lpstr>
      <vt:lpstr>Презентация PowerPoint</vt:lpstr>
      <vt:lpstr>Презентация PowerPoint</vt:lpstr>
      <vt:lpstr>Transrectalis</vt:lpstr>
      <vt:lpstr>Transabdominalis</vt:lpstr>
      <vt:lpstr>Transvaginalis </vt:lpstr>
      <vt:lpstr>Transportabilis</vt:lpstr>
      <vt:lpstr>   Operabilis </vt:lpstr>
      <vt:lpstr>Задания в тестовой форме</vt:lpstr>
      <vt:lpstr>ОЦЕНИТЕ РЕЗУЛЬТАТЫ СВОЕЙ РАБОТЫ</vt:lpstr>
      <vt:lpstr>РЕФЛЕКСИЯ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pptforschool.ru</dc:creator>
  <cp:lastModifiedBy>Анюта</cp:lastModifiedBy>
  <cp:revision>140</cp:revision>
  <dcterms:created xsi:type="dcterms:W3CDTF">2017-01-26T13:38:55Z</dcterms:created>
  <dcterms:modified xsi:type="dcterms:W3CDTF">2021-02-28T10:38:16Z</dcterms:modified>
</cp:coreProperties>
</file>