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4" r:id="rId2"/>
    <p:sldId id="271" r:id="rId3"/>
    <p:sldId id="270" r:id="rId4"/>
    <p:sldId id="257" r:id="rId5"/>
    <p:sldId id="261" r:id="rId6"/>
    <p:sldId id="263" r:id="rId7"/>
    <p:sldId id="265" r:id="rId8"/>
    <p:sldId id="266" r:id="rId9"/>
    <p:sldId id="262" r:id="rId10"/>
    <p:sldId id="268" r:id="rId11"/>
    <p:sldId id="267" r:id="rId12"/>
    <p:sldId id="269" r:id="rId13"/>
    <p:sldId id="278" r:id="rId14"/>
    <p:sldId id="280" r:id="rId15"/>
    <p:sldId id="277" r:id="rId16"/>
    <p:sldId id="285" r:id="rId17"/>
    <p:sldId id="289" r:id="rId18"/>
    <p:sldId id="292" r:id="rId19"/>
    <p:sldId id="281" r:id="rId20"/>
    <p:sldId id="284" r:id="rId21"/>
    <p:sldId id="282" r:id="rId22"/>
    <p:sldId id="291" r:id="rId23"/>
    <p:sldId id="286" r:id="rId24"/>
    <p:sldId id="272" r:id="rId25"/>
    <p:sldId id="264" r:id="rId26"/>
    <p:sldId id="275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2" autoAdjust="0"/>
    <p:restoredTop sz="94660" autoAdjust="0"/>
  </p:normalViewPr>
  <p:slideViewPr>
    <p:cSldViewPr snapToGrid="0">
      <p:cViewPr varScale="1">
        <p:scale>
          <a:sx n="99" d="100"/>
          <a:sy n="99" d="100"/>
        </p:scale>
        <p:origin x="912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C7158-EF90-43E7-9B6C-9166814AFCFB}" type="datetimeFigureOut">
              <a:rPr lang="ru-RU" smtClean="0"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81447-0DC6-4BCA-B8FF-FA00F36FA53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6696" y="272847"/>
            <a:ext cx="9619488" cy="6312306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/>
              <a:t>Формирование семейных традиций у дошкольников в условиях ДОУ</a:t>
            </a:r>
            <a:br>
              <a:rPr lang="ru-RU" sz="6000" b="1" dirty="0"/>
            </a:br>
            <a:br>
              <a:rPr lang="ru-RU" sz="6000" b="1" dirty="0"/>
            </a:br>
            <a:br>
              <a:rPr lang="ru-RU" sz="6000" b="1" dirty="0"/>
            </a:br>
            <a:r>
              <a:rPr lang="ru-RU" sz="1800" b="1" dirty="0"/>
              <a:t>г. Артем</a:t>
            </a:r>
            <a:br>
              <a:rPr lang="ru-RU" sz="1800" b="1" dirty="0"/>
            </a:br>
            <a:r>
              <a:rPr lang="ru-RU" sz="1800" b="1" dirty="0"/>
              <a:t>2024 г.</a:t>
            </a:r>
            <a:endParaRPr lang="ru-RU" sz="6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10800000" flipH="1" flipV="1">
            <a:off x="7139539" y="4303455"/>
            <a:ext cx="4279392" cy="1014984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Подготовила Шевченко Н.А.</a:t>
            </a:r>
          </a:p>
          <a:p>
            <a:r>
              <a:rPr lang="ru-RU" dirty="0"/>
              <a:t>Воспитатель МБОУ СОШ №10</a:t>
            </a:r>
          </a:p>
          <a:p>
            <a:pPr marL="0" indent="0">
              <a:buNone/>
            </a:pPr>
            <a:r>
              <a:rPr lang="ru-RU" dirty="0"/>
              <a:t>    (дошкольное отделение)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7F10E7-6247-4241-B278-8941EA5FCFBA}"/>
              </a:ext>
            </a:extLst>
          </p:cNvPr>
          <p:cNvSpPr txBox="1"/>
          <p:nvPr/>
        </p:nvSpPr>
        <p:spPr>
          <a:xfrm>
            <a:off x="2127183" y="98119"/>
            <a:ext cx="693981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общеобразовательное учреждение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«Средняя общеобразовательная школа № 10» </a:t>
            </a:r>
          </a:p>
          <a:p>
            <a:pPr algn="ctr"/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Артемовского городского округа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9024" y="-88071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- это первая и самая важная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 в жизни человека.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является традиционно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главным институтом воспитания.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То, что ребенок в детские годы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приобретет в семье, он сохраняет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всей последующей жизни.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 закладываются основы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 ребенка.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7300" y="462013"/>
            <a:ext cx="10515600" cy="5917271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ребёнка «семья»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среда, в которой складываются условия его физического, психического, эмоционального и интеллектуального развития.</a:t>
            </a:r>
            <a:b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взрослого человека семья является источником удовлетворения ряда его потребностей и малым коллективом, предъявляющим к нему разнообразные и достаточно сложные требования. На стадиях жизненного цикла человека последовательно меняются его функции и статус в семье.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Семейные традиции – основа патриотического воспитания детей дошкольного возраста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«Традиции»- это то, что перешло от одного поколения к другому, что унаследовано от предшествующих поколений (Ожегов толковый словарь).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«Семейные традиции»-это принятые в семье нормы, манеры поведения, обычаи и взгляды, которые передаются из «поколения в поколение».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41960" y="32449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Семейные традиции 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3353" y="1438349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праздники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родословной своей семьи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архивы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альбомы, фотосессии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отдых на природе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Семейное посещение музеев, выставок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Коллекционирование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Совместный с детьми досуг (чтение книг, игры_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8624236" y="666167"/>
            <a:ext cx="3099152" cy="20977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4236" y="3699575"/>
            <a:ext cx="3281431" cy="23204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7503" y="18505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1. Семейные праздники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1244" y="1074578"/>
            <a:ext cx="5321060" cy="4708842"/>
          </a:xfrm>
        </p:spPr>
        <p:txBody>
          <a:bodyPr>
            <a:normAutofit fontScale="92500"/>
          </a:bodyPr>
          <a:lstStyle/>
          <a:p>
            <a:pPr algn="just">
              <a:lnSpc>
                <a:spcPct val="100000"/>
              </a:lnSpc>
              <a:spcAft>
                <a:spcPts val="225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None/>
            </a:pPr>
            <a:r>
              <a:rPr lang="ru-RU" sz="26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Праздник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это событие в детской жизни, и ребенок считает свои дни от праздника до праздника, как и мы, свои годы от одного важного события до другого. И наоборот, «тускло и серо было бы это детство, если бы из него выбросить праздники», - писал Константин Ушинский.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Отмечая праздники в семье, мы показываем детям образец своего отдыха и проведения досуга.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6876547-E102-42B4-BD8B-B3BD9DE48E27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7" r="2547" b="18257"/>
          <a:stretch/>
        </p:blipFill>
        <p:spPr bwMode="auto">
          <a:xfrm>
            <a:off x="6309398" y="2456426"/>
            <a:ext cx="2313305" cy="36004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50E9750-92C3-460E-B493-CD02EFDD61A4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57" r="1403" b="33802"/>
          <a:stretch/>
        </p:blipFill>
        <p:spPr bwMode="auto">
          <a:xfrm>
            <a:off x="8816676" y="1292440"/>
            <a:ext cx="3181350" cy="23545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6819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8627" y="39472"/>
            <a:ext cx="10515600" cy="1561597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2. Составление родословной </a:t>
            </a:r>
            <a:b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своей семьи, память о роде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8627" y="1432240"/>
            <a:ext cx="5600299" cy="393192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Родословная</a:t>
            </a:r>
            <a:r>
              <a:rPr lang="ru-RU" sz="26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- это перечень поколений одного рода, устанавливающий происхождение и степень родства. Родословное древо соединяет нас с историческим процессом, позволяя почувствовать себя неотъемлемой частью единого потока сменяющих друг друга поколений.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IMG-20221204-WA00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7553" y="1601069"/>
            <a:ext cx="4087368" cy="39319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5777" y="123362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3. Семейные архивы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2404" y="1379466"/>
            <a:ext cx="10515600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Семья должна иметь свой архив – почетные грамоты дедов и отцов, историю их заслуг, их труда, историю рода и фамилии. Ведь с годами и наши внуки захотят знать, как мы жили. А ведь жизнь, отпущенная нам, по природе своей коротка, но в наших силах оставить память о ней.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DD6A5DF2-CEFF-4373-9C9A-224A9E474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404" y="3429000"/>
            <a:ext cx="3339019" cy="25081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-184319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4. Семейный альбом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585" y="1141244"/>
            <a:ext cx="5735753" cy="519554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фотоальбом</a:t>
            </a:r>
            <a:r>
              <a:rPr lang="ru-RU" sz="24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собрание семейных </a:t>
            </a:r>
            <a:r>
              <a:rPr lang="ru-RU" sz="2400" b="0" i="0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фотографий</a:t>
            </a:r>
            <a:r>
              <a:rPr lang="ru-RU" sz="24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сгруппированных по тематическому признаку и соединяющих отдельные разобщённые моменты жизни в цельную историю. Представляет собой часть семейного богатства, служит сохранению фамильной памяти, созданию чувства принадлежности к </a:t>
            </a:r>
            <a:r>
              <a:rPr lang="ru-RU" sz="24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семье</a:t>
            </a:r>
            <a:r>
              <a:rPr lang="ru-RU" sz="24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и её объединении.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фотосессии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3BA20FC-BB21-4EE7-80D3-5C550410EC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142" y="1229791"/>
            <a:ext cx="3839273" cy="28839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15DB7A83-914E-4BE0-872F-9D23327FE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4196691"/>
            <a:ext cx="3473116" cy="22937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002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7593" y="-24964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5. Семейный отдых на природе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5009" y="1409928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оказывает огромное влияние на развитие личности дошкольника, дает возможность хорошего общения с ребенком, а прогулки на природе благоприятно влияют на здоровье человека.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DD52AF7-F406-4B0E-801C-CF390C3D440F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7797" r="1404" b="28243"/>
          <a:stretch/>
        </p:blipFill>
        <p:spPr bwMode="auto">
          <a:xfrm>
            <a:off x="1410785" y="2944515"/>
            <a:ext cx="3223710" cy="29260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Picture background">
            <a:extLst>
              <a:ext uri="{FF2B5EF4-FFF2-40B4-BE49-F238E27FC236}">
                <a16:creationId xmlns:a16="http://schemas.microsoft.com/office/drawing/2014/main" id="{2DE63AE9-0AD6-45E4-9D6A-DF46BD20C971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890" y="2810032"/>
            <a:ext cx="4465338" cy="31717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9666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171" y="0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6. Семейное посещение музея, выставок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3775" y="1325563"/>
            <a:ext cx="10515600" cy="375441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Музеи</a:t>
            </a: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Театры</a:t>
            </a: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</a:t>
            </a: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Кинотеатры</a:t>
            </a: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комнаты</a:t>
            </a: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Парки</a:t>
            </a: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Спортивные клубы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6EE6F54-8557-4BBE-BB72-19C1F99A9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960" y="1273668"/>
            <a:ext cx="4023742" cy="22633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0735DA3F-94C4-4B95-9103-FD444AF13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773" y="3796881"/>
            <a:ext cx="4011954" cy="26746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03C551F-E286-4592-A049-5E954B133998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57" r="1403" b="33802"/>
          <a:stretch/>
        </p:blipFill>
        <p:spPr bwMode="auto">
          <a:xfrm>
            <a:off x="4020764" y="3851859"/>
            <a:ext cx="3462736" cy="25416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3907" y="0"/>
            <a:ext cx="10169893" cy="1116531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7. Коллекционирование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87655"/>
            <a:ext cx="10515600" cy="403909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Коллекционировать - собирать коллекцию чего-либо. Коллекционировать монеты, книги, марки, значки, открытки, календари и др.(толковый словарь Ушакова, Ожегова)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Самые различные природные коллекции увлекут и заинтересуют ребенка. Это шишки и камешки, ракушки и коряги, различные стекляшки. Хорошо собирать марки, фантики, бусинки и т.д. Посещение различных выставок и музеев может дать вам толчок в этом виде деятельности.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812C922-A3B0-4DC3-A251-462C6C3DB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155" y="3994989"/>
            <a:ext cx="3749690" cy="28100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896" y="144379"/>
            <a:ext cx="10515600" cy="1337591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b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8. 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«Совместный с детьми досуг»</a:t>
            </a:r>
            <a:br>
              <a:rPr lang="ru-RU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29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Эта традиция воспитывает в детях доверие и интерес к родителям. Совместный отдых способствует и тому, что ребёнок познаёт мир живой природы, учится относиться к нему бережно, кроме того это возможность беседовать, рассуждать о важном наедине или всем вместе.</a:t>
            </a:r>
            <a:endParaRPr lang="ru-RU" sz="29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11091" y="2502568"/>
            <a:ext cx="5344611" cy="2518050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Детство – это игра,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это детство.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это жизнь ребенка,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не подготовка к жизни.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должна стать традиционной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каждой семье.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097D92F-B84C-45DF-A6CA-31339EA4E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20" y="4509322"/>
            <a:ext cx="3055571" cy="20115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3CEBB9E-BB02-481D-8462-47943C7913E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7496" y="4713628"/>
            <a:ext cx="2931000" cy="18174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67220CF-2F63-4D21-8B9E-C8E67C3B0428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34" t="27797" r="33053" b="57745"/>
          <a:stretch/>
        </p:blipFill>
        <p:spPr bwMode="auto">
          <a:xfrm>
            <a:off x="400105" y="2115124"/>
            <a:ext cx="2089120" cy="219487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BBAD683-D108-4884-8364-3518EB4D31C6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23" t="56673" r="33167" b="29539"/>
          <a:stretch/>
        </p:blipFill>
        <p:spPr bwMode="auto">
          <a:xfrm>
            <a:off x="9569206" y="2349031"/>
            <a:ext cx="1865607" cy="16794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ADB57B0-B6DC-43BB-B3B2-BBFB92A279C2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23" t="42247" r="35979" b="43015"/>
          <a:stretch/>
        </p:blipFill>
        <p:spPr bwMode="auto">
          <a:xfrm>
            <a:off x="4965959" y="5020618"/>
            <a:ext cx="1824876" cy="19324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20784" cy="71032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817965-C2C5-41F7-90E1-96D956DE6E7F}"/>
              </a:ext>
            </a:extLst>
          </p:cNvPr>
          <p:cNvSpPr txBox="1"/>
          <p:nvPr/>
        </p:nvSpPr>
        <p:spPr>
          <a:xfrm>
            <a:off x="1790299" y="172331"/>
            <a:ext cx="7283917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рамках семейных художественно - творческих проектов были реализованы такие проекты, как: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«Герб моей семьи»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«Генеалогическое древо семьи»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«Мой ребёнок с самых пелёнок»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«Очень с папой мы похожи»</a:t>
            </a: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 др.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Основная цель таких проектов - укрепление семьи, вовлечение детей и взрослых в творческий процесс, общение родителей и детей, создание условий для закрепления интереса к своей </a:t>
            </a:r>
            <a:r>
              <a:rPr lang="en-US" sz="2600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семье</a:t>
            </a:r>
            <a:r>
              <a:rPr lang="en-US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родословной, воспитание любви и уважительного отношения к родителям и предкам</a:t>
            </a:r>
            <a:r>
              <a:rPr lang="ru-RU" sz="26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C3BBAE7A-ABF4-408C-8207-F70919284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558" y="871516"/>
            <a:ext cx="2994360" cy="23047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4244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3EDC6B0-1B48-415D-B936-A72BDD54203F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90" r="945" b="23609"/>
          <a:stretch/>
        </p:blipFill>
        <p:spPr bwMode="auto">
          <a:xfrm>
            <a:off x="5492363" y="265096"/>
            <a:ext cx="2103811" cy="29159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F448E9A-5447-4208-B28D-45D670BE2D82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7" r="717" b="18257"/>
          <a:stretch/>
        </p:blipFill>
        <p:spPr bwMode="auto">
          <a:xfrm>
            <a:off x="9220771" y="82659"/>
            <a:ext cx="1944534" cy="29159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D650055-038B-43C0-85CA-DFDD430B839A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7" b="28243"/>
          <a:stretch/>
        </p:blipFill>
        <p:spPr bwMode="auto">
          <a:xfrm>
            <a:off x="1441571" y="70512"/>
            <a:ext cx="2600325" cy="33667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E434567-124B-48FF-B50B-3F6722EEDDFA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60021" r="946" b="6417"/>
          <a:stretch/>
        </p:blipFill>
        <p:spPr bwMode="auto">
          <a:xfrm>
            <a:off x="3099284" y="3686194"/>
            <a:ext cx="3221355" cy="24257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1E45E43-F9EA-4F52-92A6-8206EECAB7EC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24" r="3233" b="25875"/>
          <a:stretch/>
        </p:blipFill>
        <p:spPr bwMode="auto">
          <a:xfrm>
            <a:off x="7192427" y="3644451"/>
            <a:ext cx="2846722" cy="24746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09715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1315BF-135C-4623-B5D3-257CC4414456}"/>
              </a:ext>
            </a:extLst>
          </p:cNvPr>
          <p:cNvSpPr txBox="1"/>
          <p:nvPr/>
        </p:nvSpPr>
        <p:spPr>
          <a:xfrm>
            <a:off x="519764" y="250581"/>
            <a:ext cx="6699183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Традиционны в ДОУ и в частности в нашей группе выставки( </a:t>
            </a: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«Что нам осень принесла»</a:t>
            </a: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«Воспоминания о лете»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«Новогодняя игрушка»</a:t>
            </a: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«Зимняя фантазия на окне»</a:t>
            </a: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«Моя мама – рукодельница»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«Папа может всё что угодно…»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«Пасхальное чудо»</a:t>
            </a: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 мн. др.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 вместе с детьми заранее готовятся к ним и, каждый год наш коллектив не перестаёт удивляться безграничной фантазии и творчеству наших семей.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054EF4B-D64F-4BA2-A95C-B9BB84F2FBC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220" y="373941"/>
            <a:ext cx="4572000" cy="22098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65748E8-E0C2-445D-A488-0BA1A3039BE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453" y="2675823"/>
            <a:ext cx="4483767" cy="325493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9045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4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BADD6C7-7968-4A98-824C-C71C8E0D17E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124" y="188721"/>
            <a:ext cx="4572000" cy="27622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BDF110E-16C2-4488-B50E-1BBB6BDE5EAC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39224" r="4377" b="35038"/>
          <a:stretch/>
        </p:blipFill>
        <p:spPr bwMode="auto">
          <a:xfrm>
            <a:off x="494711" y="188721"/>
            <a:ext cx="3817526" cy="24136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4667D1A-86F8-4B62-8F9E-17919F2A828F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5" b="19595"/>
          <a:stretch/>
        </p:blipFill>
        <p:spPr bwMode="auto">
          <a:xfrm>
            <a:off x="4708113" y="188721"/>
            <a:ext cx="2378305" cy="29607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A71CF5C-305C-4FED-A24A-012DD3603C2B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48" r="717" b="33082"/>
          <a:stretch/>
        </p:blipFill>
        <p:spPr bwMode="auto">
          <a:xfrm>
            <a:off x="7892336" y="3475138"/>
            <a:ext cx="3734981" cy="28067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8E15DBA-BA1B-46EE-9EC2-7A507CBD348D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0487" r="1403" b="20419"/>
          <a:stretch/>
        </p:blipFill>
        <p:spPr bwMode="auto">
          <a:xfrm>
            <a:off x="4814354" y="3338187"/>
            <a:ext cx="2272064" cy="32797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1A44938-CD69-4D8A-BA66-082BB54CF91E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1" b="19904"/>
          <a:stretch/>
        </p:blipFill>
        <p:spPr bwMode="auto">
          <a:xfrm>
            <a:off x="906661" y="2728110"/>
            <a:ext cx="2807437" cy="41298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91687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4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CC9D18-1EC3-4CAD-B460-CA9E19F44833}"/>
              </a:ext>
            </a:extLst>
          </p:cNvPr>
          <p:cNvSpPr txBox="1"/>
          <p:nvPr/>
        </p:nvSpPr>
        <p:spPr>
          <a:xfrm>
            <a:off x="4787700" y="178554"/>
            <a:ext cx="616498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Стало традицией в нашей группе домашние задания на Масленицу и другие значимые праздники: совместное с родителями выпекание блинов и других хлебобулочных изделий, что приносит огромную радость и гордость детям.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8D6305-575B-4EEC-8E89-3C2C9B4319A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781" y="2850098"/>
            <a:ext cx="4047112" cy="33877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646A9BE-75C8-4D13-A7BE-C05D32AA4D59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7" b="22683"/>
          <a:stretch/>
        </p:blipFill>
        <p:spPr bwMode="auto">
          <a:xfrm>
            <a:off x="6370584" y="3090671"/>
            <a:ext cx="2403709" cy="30356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81F5AF4-F0DE-4741-B663-21B43DA75107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07" b="38229"/>
          <a:stretch/>
        </p:blipFill>
        <p:spPr bwMode="auto">
          <a:xfrm>
            <a:off x="336327" y="261138"/>
            <a:ext cx="4163695" cy="21431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895147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4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72DE4C0-2C8B-46FF-944C-90366F57B29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912" y="3874814"/>
            <a:ext cx="3972146" cy="25708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E3334F-5BF8-4019-BB12-24C077367B83}"/>
              </a:ext>
            </a:extLst>
          </p:cNvPr>
          <p:cNvSpPr txBox="1"/>
          <p:nvPr/>
        </p:nvSpPr>
        <p:spPr>
          <a:xfrm>
            <a:off x="2497152" y="181495"/>
            <a:ext cx="634237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6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Традиция "Совместное приготовление     пищи "Семейное блюдо"</a:t>
            </a:r>
            <a:br>
              <a:rPr lang="ru-RU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2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Полезно вместе готовить не только известные блюда, но и что-то новое.  Старый рецепт помогает ощутить связь поколений, живую память о тех, кто много лет также готовил это блюдо. Новый - объединить всех в радостном ожидании: получится ли задуманное, будет ли вкусно.</a:t>
            </a:r>
            <a:endParaRPr lang="ru-RU" sz="2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720FDBB-E0D2-4861-A58C-44D795B1A6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021" y="398697"/>
            <a:ext cx="2000651" cy="26586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7A8B8CE-32A6-4EEB-9C64-17B6E6CAF3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48" y="619210"/>
            <a:ext cx="1811411" cy="24152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00F1DB5-46E3-460D-93F0-AC4F60753C9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16" y="3429000"/>
            <a:ext cx="1928136" cy="25708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BF5F58E-6F31-4D53-BF3F-4E63D6E5404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565" y="3564100"/>
            <a:ext cx="2000651" cy="26675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386295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4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83912C-9075-459D-8EE3-CC1F25BC01FF}"/>
              </a:ext>
            </a:extLst>
          </p:cNvPr>
          <p:cNvSpPr txBox="1"/>
          <p:nvPr/>
        </p:nvSpPr>
        <p:spPr>
          <a:xfrm>
            <a:off x="539015" y="576072"/>
            <a:ext cx="6487427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Одна из традиций нашего детского сада весенние и осенние семейные экологические акции и трудовые десанты (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«Помоги пернатым»</a:t>
            </a: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«Тепло наших окон», «Посади дерево»</a:t>
            </a: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 др., в которых родители и дети принимают активное участие. Воспитание бережного отношения к природе — важная часть в нравственном становлении личности ребенка, а подобные мероприятия способствуют сплочению семей, улучшают настроение, дают возможность уделять друг другу больше внимания.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A7975F2-1B9C-41E8-89D9-2BDFBA6AB34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359" y="3115457"/>
            <a:ext cx="4219997" cy="26693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598948-7C7A-4E3F-9941-B7F0DB6C7BF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529" y="311514"/>
            <a:ext cx="4231828" cy="25393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83042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4" y="31282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1E87A7-01E8-4DE5-A27E-37913DE268E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65" y="393192"/>
            <a:ext cx="4648700" cy="33991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0FE45E4B-D80A-462B-9960-62649A1A3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980" y="393192"/>
            <a:ext cx="5332180" cy="29660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12127288-189C-417F-BBA3-31B1F803A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061" y="3376738"/>
            <a:ext cx="4572000" cy="30384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9627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643" y="327259"/>
            <a:ext cx="8522208" cy="3590757"/>
          </a:xfrm>
        </p:spPr>
        <p:txBody>
          <a:bodyPr>
            <a:noAutofit/>
          </a:bodyPr>
          <a:lstStyle/>
          <a:p>
            <a:pPr indent="228600"/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Пользуются успехом у нас в ДОУ такие формы работы как создание фотоколлажей и фоторепортажей на семейные темы :</a:t>
            </a:r>
            <a:b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«Папа, мама и я – очень дружная семья»</a:t>
            </a:r>
            <a:b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«Как мы летом отдыхали»</a:t>
            </a:r>
            <a:br>
              <a:rPr lang="ru-RU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</a:t>
            </a:r>
            <a:r>
              <a:rPr lang="ru-RU" sz="2600" i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«Зимние забавы»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A1E2B73-DFE0-41C9-88A0-6873144417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" t="1541" r="4405" b="2630"/>
          <a:stretch/>
        </p:blipFill>
        <p:spPr bwMode="auto">
          <a:xfrm>
            <a:off x="6996767" y="2858703"/>
            <a:ext cx="4989590" cy="28394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Picture background">
            <a:extLst>
              <a:ext uri="{FF2B5EF4-FFF2-40B4-BE49-F238E27FC236}">
                <a16:creationId xmlns:a16="http://schemas.microsoft.com/office/drawing/2014/main" id="{8FDB389F-CC81-4631-BF51-D1D5A3284F15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6" r="2502" b="-6"/>
          <a:stretch/>
        </p:blipFill>
        <p:spPr bwMode="auto">
          <a:xfrm>
            <a:off x="623246" y="3207620"/>
            <a:ext cx="4571989" cy="23136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146734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4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66F191-99F5-403F-AC81-578427F34CEB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0680" r="-2714" b="30817"/>
          <a:stretch/>
        </p:blipFill>
        <p:spPr bwMode="auto">
          <a:xfrm>
            <a:off x="2321341" y="576072"/>
            <a:ext cx="6100763" cy="50291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506986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7367" y="0"/>
            <a:ext cx="1219236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576072"/>
            <a:ext cx="8522208" cy="50291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7" name="Рисунок 6" descr="Picture background">
            <a:extLst>
              <a:ext uri="{FF2B5EF4-FFF2-40B4-BE49-F238E27FC236}">
                <a16:creationId xmlns:a16="http://schemas.microsoft.com/office/drawing/2014/main" id="{E0CB0B72-D148-4E4A-95AD-AE9D1EC0D89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666" y="576072"/>
            <a:ext cx="4526297" cy="36352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F957495-DC1A-4076-8CC5-B0003A80865B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3796" r="4605" b="18669"/>
          <a:stretch/>
        </p:blipFill>
        <p:spPr bwMode="auto">
          <a:xfrm>
            <a:off x="8827319" y="829536"/>
            <a:ext cx="2897155" cy="452226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F78A7F1-FEA6-4494-8AFF-DCEB743253C3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05" r="5521" b="21757"/>
          <a:stretch/>
        </p:blipFill>
        <p:spPr bwMode="auto">
          <a:xfrm>
            <a:off x="371538" y="1050599"/>
            <a:ext cx="2856230" cy="38385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753074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8791" y="625642"/>
            <a:ext cx="11403105" cy="50436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семейных традиций: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ощущает стабильность, ведь традиции будут выполнены не потому, что так надо, а потому, что так хочется всем членом семьи, так принято;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гордятся своей семьей;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Детские воспоминания, которые передаются в следующее поколение;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воспитывают уважение к старшим;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прививают тягу к труду и порядку;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сплачивают и объединяют родных;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позволяют почувствовать себя неотъемлемой частью чего-то большого, крепкого, того, что мы называем ячейкой общества- «Семья».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417" y="0"/>
            <a:ext cx="12192000" cy="685800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9456" y="914400"/>
            <a:ext cx="9866376" cy="448056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СЕМЬЯ - это труд, друг о друге забота,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СЕМЬЯ - это много домашней работы,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СЕМЬЯ – это важно! СЕМЬЯ- это сложно!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счастливо жить одному невозможно!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131EE9BA-AE3F-41DC-875D-C89CE3B66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315" y="3191377"/>
            <a:ext cx="5648425" cy="34596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5579"/>
            <a:ext cx="12192000" cy="685800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62456"/>
            <a:ext cx="10143744" cy="403250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ru-RU" sz="7200" dirty="0">
                <a:solidFill>
                  <a:schemeClr val="accent5"/>
                </a:solidFill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1224</Words>
  <Application>Microsoft Office PowerPoint</Application>
  <PresentationFormat>Широкоэкранный</PresentationFormat>
  <Paragraphs>95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Wingdings</vt:lpstr>
      <vt:lpstr>Тема Office</vt:lpstr>
      <vt:lpstr>Формирование семейных традиций у дошкольников в условиях ДОУ   г. Артем 2024 г.</vt:lpstr>
      <vt:lpstr>Семья - это первая и самая важная  ступень в жизни человека. Семья является традиционно  главным институтом воспитания. То, что ребенок в детские годы  приобретет в семье, он сохраняет  в течение всей последующей жизни. В семье закладываются основы  личности ребенка. </vt:lpstr>
      <vt:lpstr> </vt:lpstr>
      <vt:lpstr>Семейные традиции </vt:lpstr>
      <vt:lpstr>Традиция 1. Семейные праздники</vt:lpstr>
      <vt:lpstr>Традиция 2. Составление родословной  своей семьи, память о роде</vt:lpstr>
      <vt:lpstr>Традиция 3. Семейные архивы</vt:lpstr>
      <vt:lpstr>Традиция 4. Семейный альбом</vt:lpstr>
      <vt:lpstr>Традиция 5. Семейный отдых на природе</vt:lpstr>
      <vt:lpstr>Традиция 6. Семейное посещение музея, выставок</vt:lpstr>
      <vt:lpstr>Традиция 7. Коллекционирование</vt:lpstr>
      <vt:lpstr>  Традиция 8. «Совместный с детьми досуг» Эта традиция воспитывает в детях доверие и интерес к родителям. Совместный отдых способствует и тому, что ребёнок познаёт мир живой природы, учится относиться к нему бережно, кроме того это возможность беседовать, рассуждать о важном наедине или всем вместе.</vt:lpstr>
      <vt:lpstr>  </vt:lpstr>
      <vt:lpstr>  </vt:lpstr>
      <vt:lpstr>  </vt:lpstr>
      <vt:lpstr>  </vt:lpstr>
      <vt:lpstr>  </vt:lpstr>
      <vt:lpstr>  </vt:lpstr>
      <vt:lpstr>  </vt:lpstr>
      <vt:lpstr>  </vt:lpstr>
      <vt:lpstr>Пользуются успехом у нас в ДОУ такие формы работы как создание фотоколлажей и фоторепортажей на семейные темы : •  «Папа, мама и я – очень дружная семья» • «Как мы летом отдыхали» • «Зимние забавы»  </vt:lpstr>
      <vt:lpstr>  </vt:lpstr>
      <vt:lpstr>  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Семейные традиции</dc:title>
  <dc:creator>Компик</dc:creator>
  <cp:lastModifiedBy>Владимир Шевченко</cp:lastModifiedBy>
  <cp:revision>94</cp:revision>
  <dcterms:created xsi:type="dcterms:W3CDTF">2022-01-20T07:59:00Z</dcterms:created>
  <dcterms:modified xsi:type="dcterms:W3CDTF">2024-10-06T05:41:48Z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A90724F075FE43BCA7FD34CEF3D12E9D</vt:lpwstr>
  </property>
  <property fmtid="{D5CDD505-2E9C-101B-9397-08002B2CF9AE}" pid="3" name="KSOProductBuildVer">
    <vt:lpwstr>1049-11.2.0.11537</vt:lpwstr>
  </property>
</Properties>
</file>