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2"/>
  </p:notesMasterIdLst>
  <p:sldIdLst>
    <p:sldId id="299" r:id="rId2"/>
    <p:sldId id="256" r:id="rId3"/>
    <p:sldId id="296" r:id="rId4"/>
    <p:sldId id="272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79" r:id="rId14"/>
    <p:sldId id="280" r:id="rId15"/>
    <p:sldId id="266" r:id="rId16"/>
    <p:sldId id="267" r:id="rId17"/>
    <p:sldId id="268" r:id="rId18"/>
    <p:sldId id="269" r:id="rId19"/>
    <p:sldId id="270" r:id="rId20"/>
    <p:sldId id="271" r:id="rId21"/>
    <p:sldId id="273" r:id="rId22"/>
    <p:sldId id="274" r:id="rId23"/>
    <p:sldId id="275" r:id="rId24"/>
    <p:sldId id="276" r:id="rId25"/>
    <p:sldId id="278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2" r:id="rId37"/>
    <p:sldId id="293" r:id="rId38"/>
    <p:sldId id="295" r:id="rId39"/>
    <p:sldId id="297" r:id="rId40"/>
    <p:sldId id="298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80" y="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81FB39-58BC-4111-A60A-A2EFD11281B5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62AD2-8DC3-42BC-947E-A59A71FF9E5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62AD2-8DC3-42BC-947E-A59A71FF9E52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0241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9776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9113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4575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2805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1747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8903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4879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157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5664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30956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929391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75637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83439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8073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0700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6799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30.01.2020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24385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87;&#1088;&#1077;&#1079;&#1077;&#1085;&#1090;&#1072;&#1094;&#1080;&#1080;%202%20&#1082;&#1083;&#1072;&#1089;&#1089;\&#1085;&#1072;&#1088;&#1086;&#1076;&#1085;&#1099;&#1077;%20&#1080;&#1085;&#1089;&#1090;&#1088;&#1091;&#1084;&#1077;&#1085;&#1090;&#1099;%20&#1084;&#1086;&#1103;\&#1076;&#1086;&#1084;&#1088;&#1072;.mp3" TargetMode="Externa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87;&#1088;&#1077;&#1079;&#1077;&#1085;&#1090;&#1072;&#1094;&#1080;&#1080;%202%20&#1082;&#1083;&#1072;&#1089;&#1089;\&#1085;&#1072;&#1088;&#1086;&#1076;&#1085;&#1099;&#1077;%20&#1080;&#1085;&#1089;&#1090;&#1088;&#1091;&#1084;&#1077;&#1085;&#1090;&#1099;%20&#1084;&#1086;&#1103;\&#1073;&#1072;&#1083;&#1072;&#1083;&#1072;&#1081;&#1082;&#1072;.mp3" TargetMode="Externa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87;&#1088;&#1077;&#1079;&#1077;&#1085;&#1090;&#1072;&#1094;&#1080;&#1080;%202%20&#1082;&#1083;&#1072;&#1089;&#1089;\&#1085;&#1072;&#1088;&#1086;&#1076;&#1085;&#1099;&#1077;%20&#1080;&#1085;&#1089;&#1090;&#1088;&#1091;&#1084;&#1077;&#1085;&#1090;&#1099;%20&#1084;&#1086;&#1103;\&#1075;&#1091;&#1089;&#1083;&#1080;.mp3" TargetMode="Externa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87;&#1088;&#1077;&#1079;&#1077;&#1085;&#1090;&#1072;&#1094;&#1080;&#1080;%202%20&#1082;&#1083;&#1072;&#1089;&#1089;\&#1085;&#1072;&#1088;&#1086;&#1076;&#1085;&#1099;&#1077;%20&#1080;&#1085;&#1089;&#1090;&#1088;&#1091;&#1084;&#1077;&#1085;&#1090;&#1099;%20&#1084;&#1086;&#1103;\&#1090;&#1088;&#1077;&#1097;&#1105;&#1090;&#1082;&#1072;.mp3" TargetMode="External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87;&#1088;&#1077;&#1079;&#1077;&#1085;&#1090;&#1072;&#1094;&#1080;&#1080;%202%20&#1082;&#1083;&#1072;&#1089;&#1089;\&#1085;&#1072;&#1088;&#1086;&#1076;&#1085;&#1099;&#1077;%20&#1080;&#1085;&#1089;&#1090;&#1088;&#1091;&#1084;&#1077;&#1085;&#1090;&#1099;%20&#1084;&#1086;&#1103;\&#1073;&#1091;&#1073;&#1077;&#1085;%206.mp3" TargetMode="External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87;&#1088;&#1077;&#1079;&#1077;&#1085;&#1090;&#1072;&#1094;&#1080;&#1080;%202%20&#1082;&#1083;&#1072;&#1089;&#1089;\&#1085;&#1072;&#1088;&#1086;&#1076;&#1085;&#1099;&#1077;%20&#1080;&#1085;&#1089;&#1090;&#1088;&#1091;&#1084;&#1077;&#1085;&#1090;&#1099;%20&#1084;&#1086;&#1103;\&#1083;&#1086;&#1078;&#1082;&#1080;.mp3" TargetMode="External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87;&#1088;&#1077;&#1079;&#1077;&#1085;&#1090;&#1072;&#1094;&#1080;&#1080;%202%20&#1082;&#1083;&#1072;&#1089;&#1089;\&#1085;&#1072;&#1088;&#1086;&#1076;&#1085;&#1099;&#1077;%20&#1080;&#1085;&#1089;&#1090;&#1088;&#1091;&#1084;&#1077;&#1085;&#1090;&#1099;%20&#1084;&#1086;&#1103;\&#1082;&#1086;&#1083;&#1086;&#1082;&#1086;&#1083;&#1100;&#1095;&#1080;&#1082;%203.mp3" TargetMode="Externa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87;&#1088;&#1077;&#1079;&#1077;&#1085;&#1090;&#1072;&#1094;&#1080;&#1080;%202%20&#1082;&#1083;&#1072;&#1089;&#1089;\&#1085;&#1072;&#1088;&#1086;&#1076;&#1085;&#1099;&#1077;%20&#1080;&#1085;&#1089;&#1090;&#1088;&#1091;&#1084;&#1077;&#1085;&#1090;&#1099;%20&#1084;&#1086;&#1103;\&#1073;&#1091;&#1073;&#1077;&#1085;&#1094;&#1099;.mp3" TargetMode="External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87;&#1088;&#1077;&#1079;&#1077;&#1085;&#1090;&#1072;&#1094;&#1080;&#1080;%202%20&#1082;&#1083;&#1072;&#1089;&#1089;\&#1085;&#1072;&#1088;&#1086;&#1076;&#1085;&#1099;&#1077;%20&#1080;&#1085;&#1089;&#1090;&#1088;&#1091;&#1084;&#1077;&#1085;&#1090;&#1099;%20&#1084;&#1086;&#1103;\&#1089;&#1074;&#1080;&#1089;&#1090;&#1091;&#1083;&#1100;&#1082;&#1072;.mp3" TargetMode="External"/><Relationship Id="rId5" Type="http://schemas.openxmlformats.org/officeDocument/2006/relationships/image" Target="../media/image39.png"/><Relationship Id="rId4" Type="http://schemas.openxmlformats.org/officeDocument/2006/relationships/image" Target="../media/image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87;&#1088;&#1077;&#1079;&#1077;&#1085;&#1090;&#1072;&#1094;&#1080;&#1080;%202%20&#1082;&#1083;&#1072;&#1089;&#1089;\&#1085;&#1072;&#1088;&#1086;&#1076;&#1085;&#1099;&#1077;%20&#1080;&#1085;&#1089;&#1090;&#1088;&#1091;&#1084;&#1077;&#1085;&#1090;&#1099;%20&#1084;&#1086;&#1103;\&#1086;&#1082;&#1072;&#1088;&#1080;&#1085;&#1072;.mp3" TargetMode="External"/><Relationship Id="rId6" Type="http://schemas.openxmlformats.org/officeDocument/2006/relationships/image" Target="../media/image43.png"/><Relationship Id="rId5" Type="http://schemas.openxmlformats.org/officeDocument/2006/relationships/image" Target="../media/image42.jpeg"/><Relationship Id="rId4" Type="http://schemas.openxmlformats.org/officeDocument/2006/relationships/image" Target="../media/image41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87;&#1088;&#1077;&#1079;&#1077;&#1085;&#1090;&#1072;&#1094;&#1080;&#1080;%202%20&#1082;&#1083;&#1072;&#1089;&#1089;\&#1085;&#1072;&#1088;&#1086;&#1076;&#1085;&#1099;&#1077;%20&#1080;&#1085;&#1089;&#1090;&#1088;&#1091;&#1084;&#1077;&#1085;&#1090;&#1099;%20&#1084;&#1086;&#1103;\&#1089;&#1074;&#1080;&#1088;&#1077;&#1083;&#1100;.mp3" TargetMode="External"/><Relationship Id="rId6" Type="http://schemas.openxmlformats.org/officeDocument/2006/relationships/image" Target="../media/image46.pn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87;&#1088;&#1077;&#1079;&#1077;&#1085;&#1090;&#1072;&#1094;&#1080;&#1080;%202%20&#1082;&#1083;&#1072;&#1089;&#1089;\&#1085;&#1072;&#1088;&#1086;&#1076;&#1085;&#1099;&#1077;%20&#1080;&#1085;&#1089;&#1090;&#1088;&#1091;&#1084;&#1077;&#1085;&#1090;&#1099;%20&#1084;&#1086;&#1103;\&#1078;&#1072;&#1083;&#1077;&#1081;&#1082;&#1072;.mp3" TargetMode="External"/><Relationship Id="rId6" Type="http://schemas.openxmlformats.org/officeDocument/2006/relationships/image" Target="../media/image49.pn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87;&#1088;&#1077;&#1079;&#1077;&#1085;&#1090;&#1072;&#1094;&#1080;&#1080;%202%20&#1082;&#1083;&#1072;&#1089;&#1089;\&#1085;&#1072;&#1088;&#1086;&#1076;&#1085;&#1099;&#1077;%20&#1080;&#1085;&#1089;&#1090;&#1088;&#1091;&#1084;&#1077;&#1085;&#1090;&#1099;%20&#1084;&#1086;&#1103;\&#1088;&#1086;&#1078;&#1086;&#1082;.mp3" TargetMode="External"/><Relationship Id="rId5" Type="http://schemas.openxmlformats.org/officeDocument/2006/relationships/image" Target="../media/image52.png"/><Relationship Id="rId4" Type="http://schemas.openxmlformats.org/officeDocument/2006/relationships/image" Target="../media/image5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87;&#1088;&#1077;&#1079;&#1077;&#1085;&#1090;&#1072;&#1094;&#1080;&#1080;%202%20&#1082;&#1083;&#1072;&#1089;&#1089;\&#1085;&#1072;&#1088;&#1086;&#1076;&#1085;&#1099;&#1077;%20&#1080;&#1085;&#1089;&#1090;&#1088;&#1091;&#1084;&#1077;&#1085;&#1090;&#1099;%20&#1084;&#1086;&#1103;\&#1075;&#1072;&#1088;&#1084;&#1086;&#1096;&#1082;&#1072;.mp3" TargetMode="External"/><Relationship Id="rId5" Type="http://schemas.openxmlformats.org/officeDocument/2006/relationships/image" Target="../media/image55.png"/><Relationship Id="rId4" Type="http://schemas.openxmlformats.org/officeDocument/2006/relationships/image" Target="../media/image5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87;&#1088;&#1077;&#1079;&#1077;&#1085;&#1090;&#1072;&#1094;&#1080;&#1080;%202%20&#1082;&#1083;&#1072;&#1089;&#1089;\&#1085;&#1072;&#1088;&#1086;&#1076;&#1085;&#1099;&#1077;%20&#1080;&#1085;&#1089;&#1090;&#1088;&#1091;&#1084;&#1077;&#1085;&#1090;&#1099;%20&#1084;&#1086;&#1103;\&#1073;&#1072;&#1103;&#1085;.mp3" TargetMode="External"/><Relationship Id="rId5" Type="http://schemas.openxmlformats.org/officeDocument/2006/relationships/image" Target="../media/image57.png"/><Relationship Id="rId4" Type="http://schemas.openxmlformats.org/officeDocument/2006/relationships/image" Target="../media/image5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gif"/><Relationship Id="rId13" Type="http://schemas.openxmlformats.org/officeDocument/2006/relationships/image" Target="../media/image64.png"/><Relationship Id="rId3" Type="http://schemas.openxmlformats.org/officeDocument/2006/relationships/audio" Target="file:///E:\&#1087;&#1088;&#1077;&#1079;&#1077;&#1085;&#1090;&#1072;&#1094;&#1080;&#1080;%202%20&#1082;&#1083;&#1072;&#1089;&#1089;\&#1085;&#1072;&#1088;&#1086;&#1076;&#1085;&#1099;&#1077;%20&#1080;&#1085;&#1089;&#1090;&#1088;&#1091;&#1084;&#1077;&#1085;&#1090;&#1099;%20&#1084;&#1086;&#1103;\&#1084;&#1072;&#1085;&#1076;&#1086;&#1083;&#1080;&#1085;&#1072;.mp3" TargetMode="External"/><Relationship Id="rId7" Type="http://schemas.openxmlformats.org/officeDocument/2006/relationships/image" Target="../media/image5.jpeg"/><Relationship Id="rId12" Type="http://schemas.openxmlformats.org/officeDocument/2006/relationships/image" Target="../media/image63.png"/><Relationship Id="rId2" Type="http://schemas.openxmlformats.org/officeDocument/2006/relationships/audio" Target="file:///E:\&#1087;&#1088;&#1077;&#1079;&#1077;&#1085;&#1090;&#1072;&#1094;&#1080;&#1080;%202%20&#1082;&#1083;&#1072;&#1089;&#1089;\&#1085;&#1072;&#1088;&#1086;&#1076;&#1085;&#1099;&#1077;%20&#1080;&#1085;&#1089;&#1090;&#1088;&#1091;&#1084;&#1077;&#1085;&#1090;&#1099;%20&#1084;&#1086;&#1103;\&#1074;&#1086;&#1083;&#1099;&#1085;&#1082;&#1072;.mp3" TargetMode="External"/><Relationship Id="rId1" Type="http://schemas.openxmlformats.org/officeDocument/2006/relationships/audio" Target="file:///E:\&#1087;&#1088;&#1077;&#1079;&#1077;&#1085;&#1090;&#1072;&#1094;&#1080;&#1080;%202%20&#1082;&#1083;&#1072;&#1089;&#1089;\&#1085;&#1072;&#1088;&#1086;&#1076;&#1085;&#1099;&#1077;%20&#1080;&#1085;&#1089;&#1090;&#1088;&#1091;&#1084;&#1077;&#1085;&#1090;&#1099;%20&#1084;&#1086;&#1103;\&#1082;&#1091;&#1075;&#1080;&#1082;&#1083;&#1072;.mp3" TargetMode="External"/><Relationship Id="rId6" Type="http://schemas.openxmlformats.org/officeDocument/2006/relationships/image" Target="../media/image2.jpeg"/><Relationship Id="rId11" Type="http://schemas.openxmlformats.org/officeDocument/2006/relationships/image" Target="../media/image62.pn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61.jpeg"/><Relationship Id="rId4" Type="http://schemas.openxmlformats.org/officeDocument/2006/relationships/audio" Target="file:///E:\&#1087;&#1088;&#1077;&#1079;&#1077;&#1085;&#1090;&#1072;&#1094;&#1080;&#1080;%202%20&#1082;&#1083;&#1072;&#1089;&#1089;\&#1085;&#1072;&#1088;&#1086;&#1076;&#1085;&#1099;&#1077;%20&#1080;&#1085;&#1089;&#1090;&#1088;&#1091;&#1084;&#1077;&#1085;&#1090;&#1099;%20&#1084;&#1086;&#1103;\&#1075;&#1080;&#1090;&#1072;&#1088;&#1072;.mp3" TargetMode="External"/><Relationship Id="rId9" Type="http://schemas.openxmlformats.org/officeDocument/2006/relationships/image" Target="../media/image60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87;&#1088;&#1077;&#1079;&#1077;&#1085;&#1090;&#1072;&#1094;&#1080;&#1080;%202%20&#1082;&#1083;&#1072;&#1089;&#1089;\&#1085;&#1072;&#1088;&#1086;&#1076;&#1085;&#1099;&#1077;%20&#1080;&#1085;&#1089;&#1090;&#1088;&#1091;&#1084;&#1077;&#1085;&#1090;&#1099;%20&#1084;&#1086;&#1103;\detskiy-orkestr-zastuchali-lozhki.mp3" TargetMode="External"/><Relationship Id="rId5" Type="http://schemas.openxmlformats.org/officeDocument/2006/relationships/image" Target="../media/image66.png"/><Relationship Id="rId4" Type="http://schemas.openxmlformats.org/officeDocument/2006/relationships/image" Target="../media/image65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yandex.ru/images/search?p=15&amp;text=%D0%B8%D0%BD%D1%81%D1%82%D1%80%D1%83%D0%BC%D0%B5%D0%BD%D1%82%D1%8B%20%D0%BD%D0%B0%D1%80%D0%BE%D0%B4%D0%BD%D0%BE%D0%B3%D0%BE%20%D0%BE%D1%80%D0%BA%D0%B5%D1%81%D1%82%D1%80%D0%B0&amp;img_url=http://900igr.net/datas/muzyka/Orkestr-narodnykh-instrumentov/0005-005-Gusli.jpg&amp;pos=455&amp;uinfo=sw-1280-sh-1024-ww-1264-wh-896-pd-1-wp-5x4_1280x1024&amp;rpt=simage&amp;_=1404450498782&amp;pin=1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400" dirty="0" smtClean="0"/>
              <a:t>Государственное бюджетное дошкольное образовательное учреждение №57 детский сад компенсирующего  вида Московского района </a:t>
            </a:r>
            <a:br>
              <a:rPr lang="ru-RU" sz="1400" dirty="0" smtClean="0"/>
            </a:br>
            <a:r>
              <a:rPr lang="ru-RU" sz="1400" dirty="0" smtClean="0"/>
              <a:t>Санкт-Петербурга</a:t>
            </a:r>
            <a:endParaRPr lang="ru-RU" sz="1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2204864"/>
            <a:ext cx="6711654" cy="4195481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4000" dirty="0" smtClean="0">
                <a:solidFill>
                  <a:srgbClr val="FF0000"/>
                </a:solidFill>
              </a:rPr>
              <a:t>Оркестр народных инструментов</a:t>
            </a:r>
          </a:p>
          <a:p>
            <a:pPr algn="ctr"/>
            <a:endParaRPr lang="ru-RU" sz="4000" dirty="0">
              <a:solidFill>
                <a:srgbClr val="FF0000"/>
              </a:solidFill>
            </a:endParaRPr>
          </a:p>
          <a:p>
            <a:pPr algn="ctr"/>
            <a:endParaRPr lang="ru-RU" sz="4000" dirty="0" smtClean="0">
              <a:solidFill>
                <a:srgbClr val="FF0000"/>
              </a:solidFill>
            </a:endParaRPr>
          </a:p>
          <a:p>
            <a:pPr algn="ctr"/>
            <a:endParaRPr lang="ru-RU" sz="40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ru-RU" sz="2400" b="1" dirty="0" smtClean="0">
                <a:solidFill>
                  <a:srgbClr val="00B0F0"/>
                </a:solidFill>
              </a:rPr>
              <a:t>Подготовила воспитатель:</a:t>
            </a:r>
          </a:p>
          <a:p>
            <a:pPr marL="0" indent="0" algn="ctr">
              <a:buNone/>
            </a:pPr>
            <a:r>
              <a:rPr lang="ru-RU" sz="2400" b="1" dirty="0" smtClean="0">
                <a:solidFill>
                  <a:srgbClr val="00B0F0"/>
                </a:solidFill>
              </a:rPr>
              <a:t> </a:t>
            </a:r>
            <a:r>
              <a:rPr lang="ru-RU" sz="2400" b="1" dirty="0" err="1" smtClean="0">
                <a:solidFill>
                  <a:srgbClr val="00B0F0"/>
                </a:solidFill>
              </a:rPr>
              <a:t>Трошкова</a:t>
            </a:r>
            <a:r>
              <a:rPr lang="ru-RU" sz="2400" b="1" dirty="0" smtClean="0">
                <a:solidFill>
                  <a:srgbClr val="00B0F0"/>
                </a:solidFill>
              </a:rPr>
              <a:t> Ольга Викторовна </a:t>
            </a:r>
            <a:endParaRPr lang="ru-RU" sz="24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18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2143140"/>
          </a:xfrm>
        </p:spPr>
        <p:txBody>
          <a:bodyPr>
            <a:noAutofit/>
          </a:bodyPr>
          <a:lstStyle/>
          <a:p>
            <a:r>
              <a:rPr lang="ru-RU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Оркестр народных инструментов</a:t>
            </a:r>
            <a:endParaRPr lang="ru-RU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6" name="Рисунок 5" descr="http://pandia.ru/text/77/150/images/image004_5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62322" y="1753818"/>
            <a:ext cx="1704974" cy="1214446"/>
          </a:xfrm>
          <a:prstGeom prst="ellipse">
            <a:avLst/>
          </a:prstGeom>
          <a:ln w="63500" cap="rnd">
            <a:solidFill>
              <a:srgbClr val="00B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Рисунок 6" descr="http://pandia.ru/text/77/150/images/image010_4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64463" y="3718579"/>
            <a:ext cx="1714512" cy="1143008"/>
          </a:xfrm>
          <a:prstGeom prst="ellipse">
            <a:avLst/>
          </a:prstGeom>
          <a:ln w="63500" cap="rnd">
            <a:solidFill>
              <a:srgbClr val="00B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Рисунок 7" descr="http://pandia.ru/text/77/150/images/image016_2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85472" y="321447"/>
            <a:ext cx="1714512" cy="1714512"/>
          </a:xfrm>
          <a:prstGeom prst="ellipse">
            <a:avLst/>
          </a:prstGeom>
          <a:ln w="63500" cap="rnd">
            <a:solidFill>
              <a:srgbClr val="00B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Рисунок 8" descr="http://pandia.ru/text/77/150/images/image018_24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8992" y="4429132"/>
            <a:ext cx="1714512" cy="1428760"/>
          </a:xfrm>
          <a:prstGeom prst="ellipse">
            <a:avLst/>
          </a:prstGeom>
          <a:ln w="63500" cap="rnd">
            <a:solidFill>
              <a:srgbClr val="00B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Рисунок 9" descr="http://pandia.ru/text/77/150/images/image031_10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85351" y="5453079"/>
            <a:ext cx="1768475" cy="809625"/>
          </a:xfrm>
          <a:prstGeom prst="ellipse">
            <a:avLst/>
          </a:prstGeom>
          <a:ln w="63500" cap="rnd">
            <a:solidFill>
              <a:srgbClr val="00B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Рисунок 10" descr="http://pandia.ru/text/77/150/images/image039_8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1472" y="4500570"/>
            <a:ext cx="933450" cy="1504950"/>
          </a:xfrm>
          <a:prstGeom prst="ellipse">
            <a:avLst/>
          </a:prstGeom>
          <a:ln w="63500" cap="rnd">
            <a:solidFill>
              <a:srgbClr val="00B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Рисунок 11" descr="http://pandia.ru/text/77/150/images/image048_9.jp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35115" y="4171486"/>
            <a:ext cx="1262064" cy="1271589"/>
          </a:xfrm>
          <a:prstGeom prst="ellipse">
            <a:avLst/>
          </a:prstGeom>
          <a:ln w="63500" cap="rnd">
            <a:solidFill>
              <a:srgbClr val="00B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214282" y="76944"/>
            <a:ext cx="8929718" cy="2708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4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Ты откуда, русская, зародилась музыка?</a:t>
            </a:r>
            <a:endParaRPr kumimoji="0" lang="ru-RU" sz="3400" b="1" i="0" u="none" strike="noStrike" normalizeH="0" baseline="0" dirty="0" smtClean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4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 ли в чистом поле, то ли в лесе мглистом?</a:t>
            </a:r>
            <a:endParaRPr kumimoji="0" lang="ru-RU" sz="3400" b="1" i="0" u="none" strike="noStrike" normalizeH="0" baseline="0" dirty="0" smtClean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4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радости ли, в боли? Или в птичьем свисте?</a:t>
            </a:r>
            <a:endParaRPr kumimoji="0" lang="ru-RU" sz="3400" b="1" i="0" u="none" strike="noStrike" normalizeH="0" baseline="0" dirty="0" smtClean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4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Ты скажи, откуда грусть в тебе и удаль?</a:t>
            </a:r>
            <a:endParaRPr kumimoji="0" lang="ru-RU" sz="3400" b="1" i="0" u="none" strike="noStrike" normalizeH="0" baseline="0" dirty="0" smtClean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6324" name="Picture 4" descr="C:\Documents and Settings\admin\Рабочий стол\народный оркестр\народные гулянь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3000372"/>
            <a:ext cx="5286412" cy="3639409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29698" name="Picture 2" descr="C:\Documents and Settings\admin\Рабочий стол\народный оркестр\оркестр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53" y="1214422"/>
            <a:ext cx="4381531" cy="3286148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285720" y="285728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normalizeH="0" baseline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Оркестр народных инструментов</a:t>
            </a:r>
            <a:endParaRPr kumimoji="0" lang="ru-RU" sz="4400" b="1" i="0" u="none" strike="noStrike" normalizeH="0" baseline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</a:endParaRPr>
          </a:p>
        </p:txBody>
      </p:sp>
      <p:pic>
        <p:nvPicPr>
          <p:cNvPr id="29700" name="Picture 4" descr="C:\Documents and Settings\admin\Рабочий стол\народный оркестр\состав оркестра описание.jpg"/>
          <p:cNvPicPr>
            <a:picLocks noChangeAspect="1" noChangeArrowheads="1"/>
          </p:cNvPicPr>
          <p:nvPr/>
        </p:nvPicPr>
        <p:blipFill>
          <a:blip r:embed="rId4" cstate="print"/>
          <a:srcRect l="28125" t="23958" r="32031" b="40625"/>
          <a:stretch>
            <a:fillRect/>
          </a:stretch>
        </p:blipFill>
        <p:spPr bwMode="auto">
          <a:xfrm>
            <a:off x="142843" y="2928934"/>
            <a:ext cx="4393437" cy="2928958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555776" y="142852"/>
            <a:ext cx="637394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ДОМРА - струнный инструмент, получивший распространение в 16 - 17 вв. преимущественно среди скоморохов.  Корпус делают из гнутых клепок, дека плоская, с круглым резонаторным отверстием в середине. На грифе врезаны металлические лады, дающие хроматический звукоряд. Струны стальные, крепятся к пуговке в нижней части корпуса и к механическим колкам вверху. На верхней деке под струнами находится подставка. Звук извлекается с помощью медиатора.</a:t>
            </a:r>
            <a:endParaRPr lang="ru-RU" sz="2800" b="1" dirty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ttp://www.radost-moscow.ru/images/narodnye/domra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85728"/>
            <a:ext cx="1857388" cy="3357586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2928926" y="19677"/>
            <a:ext cx="6072230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Домры - преимущественно ансамблевые или оркестровые инструменты. В оркестре они - основная мелодическая группа, тогда как балалайки (кроме балалаек прим) являются аккомпанирующими инструментами. Домрам часто поручается соло, а для домр малых (как и для балалаек прим) пишут сольные концертные произведения. Используются следующие разновидности домр: пикколо, малая, альтовая, басовая. </a:t>
            </a:r>
            <a:endParaRPr kumimoji="0" lang="ru-RU" sz="2800" b="1" i="0" u="none" strike="noStrike" normalizeH="0" baseline="0" dirty="0" smtClean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pandia.ru/text/77/150/images/image037_1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57166"/>
            <a:ext cx="2286016" cy="2428892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домр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755576" y="328498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0748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000364" y="214290"/>
            <a:ext cx="592935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БАЛАЛАЙКА </a:t>
            </a:r>
            <a:br>
              <a:rPr lang="ru-RU" sz="28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O популярности балалайки в деревенском и городском музыкальном быту красноречиво говорят многочисленные лубки и различные народные картинки. Применение балалайки в музыкальной жизни народа было весьма разнообразным: на ней исполняли песни и танцы, сопровождали сольное и хоровое пение, ее вводили в состав различных инструментальных ансамблей.</a:t>
            </a:r>
            <a:endParaRPr lang="ru-RU" sz="2800" b="1" dirty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www.radost-moscow.ru/images/narodnye/balal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14290"/>
            <a:ext cx="2071702" cy="2857520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Рисунок 2" descr="Подпись:"/>
          <p:cNvPicPr/>
          <p:nvPr/>
        </p:nvPicPr>
        <p:blipFill>
          <a:blip r:embed="rId3" cstate="print"/>
          <a:srcRect l="6342" t="2757" r="5682" b="6249"/>
          <a:stretch>
            <a:fillRect/>
          </a:stretch>
        </p:blipFill>
        <p:spPr bwMode="auto">
          <a:xfrm flipH="1">
            <a:off x="3995936" y="332656"/>
            <a:ext cx="2991276" cy="3142702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3131840" y="3429000"/>
            <a:ext cx="564360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оркестре балалайка выполняет как мелодическую, так и аккомпанирующею функцию. Используются следующие разновидности балалаек: прима, секунда, альт, бас, контрабас.</a:t>
            </a:r>
            <a:endParaRPr lang="ru-RU" sz="2800" b="1" dirty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6145" name="Picture 1" descr="C:\Documents and Settings\admin\Рабочий стол\народный оркестр\балалайк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42852"/>
            <a:ext cx="3134722" cy="4921586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3643306" y="396697"/>
            <a:ext cx="4857784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Балалаечка гудит,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Жалко милого будить...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Балалаечка — гудок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Разорила весь домок...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 на эту балалаечку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Навешаю цветов,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Чтобы эта балалаечка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Играла про любовь.</a:t>
            </a:r>
            <a:endParaRPr kumimoji="0" lang="ru-RU" sz="3200" b="1" u="none" strike="noStrike" normalizeH="0" baseline="0" dirty="0" smtClean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балалайк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1043608" y="76470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2857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143240" y="285728"/>
            <a:ext cx="578647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ГУСЛИ - прямоугольные (столообразные) наиболее сложный по конструкции тип русских гуслей в виде продолговатого плоского ящика с крышкой. Струны у старинных инструментов латунные, а у более современных - стальные; басовые, кроме того, обвиты канителью.</a:t>
            </a:r>
          </a:p>
          <a:p>
            <a:pPr algn="just"/>
            <a:r>
              <a:rPr lang="ru-RU" sz="28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Количество  струн колеблется от 55 до 66.</a:t>
            </a:r>
            <a:endParaRPr lang="ru-RU" sz="2800" b="1" dirty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www.radost-moscow.ru/images/narodnye/gusli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85728"/>
            <a:ext cx="2428860" cy="2214578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755576" y="5301208"/>
            <a:ext cx="55721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483768" y="0"/>
            <a:ext cx="6660232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Прямоугольные гусли бывают с ножками и без ножек; гусли без ножек во время игры кладут на стол. Крышка инструмента с внутренней стороны часто украшается гравюрами, олеографиями, лубочными картинками, зеркалами и т. д. В ХVIII - начале XIX в. благодаря своим отличным звуковым качествам прямоугольные гусли успешно конкурировали в России с иноземными струнными клавишными инструментами - </a:t>
            </a:r>
            <a:r>
              <a:rPr lang="ru-RU" sz="2800" b="1" dirty="0" err="1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клавикордом</a:t>
            </a:r>
            <a:r>
              <a:rPr lang="ru-RU" sz="28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спинетом и даже клавесином, а затем и фортепиано.</a:t>
            </a:r>
            <a:r>
              <a:rPr lang="ru-RU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" descr="C:\Documents and Settings\admin\Рабочий стол\народный оркестр\гусли.JPG"/>
          <p:cNvPicPr>
            <a:picLocks noChangeAspect="1" noChangeArrowheads="1"/>
          </p:cNvPicPr>
          <p:nvPr/>
        </p:nvPicPr>
        <p:blipFill>
          <a:blip r:embed="rId3" cstate="print"/>
          <a:srcRect l="37500" t="34375" r="35937" b="23958"/>
          <a:stretch>
            <a:fillRect/>
          </a:stretch>
        </p:blipFill>
        <p:spPr bwMode="auto">
          <a:xfrm>
            <a:off x="0" y="404664"/>
            <a:ext cx="2428892" cy="2857520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347864" y="332656"/>
            <a:ext cx="565329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Прямоугольные гусли появились в России, по-видимому, в начале XVII века. Сложность конструкции инструмента, трудность его изготовления и в особенности техника игры, требующая профессиональной выучки, говорят о том, что эти гусли могли быть созданы и первоначально найти применение в узком кругу профессиональных музыкантов - скоморохов. </a:t>
            </a:r>
            <a:endParaRPr lang="ru-RU" sz="2800" b="1" dirty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Documents and Settings\admin\Рабочий стол\народный оркестр\гусли.JPG"/>
          <p:cNvPicPr>
            <a:picLocks noChangeAspect="1" noChangeArrowheads="1"/>
          </p:cNvPicPr>
          <p:nvPr/>
        </p:nvPicPr>
        <p:blipFill>
          <a:blip r:embed="rId3" cstate="print"/>
          <a:srcRect l="69531" t="23958" r="3125" b="37500"/>
          <a:stretch>
            <a:fillRect/>
          </a:stretch>
        </p:blipFill>
        <p:spPr bwMode="auto">
          <a:xfrm>
            <a:off x="214282" y="214290"/>
            <a:ext cx="3040942" cy="3214710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admin\Рабочий стол\народный оркестр\гусляры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03905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admin\Рабочий стол\народный оркестр\как играют на гуслях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гусли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80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3554" name="Picture 2" descr="C:\Documents and Settings\admin\Рабочий стол\народный оркестр\трещётка.jpg"/>
          <p:cNvPicPr>
            <a:picLocks noChangeAspect="1" noChangeArrowheads="1"/>
          </p:cNvPicPr>
          <p:nvPr/>
        </p:nvPicPr>
        <p:blipFill>
          <a:blip r:embed="rId3" cstate="print"/>
          <a:srcRect l="6212" t="29659" r="5411" b="7214"/>
          <a:stretch>
            <a:fillRect/>
          </a:stretch>
        </p:blipFill>
        <p:spPr bwMode="auto">
          <a:xfrm>
            <a:off x="357158" y="142852"/>
            <a:ext cx="2928958" cy="2092113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286116" y="998979"/>
            <a:ext cx="5643602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ru-RU" sz="2800" b="1" i="0" u="none" strike="noStrike" normalizeH="0" baseline="0" dirty="0" err="1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Трещётка</a:t>
            </a: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набор (до 20 штук) деревянных пластинок размером примерно 50 мм </a:t>
            </a:r>
            <a:r>
              <a:rPr kumimoji="0" lang="ru-RU" sz="2800" b="1" i="0" u="none" strike="noStrike" normalizeH="0" baseline="0" dirty="0" err="1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130 мм, нанизанных одним концом на две параллельные верёвки или на ремешки. Чтобы пластинки вплотную не прикасались друг к другу, между ними сделаны деревянные прокладки.</a:t>
            </a:r>
            <a:endParaRPr kumimoji="0" lang="ru-RU" sz="2800" b="1" i="0" u="none" strike="noStrike" normalizeH="0" baseline="0" dirty="0" smtClean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dmin\Рабочий стол\народный оркестр\трещётка.jpg"/>
          <p:cNvPicPr>
            <a:picLocks noChangeAspect="1" noChangeArrowheads="1"/>
          </p:cNvPicPr>
          <p:nvPr/>
        </p:nvPicPr>
        <p:blipFill>
          <a:blip r:embed="rId4" cstate="print"/>
          <a:srcRect l="6212" t="29659" r="5411" b="7214"/>
          <a:stretch>
            <a:fillRect/>
          </a:stretch>
        </p:blipFill>
        <p:spPr bwMode="auto">
          <a:xfrm>
            <a:off x="251520" y="548680"/>
            <a:ext cx="2928958" cy="2092113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3203848" y="1160748"/>
            <a:ext cx="5500726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ru-RU" sz="2800" b="1" i="0" u="none" strike="noStrike" normalizeH="0" baseline="0" dirty="0" err="1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Трещётку</a:t>
            </a: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берут за концы верёвок (ремешков) в обе руки. От резкого или плавного движения пластины ударяются друг о друга. Звук их щёлкающий. Играли на них преимущественно женщины на свадьбах при исполнении величальных песен.</a:t>
            </a:r>
            <a:endParaRPr kumimoji="0" lang="ru-RU" sz="2800" b="1" i="0" u="none" strike="noStrike" normalizeH="0" baseline="0" dirty="0" smtClean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трещётк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755576" y="170080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8781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7649" name="Picture 1" descr="C:\Documents and Settings\admin\Рабочий стол\народный оркестр\бубе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285728"/>
            <a:ext cx="2423192" cy="2423192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3071802" y="285728"/>
            <a:ext cx="5857916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Бубен – музыкальный ударный инструмент в виде неширокой круглой деревянной обечайки (боковая часть корпуса музыкальных инструментов) с натянутой на одной стороне кожаной мембраной. Иногда внутри обечайки подвешивают бубенчики и </a:t>
            </a:r>
            <a:r>
              <a:rPr kumimoji="0" lang="ru-RU" sz="2800" b="1" i="0" u="none" strike="noStrike" normalizeH="0" baseline="0" dirty="0" err="1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колокольцы</a:t>
            </a: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а в прорези стенок вставляют бряцающие металлические пластинки.</a:t>
            </a:r>
            <a:endParaRPr kumimoji="0" lang="ru-RU" sz="2800" b="1" i="0" u="none" strike="noStrike" normalizeH="0" baseline="0" dirty="0" smtClean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бубен 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1043608" y="198884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336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6625" name="Picture 1" descr="C:\Documents and Settings\admin\Рабочий стол\народный оркестр\ложки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14290"/>
            <a:ext cx="2214577" cy="2952769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3000364" y="101873"/>
            <a:ext cx="5857916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Ложки. Кто и когда первый додумался превратить наши обыкновенные столовые ложки в ударный инструмент, сказать теперь совершенно невозможно. </a:t>
            </a:r>
            <a:r>
              <a:rPr lang="ru-RU" sz="28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</a:t>
            </a: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ожки популярны не только у нас, но и за рубежом. Тысячами вывозят их иностранцы к себе домой в качестве сувениров. Еще бы: легко, красиво, дешево и сразу «два зайца» — старинный предмет быта и он же — музыкальный инструмент.</a:t>
            </a:r>
            <a:endParaRPr kumimoji="0" lang="ru-RU" sz="2800" b="1" i="0" u="none" strike="noStrike" normalizeH="0" baseline="0" dirty="0" smtClean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2627784" y="44003"/>
            <a:ext cx="6301934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Деревянные ложки и половники можно купить в магазинах, на базарах или вырезать из сухого дерева самим. Есть народные мастера, специализирующиеся на изготовлении именно музыкальных ложек. Их изделия отличаются несколько большей толщиной, а значит, прочностью и большей звучностью; они используют лучшие породы древесины. Некоторые исполнители навешивают на ложки бубенчики, украшающие цокающий перестук дополнительным звоном.</a:t>
            </a:r>
            <a:endParaRPr kumimoji="0" lang="ru-RU" sz="2800" b="1" i="0" u="none" strike="noStrike" cap="none" normalizeH="0" baseline="0" dirty="0" smtClean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pandia.ru/text/77/150/images/image004_58.jpg"/>
          <p:cNvPicPr/>
          <p:nvPr/>
        </p:nvPicPr>
        <p:blipFill>
          <a:blip r:embed="rId3" cstate="print"/>
          <a:srcRect r="49742" b="55000"/>
          <a:stretch>
            <a:fillRect/>
          </a:stretch>
        </p:blipFill>
        <p:spPr bwMode="auto">
          <a:xfrm>
            <a:off x="500034" y="285728"/>
            <a:ext cx="2214578" cy="2286016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2987824" y="80166"/>
            <a:ext cx="5870456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Обычно в игре одного исполнителя используются три ложки. Две из них закладываются между пальцами левой руки, третья берется в правую. Первые две служат как бы двойной «наковальней», по которой бьют третьей ложкой. Получается все время многозвучный ажурный ритмический рисунок. Иногда, при игре сидя, в ногах зажимают два-три, а то и четыре половника, по которым также периодически ударяют ложкой или проводят ею глиссандо.</a:t>
            </a:r>
            <a:endParaRPr kumimoji="0" lang="ru-RU" sz="2800" b="1" i="0" u="none" strike="noStrike" normalizeH="0" baseline="0" dirty="0" smtClean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pandia.ru/text/77/150/images/image004_58.jpg"/>
          <p:cNvPicPr/>
          <p:nvPr/>
        </p:nvPicPr>
        <p:blipFill>
          <a:blip r:embed="rId4" cstate="print"/>
          <a:srcRect l="50258" t="52097"/>
          <a:stretch>
            <a:fillRect/>
          </a:stretch>
        </p:blipFill>
        <p:spPr bwMode="auto">
          <a:xfrm>
            <a:off x="323528" y="428604"/>
            <a:ext cx="2533960" cy="2208308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ложки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1979712" y="191683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572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" name="Рисунок 3" descr="http://pandia.ru/text/77/150/images/image010_4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85728"/>
            <a:ext cx="2391084" cy="2351184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2771800" y="332656"/>
            <a:ext cx="61206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	</a:t>
            </a:r>
            <a:r>
              <a:rPr lang="ru-RU" sz="28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Рубель, так же как и ложки, — предмет повседневного обихода русского народа. В прежние времена, когда утюга еще не было, белье гладили, накручивая его во влажном состоянии на скалку и затем продолжительное время укатывая, утрамбовывая рубелем. Возможно, что кто-то когда-то случайно провел по его зубцам другим упругим предметом и получился искристый каскад звуков, похожий на тот, который мы извлекаем палкой из досок забора. </a:t>
            </a:r>
            <a:endParaRPr lang="ru-RU" sz="2800" dirty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4817" name="Picture 1" descr="C:\Documents and Settings\admin\Рабочий стол\народный оркестр\колокольчики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5" y="142853"/>
            <a:ext cx="3143272" cy="2094205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3203848" y="76015"/>
            <a:ext cx="5616624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Колокольчики- их название произошло от старинной </a:t>
            </a:r>
            <a:r>
              <a:rPr lang="ru-RU" sz="28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их</a:t>
            </a: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разновидности, где звучащим телом были настроенные на определённую высоту маленькие колокольчики. Позже их заменили набором металлических пластинок разной величины. Они расположены в два ряда, наподобие клавишей фортепиано, и укреплены в деревянном ящике. Играют на колокольчиках двумя металлическими  молоточками.</a:t>
            </a:r>
            <a:endParaRPr kumimoji="0" lang="ru-RU" sz="2800" b="1" i="0" u="none" strike="noStrike" normalizeH="0" baseline="0" dirty="0" smtClean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19" name="Picture 3" descr="C:\Documents and Settings\admin\Рабочий стол\народный оркестр\колокольчик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285720" y="2643182"/>
            <a:ext cx="3071834" cy="1856172"/>
          </a:xfrm>
          <a:prstGeom prst="rect">
            <a:avLst/>
          </a:prstGeom>
          <a:noFill/>
        </p:spPr>
      </p:pic>
      <p:pic>
        <p:nvPicPr>
          <p:cNvPr id="6" name="колокольчик 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467544" y="184482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545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Рисунок 2" descr="Подпись: &#10;Бубенчик&#10;"/>
          <p:cNvPicPr/>
          <p:nvPr/>
        </p:nvPicPr>
        <p:blipFill>
          <a:blip r:embed="rId3" cstate="print"/>
          <a:srcRect b="8064"/>
          <a:stretch>
            <a:fillRect/>
          </a:stretch>
        </p:blipFill>
        <p:spPr bwMode="auto">
          <a:xfrm rot="10800000">
            <a:off x="251520" y="214290"/>
            <a:ext cx="2520280" cy="2566638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3071802" y="210508"/>
            <a:ext cx="5786478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Кто не знает изумительного свойства русского народа украсить все то, что его окружает, привнести в самое обыденное элементы красоты и творчества. Так как же можно было скакать на удалой тройке без музыки, без бубенцов и колокольчиков: колокольчики и бубенчики вешались под дугой и при быстрой езде встряхивались, издавая целую гамму серебристых звуков.</a:t>
            </a:r>
            <a:endParaRPr kumimoji="0" lang="ru-RU" sz="2800" b="1" i="0" u="none" strike="noStrike" normalizeH="0" baseline="0" dirty="0" smtClean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" name="Рисунок 3" descr="Подпись: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857388" cy="2000264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 descr="Подпись: &#10;Бубенчик&#10;"/>
          <p:cNvPicPr/>
          <p:nvPr/>
        </p:nvPicPr>
        <p:blipFill>
          <a:blip r:embed="rId4" cstate="print"/>
          <a:srcRect b="8064"/>
          <a:stretch>
            <a:fillRect/>
          </a:stretch>
        </p:blipFill>
        <p:spPr bwMode="auto">
          <a:xfrm rot="10800000">
            <a:off x="0" y="2285992"/>
            <a:ext cx="2214578" cy="2143140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2051720" y="8728"/>
            <a:ext cx="6806560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Чем отличаются колокольчики от бубенчиков?</a:t>
            </a:r>
            <a:r>
              <a:rPr kumimoji="0" lang="ru-RU" sz="2800" b="1" i="0" u="none" strike="noStrike" normalizeH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Колокольчик представляет собой открытую книзу металлическую чашечку с закрепленным внутри ударником (язычком). Звучит он только в подвешенном вертикальном положении. Бубенчик же является полым шаром, в котором свободно катается металлический шарик, при встряске ударяющийся о стенки и извлекающий звук. Колокольчик более чист и ярок по тембру, бубенчик тускловат; звук его менее продолжителен. Зато звучит он в любом положении. </a:t>
            </a:r>
            <a:endParaRPr kumimoji="0" lang="ru-RU" sz="2800" b="1" i="0" u="none" strike="noStrike" normalizeH="0" baseline="0" dirty="0" smtClean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3428992" y="154460"/>
            <a:ext cx="5286412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Русской тройке и ямщикам посвящено так много песен и инструментальных сочинений, что возникла необходимость ввести в оркестр народных инструментов специальный музыкальный инструмент, имитирующий звучание ямщицких колокольчиков и бубенчиков. Этот инструмент так и назвали — бубенцами.</a:t>
            </a:r>
            <a:endParaRPr kumimoji="0" lang="ru-RU" sz="2800" b="1" i="0" u="none" strike="noStrike" normalizeH="0" baseline="0" dirty="0" smtClean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http://pandia.ru/text/77/150/images/image009_4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57166"/>
            <a:ext cx="3061574" cy="2639786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бубенцы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2195736" y="206084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746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Рисунок 2" descr="http://pandia.ru/text/77/150/images/image018_2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142852"/>
            <a:ext cx="2286016" cy="2571768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3071802" y="279990"/>
            <a:ext cx="5929354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Свистульки. Подавляющее большинство музыкальных инструментов делается из дерева. Однако некоторые духовые инструменты хороши из глины или фарфора. К ним относится всемирно распространенная окарина, что в буквальном переводе с итальянского означает гусенок. (Первоначально по форме окарина действительно напоминала гусенка.)</a:t>
            </a:r>
            <a:endParaRPr kumimoji="0" lang="ru-RU" sz="2800" b="1" i="0" u="none" strike="noStrike" normalizeH="0" baseline="0" dirty="0" smtClean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вистульк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99592" y="220486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168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3214678" y="134135"/>
            <a:ext cx="5786478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ru-RU" sz="2800" b="1" i="0" u="none" strike="noStrike" normalizeH="0" baseline="0" dirty="0" err="1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Впоследствие</a:t>
            </a: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во всем мире подобного рода инструменты стали делать то в виде рыбки, то в виде птички или какого-либо другого животного. Но суть его всегда оставалась одна: это разновидность флейты со свистковым устройством. В корпусе окарины проделаны пальцевые отверстия, при помощи которых меняется высота ее звучания.</a:t>
            </a:r>
            <a:endParaRPr kumimoji="0" lang="ru-RU" sz="2800" b="1" i="0" u="none" strike="noStrike" normalizeH="0" baseline="0" dirty="0" smtClean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pandia.ru/text/77/150/images/image017_2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14290"/>
            <a:ext cx="2736304" cy="2782662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3214678" y="80693"/>
            <a:ext cx="5715040" cy="5693866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У нас на Руси инструменты такого типа народ просто назвал свистульками. В разных районах страны они имеют самую разнообразную форму и раскраску. Наибольшее распространение получили «петушки» с тремя-четырьмя игровыми отверстиями.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Эти примитивные духовые инструменты в глубокой древности имели обрядовое значение. </a:t>
            </a:r>
            <a:endParaRPr kumimoji="0" lang="ru-RU" sz="2800" b="1" i="0" u="none" strike="noStrike" normalizeH="0" baseline="0" dirty="0" smtClean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Подпись: &#10;Окарина&#10;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57166"/>
            <a:ext cx="2286016" cy="2286016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3012" name="Picture 4" descr="C:\Documents and Settings\admin\Рабочий стол\народный оркестр\свистулька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3286124"/>
            <a:ext cx="1900279" cy="2924173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окарин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2195736" y="191683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8597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771800" y="332656"/>
            <a:ext cx="5943604" cy="4425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СВИРЕЛЬ - парная продольная свистковая флейта с двумя не скрепленными между собой стволами из ивы, клена, черемухи. Головки стволов имеют клювовидную форму; в нижних частях стволов вырезано или выжжено по 3 игровых отверстия, из которых два - на лицевой стороне и одно - на тыльной.</a:t>
            </a:r>
            <a:endParaRPr lang="ru-RU" sz="2800" b="1" dirty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www.radost-moscow.ru/images/narodnye/svirel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214290"/>
            <a:ext cx="2071702" cy="1857388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467544" y="4581128"/>
            <a:ext cx="83529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Во время игры "клювы" берут в рот, а стволы держат несколько наклонно вниз, раздвигая под острым углом друг к другу; пальцы обеих рук накладывают на отверстия соответствующих стволов.</a:t>
            </a:r>
            <a:endParaRPr lang="ru-RU" sz="2800" b="1" dirty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http://pandia.ru/text/77/150/images/image020_1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2428868"/>
            <a:ext cx="1690370" cy="1890719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свирель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539552" y="350100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915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Рисунок 2" descr="http://pandia.ru/text/77/150/images/image023_1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214290"/>
            <a:ext cx="3133012" cy="2134590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3635896" y="620688"/>
            <a:ext cx="525658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ЖАЛЕЙКА - небольшая трубочка из ивы или бузины, длиной 100 - 150 мм, в верхний конец которой вставлен пищик с одинарным язычком из камыша или гусиного пера, а на нижний надет раструб из коровьего рога или из бересты. Язычок иногда надрезают на самой трубочке. В стволе имеется от 3 до 7 игровых отверстий. </a:t>
            </a:r>
            <a:endParaRPr lang="ru-RU" sz="2800" b="1" dirty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ttp://www.radost-moscow.ru/images/narodnye/jaleyka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2636912"/>
            <a:ext cx="2772972" cy="3665568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жалейк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1835696" y="155679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614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Рисунок 2" descr="http://www.radost-moscow.ru/images/narodnye/rojok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42852"/>
            <a:ext cx="2702674" cy="3214140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3214678" y="332656"/>
            <a:ext cx="5429288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РОЖОК изготовляют из березы, клена или можжевельника. По утверждению некоторых рожечников, лучшими звуковыми качествами обладают можжевеловые рожки. В прошлом их выделывали тем же способом, что и пастушеские рога, то есть из двух половин, скрепленных берестой; в настоящее время их вытачивают на токарном станке. </a:t>
            </a:r>
            <a:endParaRPr lang="ru-RU" sz="2800" b="1" dirty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214678" y="332656"/>
            <a:ext cx="567780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	</a:t>
            </a:r>
            <a:r>
              <a:rPr lang="ru-RU" sz="28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Звук рожка довольно сильный, но мягкий. На рожке исполняют песни, танцы и сопровождают хоровое пение. На основе типового инструмента были созданы ансамблевые разновидности рожков: малые дискантовые рожки, получившие образное название "</a:t>
            </a:r>
            <a:r>
              <a:rPr lang="ru-RU" sz="2800" b="1" dirty="0" err="1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визгунки</a:t>
            </a:r>
            <a:r>
              <a:rPr lang="ru-RU" sz="28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", и крупные, звучащие октавой ниже - басовые. Ансамблевые рожки имеют 6 игровых отверстий, из которых верхнее располагается на тыльной стороне. </a:t>
            </a:r>
            <a:endParaRPr lang="ru-RU" sz="2800" b="1" dirty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6082" name="Picture 2" descr="C:\Documents and Settings\admin\Рабочий стол\народный оркестр\рожок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28596" y="142852"/>
            <a:ext cx="2500330" cy="2311490"/>
          </a:xfrm>
          <a:prstGeom prst="roundRect">
            <a:avLst>
              <a:gd name="adj" fmla="val 18080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ожок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1979712" y="62068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4109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Рисунок 2" descr="http://pandia.ru/text/77/150/images/image045_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14290"/>
            <a:ext cx="2880320" cy="2782662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3214678" y="-14425"/>
            <a:ext cx="5643602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Гармоника – под таким названием объединяются губные и ручные гармоники. Извлечение звука происходит в результате колебания металлических пластинок – язычков – под воздействием струи воздуха. Гармоника уже давно стала в России (и не только в России) самым распространённым, подлинно массовым музыкальным инструментом, вытеснившим многие другие инструменты.</a:t>
            </a:r>
            <a:endParaRPr kumimoji="0" lang="ru-RU" sz="2800" b="1" i="0" u="none" strike="noStrike" normalizeH="0" baseline="0" dirty="0" smtClean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Рисунок 2" descr="http://pandia.ru/text/77/150/images/image047_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214290"/>
            <a:ext cx="2286016" cy="22145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2915816" y="166328"/>
            <a:ext cx="5929354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В народном музыкальном быту она используется как сольный и аккомпанирующий инструмент. При сопровождении песен, особенно частушек, партия гармоники часто значительно более развита, чем мелодия голоса. Существуют дуэты, трио, квартеты и оркестры русских народных инструментов и становится обязательным участником многих национальных инструментальных ансамблей.</a:t>
            </a:r>
            <a:endParaRPr kumimoji="0" lang="ru-RU" sz="2800" b="1" i="0" u="none" strike="noStrike" normalizeH="0" baseline="0" dirty="0" smtClean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гармошк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 flipH="1">
            <a:off x="2060104" y="1844824"/>
            <a:ext cx="432048" cy="4320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240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Рисунок 2" descr="http://www.radost-moscow.ru/images/narodnye/bayan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285728"/>
            <a:ext cx="2286016" cy="2071702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2915816" y="142852"/>
            <a:ext cx="59046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БАЯН - один из наиболее совершенных из существующих в настоящее время хроматических гармоник.</a:t>
            </a:r>
            <a:br>
              <a:rPr lang="ru-RU" sz="28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Баян отличается большой полнотой и силой звука.</a:t>
            </a:r>
            <a:endParaRPr lang="ru-RU" sz="2800" b="1" dirty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2844" y="2996952"/>
            <a:ext cx="85725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Баянист может себе позволить исполнить на эстраде простую мелодию народной песни, и публика воспримет это совершенно определенным образом, как образец фольклора. Баянист может сыграть переложение сложнейшего произведения для органа, и по звуковому колориту оно будет гораздо выгоднее представлено, чем это могло бы сделать фортепиано. </a:t>
            </a:r>
            <a:endParaRPr lang="ru-RU" sz="2800" b="1" dirty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баян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2051720" y="191683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824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3357554" y="87392"/>
            <a:ext cx="5572164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normalizeH="0" baseline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Представьте себе: на сцену выходит обыкновенный прохожий с вязанкой дров за спиной. Затем он раскладывает свои «дрова» перед собой и небольшими деревянными молоточками начинает играть на них веселые плясовые мелодии. А если к нему присоединяются другие музыканты с подобного рода инструментами, эффект будет большой и неожиданный. Все это в традициях русского скоморошества.</a:t>
            </a:r>
            <a:endParaRPr kumimoji="0" lang="ru-RU" sz="2800" b="1" i="0" u="none" strike="noStrike" normalizeH="0" baseline="0" dirty="0" smtClean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pandia.ru/text/77/150/images/image013_3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42852"/>
            <a:ext cx="3024336" cy="2998116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" name="Рисунок 3" descr="http://pandia.ru/text/77/150/images/image016_23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214290"/>
            <a:ext cx="2643206" cy="2000264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2714612" y="428604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24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400" b="1" dirty="0" err="1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Кугиклы</a:t>
            </a:r>
            <a:r>
              <a:rPr lang="ru-RU" sz="24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или </a:t>
            </a:r>
            <a:r>
              <a:rPr lang="ru-RU" sz="2400" b="1" dirty="0" err="1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кувиклы</a:t>
            </a:r>
            <a:r>
              <a:rPr lang="ru-RU" sz="24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кувычки</a:t>
            </a:r>
            <a:r>
              <a:rPr lang="ru-RU" sz="24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— это многоствольная флейта, русская разновидность флейты Пана. Изготовлялась обычно из стеблей куги (камыша). </a:t>
            </a:r>
            <a:endParaRPr lang="ru-RU" sz="2400" b="1" dirty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Подпись: &#10;Волынка&#10;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596" y="2214554"/>
            <a:ext cx="2428892" cy="2714644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2857488" y="2786058"/>
            <a:ext cx="50988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Волынка </a:t>
            </a:r>
            <a:r>
              <a:rPr lang="ru-RU" sz="2400" b="1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представляет собой воздушный резервуар, так называемый мех, изготовленный из цельной козьей или телячьей шкуры, со вставленными в него трубками. </a:t>
            </a:r>
            <a:endParaRPr lang="ru-RU" sz="2400" b="1" dirty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Подпись: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96183" y="332656"/>
            <a:ext cx="1547817" cy="2500330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4274" name="Picture 2" descr="C:\Documents and Settings\admin\Рабочий стол\народный оркестр\мандолина.jpg"/>
          <p:cNvPicPr>
            <a:picLocks noChangeAspect="1" noChangeArrowheads="1"/>
          </p:cNvPicPr>
          <p:nvPr/>
        </p:nvPicPr>
        <p:blipFill>
          <a:blip r:embed="rId10" cstate="print"/>
          <a:srcRect l="4166" t="8333" r="4166"/>
          <a:stretch>
            <a:fillRect/>
          </a:stretch>
        </p:blipFill>
        <p:spPr bwMode="auto">
          <a:xfrm>
            <a:off x="5652120" y="4725144"/>
            <a:ext cx="2843819" cy="2132856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кугикл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1" cstate="print"/>
          <a:stretch>
            <a:fillRect/>
          </a:stretch>
        </p:blipFill>
        <p:spPr>
          <a:xfrm>
            <a:off x="611560" y="476672"/>
            <a:ext cx="304800" cy="304800"/>
          </a:xfrm>
          <a:prstGeom prst="rect">
            <a:avLst/>
          </a:prstGeom>
        </p:spPr>
      </p:pic>
      <p:pic>
        <p:nvPicPr>
          <p:cNvPr id="12" name="волынка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12" cstate="print"/>
          <a:stretch>
            <a:fillRect/>
          </a:stretch>
        </p:blipFill>
        <p:spPr>
          <a:xfrm>
            <a:off x="611560" y="3429000"/>
            <a:ext cx="304800" cy="304800"/>
          </a:xfrm>
          <a:prstGeom prst="rect">
            <a:avLst/>
          </a:prstGeom>
        </p:spPr>
      </p:pic>
      <p:pic>
        <p:nvPicPr>
          <p:cNvPr id="13" name="мандолина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13" cstate="print"/>
          <a:stretch>
            <a:fillRect/>
          </a:stretch>
        </p:blipFill>
        <p:spPr>
          <a:xfrm>
            <a:off x="5436096" y="5517232"/>
            <a:ext cx="304800" cy="304800"/>
          </a:xfrm>
          <a:prstGeom prst="rect">
            <a:avLst/>
          </a:prstGeom>
        </p:spPr>
      </p:pic>
      <p:pic>
        <p:nvPicPr>
          <p:cNvPr id="14" name="гитара.mp3">
            <a:hlinkClick r:id="" action="ppaction://media"/>
          </p:cNvPr>
          <p:cNvPicPr>
            <a:picLocks noRot="1" noChangeAspect="1"/>
          </p:cNvPicPr>
          <p:nvPr>
            <a:audioFile r:link="rId4"/>
          </p:nvPr>
        </p:nvPicPr>
        <p:blipFill>
          <a:blip r:embed="rId11" cstate="print"/>
          <a:stretch>
            <a:fillRect/>
          </a:stretch>
        </p:blipFill>
        <p:spPr>
          <a:xfrm>
            <a:off x="7452320" y="83671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490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58275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4211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51862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2225" name="Picture 1" descr="C:\Documents and Settings\admin\Рабочий стол\народный оркестр\играют детки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38250" y="267870"/>
            <a:ext cx="7548592" cy="5661444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detskiy-orkestr-zastuchali-lozhki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5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57346" name="Picture 2" descr="C:\Documents and Settings\admin\Рабочий стол\народный оркестр\овощной оркестр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285727"/>
            <a:ext cx="7500958" cy="5625719"/>
          </a:xfrm>
          <a:prstGeom prst="roundRect">
            <a:avLst>
              <a:gd name="adj" fmla="val 16667"/>
            </a:avLst>
          </a:prstGeom>
          <a:ln>
            <a:solidFill>
              <a:srgbClr val="C0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:\фоны для презентаций\image_96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58369" name="Rectangle 1"/>
          <p:cNvSpPr>
            <a:spLocks noChangeArrowheads="1"/>
          </p:cNvSpPr>
          <p:nvPr/>
        </p:nvSpPr>
        <p:spPr bwMode="auto">
          <a:xfrm>
            <a:off x="3000332" y="1142984"/>
            <a:ext cx="6143668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3"/>
              </a:rPr>
              <a:t>http://yandex.ru/images/search?p=15&amp;text=%D0%B8%D0%BD%D1%81%D1%82%D1%80%D1%83%D0%BC%D0%B5%D0%BD%D1%82%D1%8B%20%D0%BD%D0%B0%D1%80%D0%BE%D0%B4%D0%BD%D0%BE%D0%B3%D0%BE%20%D0%BE%D1%80%D0%BA%D0%B5%D1%81%D1%82%D1%80%D0%B0&amp;img_url=http%3A%2F%2F900igr.net%2Fdatas%2Fmuzyka%2FOrkestr-narodnykh-instrumentov%2F0005-005-Gusli.jpg&amp;pos=455&amp;uinfo=sw-1280-sh-1024-ww-1264-wh-896-pd-1-wp-5x4_1280x1024&amp;rpt=simage&amp;_=1404450498782&amp;pin=1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641</TotalTime>
  <Words>136</Words>
  <Application>Microsoft Office PowerPoint</Application>
  <PresentationFormat>Экран (4:3)</PresentationFormat>
  <Paragraphs>59</Paragraphs>
  <Slides>40</Slides>
  <Notes>1</Notes>
  <HiddenSlides>0</HiddenSlides>
  <MMClips>20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6" baseType="lpstr">
      <vt:lpstr>Arial</vt:lpstr>
      <vt:lpstr>Calibri</vt:lpstr>
      <vt:lpstr>Century Gothic</vt:lpstr>
      <vt:lpstr>Times New Roman</vt:lpstr>
      <vt:lpstr>Wingdings 3</vt:lpstr>
      <vt:lpstr>Ион</vt:lpstr>
      <vt:lpstr>Государственное бюджетное дошкольное образовательное учреждение №57 детский сад компенсирующего  вида Московского района  Санкт-Петербурга</vt:lpstr>
      <vt:lpstr>Оркестр народных инструментов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Оркестр народных инструментов</dc:title>
  <cp:lastModifiedBy>Aziz</cp:lastModifiedBy>
  <cp:revision>90</cp:revision>
  <dcterms:modified xsi:type="dcterms:W3CDTF">2020-01-30T06:29:05Z</dcterms:modified>
</cp:coreProperties>
</file>