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9144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1">
                <a:solidFill>
                  <a:srgbClr val="205868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1">
                <a:solidFill>
                  <a:srgbClr val="205868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1">
                <a:solidFill>
                  <a:srgbClr val="205868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46832" y="499859"/>
            <a:ext cx="2974847" cy="59742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889885" y="542798"/>
            <a:ext cx="2892933" cy="51562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1">
                <a:solidFill>
                  <a:srgbClr val="205868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-2"/>
            <a:ext cx="9143999" cy="685190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02437" y="1390852"/>
            <a:ext cx="7651115" cy="14903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1">
                <a:solidFill>
                  <a:srgbClr val="205868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200" y="1577340"/>
            <a:ext cx="82296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jp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3.jp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image" Target="../media/image29.png"/><Relationship Id="rId7" Type="http://schemas.openxmlformats.org/officeDocument/2006/relationships/image" Target="../media/image37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6.jpg"/><Relationship Id="rId5" Type="http://schemas.openxmlformats.org/officeDocument/2006/relationships/image" Target="../media/image35.png"/><Relationship Id="rId10" Type="http://schemas.openxmlformats.org/officeDocument/2006/relationships/image" Target="../media/image40.jpg"/><Relationship Id="rId4" Type="http://schemas.openxmlformats.org/officeDocument/2006/relationships/image" Target="../media/image30.png"/><Relationship Id="rId9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jp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7.png"/><Relationship Id="rId11" Type="http://schemas.openxmlformats.org/officeDocument/2006/relationships/image" Target="../media/image62.jpg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85316" y="2084832"/>
            <a:ext cx="6444234" cy="183718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059429" y="4103623"/>
            <a:ext cx="2800985" cy="12695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ru-RU" sz="2000" b="1" i="1" spc="-114" dirty="0" smtClean="0">
                <a:solidFill>
                  <a:srgbClr val="4F6128"/>
                </a:solidFill>
                <a:latin typeface="Calibri"/>
                <a:cs typeface="Calibri"/>
              </a:rPr>
              <a:t>Воспитатель</a:t>
            </a:r>
          </a:p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ru-RU" sz="2000" b="1" i="1" spc="-114" dirty="0" smtClean="0">
                <a:solidFill>
                  <a:srgbClr val="4F6128"/>
                </a:solidFill>
                <a:latin typeface="Calibri"/>
                <a:cs typeface="Calibri"/>
              </a:rPr>
              <a:t>МБДОУ детский №89 «Непоседы»</a:t>
            </a:r>
          </a:p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ru-RU" sz="2000" b="1" i="1" spc="-114" dirty="0" smtClean="0">
                <a:solidFill>
                  <a:srgbClr val="4F6128"/>
                </a:solidFill>
                <a:latin typeface="Calibri"/>
                <a:cs typeface="Calibri"/>
              </a:rPr>
              <a:t>Романова Анна Олеговна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6334" y="1150467"/>
            <a:ext cx="8028940" cy="28543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174875">
              <a:lnSpc>
                <a:spcPct val="120000"/>
              </a:lnSpc>
              <a:spcBef>
                <a:spcPts val="100"/>
              </a:spcBef>
            </a:pPr>
            <a:r>
              <a:rPr sz="3200" b="1" i="1" spc="60" dirty="0">
                <a:solidFill>
                  <a:srgbClr val="205868"/>
                </a:solidFill>
                <a:latin typeface="Calibri"/>
                <a:cs typeface="Calibri"/>
              </a:rPr>
              <a:t>Тема</a:t>
            </a:r>
            <a:r>
              <a:rPr sz="3200" b="1" i="1" spc="-9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330" dirty="0">
                <a:solidFill>
                  <a:srgbClr val="205868"/>
                </a:solidFill>
                <a:latin typeface="Calibri"/>
                <a:cs typeface="Calibri"/>
              </a:rPr>
              <a:t>проекта:</a:t>
            </a:r>
            <a:r>
              <a:rPr sz="3200" b="1" i="1" spc="-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4" dirty="0">
                <a:solidFill>
                  <a:srgbClr val="205868"/>
                </a:solidFill>
                <a:latin typeface="Calibri"/>
                <a:cs typeface="Calibri"/>
              </a:rPr>
              <a:t>«Босиком</a:t>
            </a:r>
            <a:r>
              <a:rPr sz="3200" i="1" spc="-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к</a:t>
            </a:r>
            <a:r>
              <a:rPr sz="32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30" dirty="0">
                <a:solidFill>
                  <a:srgbClr val="205868"/>
                </a:solidFill>
                <a:latin typeface="Calibri"/>
                <a:cs typeface="Calibri"/>
              </a:rPr>
              <a:t>здоровью» </a:t>
            </a:r>
            <a:r>
              <a:rPr sz="3200" b="1" i="1" spc="-185" dirty="0">
                <a:solidFill>
                  <a:srgbClr val="205868"/>
                </a:solidFill>
                <a:latin typeface="Calibri"/>
                <a:cs typeface="Calibri"/>
              </a:rPr>
              <a:t>Вид</a:t>
            </a:r>
            <a:r>
              <a:rPr sz="3200" b="1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330" dirty="0">
                <a:solidFill>
                  <a:srgbClr val="205868"/>
                </a:solidFill>
                <a:latin typeface="Calibri"/>
                <a:cs typeface="Calibri"/>
              </a:rPr>
              <a:t>проекта:</a:t>
            </a:r>
            <a:r>
              <a:rPr sz="3200" b="1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15" dirty="0">
                <a:solidFill>
                  <a:srgbClr val="205868"/>
                </a:solidFill>
                <a:latin typeface="Calibri"/>
                <a:cs typeface="Calibri"/>
              </a:rPr>
              <a:t>исследовательский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sz="3200" b="1" i="1" spc="-325" dirty="0">
                <a:solidFill>
                  <a:srgbClr val="205868"/>
                </a:solidFill>
                <a:latin typeface="Calibri"/>
                <a:cs typeface="Calibri"/>
              </a:rPr>
              <a:t>Длительность</a:t>
            </a:r>
            <a:r>
              <a:rPr sz="3200" b="1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330" dirty="0">
                <a:solidFill>
                  <a:srgbClr val="205868"/>
                </a:solidFill>
                <a:latin typeface="Calibri"/>
                <a:cs typeface="Calibri"/>
              </a:rPr>
              <a:t>проекта:</a:t>
            </a:r>
            <a:r>
              <a:rPr sz="3200" b="1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60" dirty="0">
                <a:solidFill>
                  <a:srgbClr val="205868"/>
                </a:solidFill>
                <a:latin typeface="Calibri"/>
                <a:cs typeface="Calibri"/>
              </a:rPr>
              <a:t>долгосрочный-</a:t>
            </a:r>
            <a:r>
              <a:rPr sz="3200" i="1" spc="-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35" dirty="0">
                <a:solidFill>
                  <a:srgbClr val="205868"/>
                </a:solidFill>
                <a:latin typeface="Calibri"/>
                <a:cs typeface="Calibri"/>
              </a:rPr>
              <a:t>12</a:t>
            </a:r>
            <a:r>
              <a:rPr sz="32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90" dirty="0">
                <a:solidFill>
                  <a:srgbClr val="205868"/>
                </a:solidFill>
                <a:latin typeface="Calibri"/>
                <a:cs typeface="Calibri"/>
              </a:rPr>
              <a:t>месяцев</a:t>
            </a:r>
            <a:endParaRPr sz="32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770"/>
              </a:spcBef>
            </a:pPr>
            <a:r>
              <a:rPr sz="3200" b="1" i="1" spc="-200" dirty="0">
                <a:solidFill>
                  <a:srgbClr val="205868"/>
                </a:solidFill>
                <a:latin typeface="Calibri"/>
                <a:cs typeface="Calibri"/>
              </a:rPr>
              <a:t>Участники</a:t>
            </a:r>
            <a:r>
              <a:rPr sz="3200" b="1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330" dirty="0">
                <a:solidFill>
                  <a:srgbClr val="205868"/>
                </a:solidFill>
                <a:latin typeface="Calibri"/>
                <a:cs typeface="Calibri"/>
              </a:rPr>
              <a:t>проекта:</a:t>
            </a:r>
            <a:r>
              <a:rPr sz="3200" b="1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65" dirty="0">
                <a:solidFill>
                  <a:srgbClr val="205868"/>
                </a:solidFill>
                <a:latin typeface="Calibri"/>
                <a:cs typeface="Calibri"/>
              </a:rPr>
              <a:t>воспитанники</a:t>
            </a:r>
            <a:r>
              <a:rPr sz="32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25" dirty="0">
                <a:solidFill>
                  <a:srgbClr val="205868"/>
                </a:solidFill>
                <a:latin typeface="Calibri"/>
                <a:cs typeface="Calibri"/>
              </a:rPr>
              <a:t>средней</a:t>
            </a:r>
            <a:r>
              <a:rPr sz="32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145" dirty="0">
                <a:solidFill>
                  <a:srgbClr val="205868"/>
                </a:solidFill>
                <a:latin typeface="Calibri"/>
                <a:cs typeface="Calibri"/>
              </a:rPr>
              <a:t>группы, </a:t>
            </a:r>
            <a:r>
              <a:rPr sz="3200" i="1" spc="-320" dirty="0">
                <a:solidFill>
                  <a:srgbClr val="205868"/>
                </a:solidFill>
                <a:latin typeface="Calibri"/>
                <a:cs typeface="Calibri"/>
              </a:rPr>
              <a:t>воспитатели,</a:t>
            </a:r>
            <a:r>
              <a:rPr sz="32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20" dirty="0">
                <a:solidFill>
                  <a:srgbClr val="205868"/>
                </a:solidFill>
                <a:latin typeface="Calibri"/>
                <a:cs typeface="Calibri"/>
              </a:rPr>
              <a:t>родители.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42103" y="4291584"/>
            <a:ext cx="3484626" cy="232181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17576" y="557796"/>
            <a:ext cx="6863080" cy="628015"/>
            <a:chOff x="417576" y="557796"/>
            <a:chExt cx="6863080" cy="6280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7576" y="557796"/>
              <a:ext cx="6862572" cy="62787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0870" y="600964"/>
              <a:ext cx="6781685" cy="546735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535940" y="1541729"/>
            <a:ext cx="8007984" cy="41243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3650"/>
              </a:lnSpc>
              <a:spcBef>
                <a:spcPts val="105"/>
              </a:spcBef>
            </a:pPr>
            <a:r>
              <a:rPr sz="3200" b="1" i="1" spc="-330" dirty="0">
                <a:solidFill>
                  <a:srgbClr val="205868"/>
                </a:solidFill>
                <a:latin typeface="Calibri"/>
                <a:cs typeface="Calibri"/>
              </a:rPr>
              <a:t>Обусловлена</a:t>
            </a:r>
            <a:r>
              <a:rPr sz="3200" b="1" i="1" spc="-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365" dirty="0">
                <a:solidFill>
                  <a:srgbClr val="205868"/>
                </a:solidFill>
                <a:latin typeface="Calibri"/>
                <a:cs typeface="Calibri"/>
              </a:rPr>
              <a:t>тем</a:t>
            </a:r>
            <a:r>
              <a:rPr sz="3200" i="1" spc="-365" dirty="0">
                <a:solidFill>
                  <a:srgbClr val="205868"/>
                </a:solidFill>
                <a:latin typeface="Calibri"/>
                <a:cs typeface="Calibri"/>
              </a:rPr>
              <a:t>,</a:t>
            </a:r>
            <a:r>
              <a:rPr sz="3200" i="1" spc="-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60" dirty="0">
                <a:solidFill>
                  <a:srgbClr val="205868"/>
                </a:solidFill>
                <a:latin typeface="Calibri"/>
                <a:cs typeface="Calibri"/>
              </a:rPr>
              <a:t>что</a:t>
            </a:r>
            <a:r>
              <a:rPr sz="3200" i="1" spc="-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00" dirty="0">
                <a:solidFill>
                  <a:srgbClr val="205868"/>
                </a:solidFill>
                <a:latin typeface="Calibri"/>
                <a:cs typeface="Calibri"/>
              </a:rPr>
              <a:t>формирование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335" dirty="0">
                <a:solidFill>
                  <a:srgbClr val="205868"/>
                </a:solidFill>
                <a:latin typeface="Calibri"/>
                <a:cs typeface="Calibri"/>
              </a:rPr>
              <a:t>здоровья</a:t>
            </a:r>
            <a:endParaRPr sz="3200">
              <a:latin typeface="Calibri"/>
              <a:cs typeface="Calibri"/>
            </a:endParaRPr>
          </a:p>
          <a:p>
            <a:pPr marL="12700" marR="5080">
              <a:lnSpc>
                <a:spcPts val="3460"/>
              </a:lnSpc>
              <a:spcBef>
                <a:spcPts val="240"/>
              </a:spcBef>
            </a:pPr>
            <a:r>
              <a:rPr sz="3200" b="1" i="1" spc="-400" dirty="0">
                <a:solidFill>
                  <a:srgbClr val="205868"/>
                </a:solidFill>
                <a:latin typeface="Calibri"/>
                <a:cs typeface="Calibri"/>
              </a:rPr>
              <a:t>детей,</a:t>
            </a:r>
            <a:r>
              <a:rPr sz="3200" b="1" i="1" spc="-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10" dirty="0">
                <a:solidFill>
                  <a:srgbClr val="205868"/>
                </a:solidFill>
                <a:latin typeface="Calibri"/>
                <a:cs typeface="Calibri"/>
              </a:rPr>
              <a:t>полноценное</a:t>
            </a:r>
            <a:r>
              <a:rPr sz="3200" i="1" spc="-6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05" dirty="0">
                <a:solidFill>
                  <a:srgbClr val="205868"/>
                </a:solidFill>
                <a:latin typeface="Calibri"/>
                <a:cs typeface="Calibri"/>
              </a:rPr>
              <a:t>развитие</a:t>
            </a:r>
            <a:r>
              <a:rPr sz="32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90" dirty="0">
                <a:solidFill>
                  <a:srgbClr val="205868"/>
                </a:solidFill>
                <a:latin typeface="Calibri"/>
                <a:cs typeface="Calibri"/>
              </a:rPr>
              <a:t>их</a:t>
            </a:r>
            <a:r>
              <a:rPr sz="3200" i="1" spc="-6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0" dirty="0">
                <a:solidFill>
                  <a:srgbClr val="205868"/>
                </a:solidFill>
                <a:latin typeface="Calibri"/>
                <a:cs typeface="Calibri"/>
              </a:rPr>
              <a:t>организма</a:t>
            </a:r>
            <a:r>
              <a:rPr sz="32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-</a:t>
            </a:r>
            <a:r>
              <a:rPr sz="3200" i="1" spc="-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35" dirty="0">
                <a:solidFill>
                  <a:srgbClr val="205868"/>
                </a:solidFill>
                <a:latin typeface="Calibri"/>
                <a:cs typeface="Calibri"/>
              </a:rPr>
              <a:t>одна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" dirty="0">
                <a:solidFill>
                  <a:srgbClr val="205868"/>
                </a:solidFill>
                <a:latin typeface="Calibri"/>
                <a:cs typeface="Calibri"/>
              </a:rPr>
              <a:t>из </a:t>
            </a:r>
            <a:r>
              <a:rPr sz="3200" i="1" spc="-260" dirty="0">
                <a:solidFill>
                  <a:srgbClr val="205868"/>
                </a:solidFill>
                <a:latin typeface="Calibri"/>
                <a:cs typeface="Calibri"/>
              </a:rPr>
              <a:t>основных</a:t>
            </a:r>
            <a:r>
              <a:rPr sz="3200" i="1" spc="-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15" dirty="0">
                <a:solidFill>
                  <a:srgbClr val="205868"/>
                </a:solidFill>
                <a:latin typeface="Calibri"/>
                <a:cs typeface="Calibri"/>
              </a:rPr>
              <a:t>проблем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7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10" dirty="0">
                <a:solidFill>
                  <a:srgbClr val="205868"/>
                </a:solidFill>
                <a:latin typeface="Calibri"/>
                <a:cs typeface="Calibri"/>
              </a:rPr>
              <a:t>современном</a:t>
            </a:r>
            <a:r>
              <a:rPr sz="3200" i="1" spc="-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405" dirty="0">
                <a:solidFill>
                  <a:srgbClr val="205868"/>
                </a:solidFill>
                <a:latin typeface="Calibri"/>
                <a:cs typeface="Calibri"/>
              </a:rPr>
              <a:t>обществе.</a:t>
            </a:r>
            <a:endParaRPr sz="3200">
              <a:latin typeface="Calibri"/>
              <a:cs typeface="Calibri"/>
            </a:endParaRPr>
          </a:p>
          <a:p>
            <a:pPr marL="12700" marR="60960">
              <a:lnSpc>
                <a:spcPts val="3460"/>
              </a:lnSpc>
              <a:spcBef>
                <a:spcPts val="760"/>
              </a:spcBef>
            </a:pPr>
            <a:r>
              <a:rPr sz="3200" i="1" spc="-100" dirty="0">
                <a:solidFill>
                  <a:srgbClr val="205868"/>
                </a:solidFill>
                <a:latin typeface="Calibri"/>
                <a:cs typeface="Calibri"/>
              </a:rPr>
              <a:t>Уже</a:t>
            </a:r>
            <a:r>
              <a:rPr sz="32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7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385" dirty="0">
                <a:solidFill>
                  <a:srgbClr val="205868"/>
                </a:solidFill>
                <a:latin typeface="Calibri"/>
                <a:cs typeface="Calibri"/>
              </a:rPr>
              <a:t>детском</a:t>
            </a:r>
            <a:r>
              <a:rPr sz="3200" b="1" i="1" spc="-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315" dirty="0">
                <a:solidFill>
                  <a:srgbClr val="205868"/>
                </a:solidFill>
                <a:latin typeface="Calibri"/>
                <a:cs typeface="Calibri"/>
              </a:rPr>
              <a:t>саду</a:t>
            </a:r>
            <a:r>
              <a:rPr sz="3200" b="1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0" dirty="0">
                <a:solidFill>
                  <a:srgbClr val="205868"/>
                </a:solidFill>
                <a:latin typeface="Calibri"/>
                <a:cs typeface="Calibri"/>
              </a:rPr>
              <a:t>практически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40" dirty="0">
                <a:solidFill>
                  <a:srgbClr val="205868"/>
                </a:solidFill>
                <a:latin typeface="Calibri"/>
                <a:cs typeface="Calibri"/>
              </a:rPr>
              <a:t>не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35" dirty="0">
                <a:solidFill>
                  <a:srgbClr val="205868"/>
                </a:solidFill>
                <a:latin typeface="Calibri"/>
                <a:cs typeface="Calibri"/>
              </a:rPr>
              <a:t>осталось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430" dirty="0">
                <a:solidFill>
                  <a:srgbClr val="205868"/>
                </a:solidFill>
                <a:latin typeface="Calibri"/>
                <a:cs typeface="Calibri"/>
              </a:rPr>
              <a:t>детей </a:t>
            </a:r>
            <a:r>
              <a:rPr sz="3200" i="1" spc="-254" dirty="0">
                <a:solidFill>
                  <a:srgbClr val="205868"/>
                </a:solidFill>
                <a:latin typeface="Calibri"/>
                <a:cs typeface="Calibri"/>
              </a:rPr>
              <a:t>с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05" dirty="0">
                <a:solidFill>
                  <a:srgbClr val="205868"/>
                </a:solidFill>
                <a:latin typeface="Calibri"/>
                <a:cs typeface="Calibri"/>
              </a:rPr>
              <a:t>первой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29" dirty="0">
                <a:solidFill>
                  <a:srgbClr val="205868"/>
                </a:solidFill>
                <a:latin typeface="Calibri"/>
                <a:cs typeface="Calibri"/>
              </a:rPr>
              <a:t>группой</a:t>
            </a:r>
            <a:r>
              <a:rPr sz="32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295" dirty="0">
                <a:solidFill>
                  <a:srgbClr val="205868"/>
                </a:solidFill>
                <a:latin typeface="Calibri"/>
                <a:cs typeface="Calibri"/>
              </a:rPr>
              <a:t>здоровья,</a:t>
            </a:r>
            <a:r>
              <a:rPr sz="3200" b="1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90" dirty="0">
                <a:solidFill>
                  <a:srgbClr val="205868"/>
                </a:solidFill>
                <a:latin typeface="Calibri"/>
                <a:cs typeface="Calibri"/>
              </a:rPr>
              <a:t>постоянно</a:t>
            </a:r>
            <a:r>
              <a:rPr sz="3200" i="1" spc="-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85" dirty="0">
                <a:solidFill>
                  <a:srgbClr val="205868"/>
                </a:solidFill>
                <a:latin typeface="Calibri"/>
                <a:cs typeface="Calibri"/>
              </a:rPr>
              <a:t>возрастает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ts val="3210"/>
              </a:lnSpc>
            </a:pPr>
            <a:r>
              <a:rPr sz="3200" i="1" spc="-254" dirty="0">
                <a:solidFill>
                  <a:srgbClr val="205868"/>
                </a:solidFill>
                <a:latin typeface="Calibri"/>
                <a:cs typeface="Calibri"/>
              </a:rPr>
              <a:t>число</a:t>
            </a:r>
            <a:r>
              <a:rPr sz="32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70" dirty="0">
                <a:solidFill>
                  <a:srgbClr val="205868"/>
                </a:solidFill>
                <a:latin typeface="Calibri"/>
                <a:cs typeface="Calibri"/>
              </a:rPr>
              <a:t>нуждающихся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7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32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35" dirty="0">
                <a:solidFill>
                  <a:srgbClr val="205868"/>
                </a:solidFill>
                <a:latin typeface="Calibri"/>
                <a:cs typeface="Calibri"/>
              </a:rPr>
              <a:t>коррекционных</a:t>
            </a:r>
            <a:r>
              <a:rPr sz="32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04" dirty="0">
                <a:solidFill>
                  <a:srgbClr val="205868"/>
                </a:solidFill>
                <a:latin typeface="Calibri"/>
                <a:cs typeface="Calibri"/>
              </a:rPr>
              <a:t>группах</a:t>
            </a:r>
            <a:r>
              <a:rPr sz="32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" dirty="0">
                <a:solidFill>
                  <a:srgbClr val="205868"/>
                </a:solidFill>
                <a:latin typeface="Calibri"/>
                <a:cs typeface="Calibri"/>
              </a:rPr>
              <a:t>для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ts val="3454"/>
              </a:lnSpc>
            </a:pPr>
            <a:r>
              <a:rPr sz="3200" i="1" spc="-215" dirty="0">
                <a:solidFill>
                  <a:srgbClr val="205868"/>
                </a:solidFill>
                <a:latin typeface="Calibri"/>
                <a:cs typeface="Calibri"/>
              </a:rPr>
              <a:t>занятия</a:t>
            </a:r>
            <a:r>
              <a:rPr sz="32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0" dirty="0">
                <a:solidFill>
                  <a:srgbClr val="205868"/>
                </a:solidFill>
                <a:latin typeface="Calibri"/>
                <a:cs typeface="Calibri"/>
              </a:rPr>
              <a:t>физкультурой</a:t>
            </a:r>
            <a:r>
              <a:rPr sz="32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30" dirty="0">
                <a:solidFill>
                  <a:srgbClr val="205868"/>
                </a:solidFill>
                <a:latin typeface="Calibri"/>
                <a:cs typeface="Calibri"/>
              </a:rPr>
              <a:t>часто</a:t>
            </a:r>
            <a:r>
              <a:rPr sz="32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25" dirty="0">
                <a:solidFill>
                  <a:srgbClr val="205868"/>
                </a:solidFill>
                <a:latin typeface="Calibri"/>
                <a:cs typeface="Calibri"/>
              </a:rPr>
              <a:t>болеющих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80" dirty="0">
                <a:solidFill>
                  <a:srgbClr val="205868"/>
                </a:solidFill>
                <a:latin typeface="Calibri"/>
                <a:cs typeface="Calibri"/>
              </a:rPr>
              <a:t>детей.</a:t>
            </a:r>
            <a:endParaRPr sz="3200">
              <a:latin typeface="Calibri"/>
              <a:cs typeface="Calibri"/>
            </a:endParaRPr>
          </a:p>
          <a:p>
            <a:pPr marL="12700" marR="150495">
              <a:lnSpc>
                <a:spcPts val="3460"/>
              </a:lnSpc>
              <a:spcBef>
                <a:spcPts val="240"/>
              </a:spcBef>
            </a:pPr>
            <a:r>
              <a:rPr sz="3200" i="1" spc="-320" dirty="0">
                <a:solidFill>
                  <a:srgbClr val="205868"/>
                </a:solidFill>
                <a:latin typeface="Calibri"/>
                <a:cs typeface="Calibri"/>
              </a:rPr>
              <a:t>Особенно</a:t>
            </a:r>
            <a:r>
              <a:rPr sz="32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95" dirty="0">
                <a:solidFill>
                  <a:srgbClr val="205868"/>
                </a:solidFill>
                <a:latin typeface="Calibri"/>
                <a:cs typeface="Calibri"/>
              </a:rPr>
              <a:t>тревожит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45" dirty="0">
                <a:solidFill>
                  <a:srgbClr val="205868"/>
                </a:solidFill>
                <a:latin typeface="Calibri"/>
                <a:cs typeface="Calibri"/>
              </a:rPr>
              <a:t>ситуация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5" dirty="0">
                <a:solidFill>
                  <a:srgbClr val="205868"/>
                </a:solidFill>
                <a:latin typeface="Calibri"/>
                <a:cs typeface="Calibri"/>
              </a:rPr>
              <a:t>по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5" dirty="0">
                <a:solidFill>
                  <a:srgbClr val="205868"/>
                </a:solidFill>
                <a:latin typeface="Calibri"/>
                <a:cs typeface="Calibri"/>
              </a:rPr>
              <a:t>количеству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425" dirty="0">
                <a:solidFill>
                  <a:srgbClr val="205868"/>
                </a:solidFill>
                <a:latin typeface="Calibri"/>
                <a:cs typeface="Calibri"/>
              </a:rPr>
              <a:t>детей </a:t>
            </a:r>
            <a:r>
              <a:rPr sz="3200" i="1" spc="-254" dirty="0">
                <a:solidFill>
                  <a:srgbClr val="205868"/>
                </a:solidFill>
                <a:latin typeface="Calibri"/>
                <a:cs typeface="Calibri"/>
              </a:rPr>
              <a:t>с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00" dirty="0">
                <a:solidFill>
                  <a:srgbClr val="205868"/>
                </a:solidFill>
                <a:latin typeface="Calibri"/>
                <a:cs typeface="Calibri"/>
              </a:rPr>
              <a:t>нарушением</a:t>
            </a:r>
            <a:r>
              <a:rPr sz="32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45" dirty="0">
                <a:solidFill>
                  <a:srgbClr val="205868"/>
                </a:solidFill>
                <a:latin typeface="Calibri"/>
                <a:cs typeface="Calibri"/>
              </a:rPr>
              <a:t>осанки</a:t>
            </a:r>
            <a:r>
              <a:rPr sz="32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19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32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5" dirty="0">
                <a:solidFill>
                  <a:srgbClr val="205868"/>
                </a:solidFill>
                <a:latin typeface="Calibri"/>
                <a:cs typeface="Calibri"/>
              </a:rPr>
              <a:t>плоскостопием.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1046734"/>
            <a:ext cx="8816975" cy="54883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025"/>
              </a:lnSpc>
              <a:spcBef>
                <a:spcPts val="95"/>
              </a:spcBef>
            </a:pPr>
            <a:r>
              <a:rPr sz="2800" i="1" spc="-245" dirty="0">
                <a:solidFill>
                  <a:srgbClr val="205868"/>
                </a:solidFill>
                <a:latin typeface="Calibri"/>
                <a:cs typeface="Calibri"/>
              </a:rPr>
              <a:t>Плоскостопие</a:t>
            </a:r>
            <a:r>
              <a:rPr sz="2800" i="1" spc="9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35" dirty="0">
                <a:solidFill>
                  <a:srgbClr val="205868"/>
                </a:solidFill>
                <a:latin typeface="Calibri"/>
                <a:cs typeface="Calibri"/>
              </a:rPr>
              <a:t>является</a:t>
            </a:r>
            <a:r>
              <a:rPr sz="2800" i="1" spc="6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95" dirty="0">
                <a:solidFill>
                  <a:srgbClr val="205868"/>
                </a:solidFill>
                <a:latin typeface="Calibri"/>
                <a:cs typeface="Calibri"/>
              </a:rPr>
              <a:t>наиболее</a:t>
            </a:r>
            <a:r>
              <a:rPr sz="2800" i="1" spc="6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175" dirty="0">
                <a:solidFill>
                  <a:srgbClr val="205868"/>
                </a:solidFill>
                <a:latin typeface="Calibri"/>
                <a:cs typeface="Calibri"/>
              </a:rPr>
              <a:t>распространённым</a:t>
            </a:r>
            <a:endParaRPr sz="2800">
              <a:latin typeface="Calibri"/>
              <a:cs typeface="Calibri"/>
            </a:endParaRPr>
          </a:p>
          <a:p>
            <a:pPr marL="12700" marR="673100">
              <a:lnSpc>
                <a:spcPts val="2690"/>
              </a:lnSpc>
              <a:spcBef>
                <a:spcPts val="310"/>
              </a:spcBef>
            </a:pPr>
            <a:r>
              <a:rPr sz="2800" i="1" spc="-275" dirty="0">
                <a:solidFill>
                  <a:srgbClr val="205868"/>
                </a:solidFill>
                <a:latin typeface="Calibri"/>
                <a:cs typeface="Calibri"/>
              </a:rPr>
              <a:t>заболеванием</a:t>
            </a:r>
            <a:r>
              <a:rPr sz="28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65" dirty="0">
                <a:solidFill>
                  <a:srgbClr val="205868"/>
                </a:solidFill>
                <a:latin typeface="Calibri"/>
                <a:cs typeface="Calibri"/>
              </a:rPr>
              <a:t>опорно</a:t>
            </a:r>
            <a:r>
              <a:rPr sz="28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dirty="0">
                <a:solidFill>
                  <a:srgbClr val="205868"/>
                </a:solidFill>
                <a:latin typeface="Calibri"/>
                <a:cs typeface="Calibri"/>
              </a:rPr>
              <a:t>–</a:t>
            </a:r>
            <a:r>
              <a:rPr sz="2800" i="1" spc="-6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85" dirty="0">
                <a:solidFill>
                  <a:srgbClr val="205868"/>
                </a:solidFill>
                <a:latin typeface="Calibri"/>
                <a:cs typeface="Calibri"/>
              </a:rPr>
              <a:t>двигательного</a:t>
            </a:r>
            <a:r>
              <a:rPr sz="2800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65" dirty="0">
                <a:solidFill>
                  <a:srgbClr val="205868"/>
                </a:solidFill>
                <a:latin typeface="Calibri"/>
                <a:cs typeface="Calibri"/>
              </a:rPr>
              <a:t>аппарата</a:t>
            </a:r>
            <a:r>
              <a:rPr sz="28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dirty="0">
                <a:solidFill>
                  <a:srgbClr val="205868"/>
                </a:solidFill>
                <a:latin typeface="Calibri"/>
                <a:cs typeface="Calibri"/>
              </a:rPr>
              <a:t>у</a:t>
            </a:r>
            <a:r>
              <a:rPr sz="28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170" dirty="0">
                <a:solidFill>
                  <a:srgbClr val="205868"/>
                </a:solidFill>
                <a:latin typeface="Calibri"/>
                <a:cs typeface="Calibri"/>
              </a:rPr>
              <a:t>маленьких </a:t>
            </a:r>
            <a:r>
              <a:rPr sz="2800" i="1" spc="-330" dirty="0">
                <a:solidFill>
                  <a:srgbClr val="205868"/>
                </a:solidFill>
                <a:latin typeface="Calibri"/>
                <a:cs typeface="Calibri"/>
              </a:rPr>
              <a:t>детей.</a:t>
            </a:r>
            <a:r>
              <a:rPr sz="28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305" dirty="0">
                <a:solidFill>
                  <a:srgbClr val="205868"/>
                </a:solidFill>
                <a:latin typeface="Calibri"/>
                <a:cs typeface="Calibri"/>
              </a:rPr>
              <a:t>Это</a:t>
            </a:r>
            <a:r>
              <a:rPr sz="28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54" dirty="0">
                <a:solidFill>
                  <a:srgbClr val="205868"/>
                </a:solidFill>
                <a:latin typeface="Calibri"/>
                <a:cs typeface="Calibri"/>
              </a:rPr>
              <a:t>деформация</a:t>
            </a:r>
            <a:r>
              <a:rPr sz="28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80" dirty="0">
                <a:solidFill>
                  <a:srgbClr val="205868"/>
                </a:solidFill>
                <a:latin typeface="Calibri"/>
                <a:cs typeface="Calibri"/>
              </a:rPr>
              <a:t>стопы</a:t>
            </a:r>
            <a:r>
              <a:rPr sz="28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29" dirty="0">
                <a:solidFill>
                  <a:srgbClr val="205868"/>
                </a:solidFill>
                <a:latin typeface="Calibri"/>
                <a:cs typeface="Calibri"/>
              </a:rPr>
              <a:t>с</a:t>
            </a:r>
            <a:r>
              <a:rPr sz="28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70" dirty="0">
                <a:solidFill>
                  <a:srgbClr val="205868"/>
                </a:solidFill>
                <a:latin typeface="Calibri"/>
                <a:cs typeface="Calibri"/>
              </a:rPr>
              <a:t>уплощением</a:t>
            </a:r>
            <a:r>
              <a:rPr sz="28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390" dirty="0">
                <a:solidFill>
                  <a:srgbClr val="205868"/>
                </a:solidFill>
                <a:latin typeface="Calibri"/>
                <a:cs typeface="Calibri"/>
              </a:rPr>
              <a:t>её</a:t>
            </a:r>
            <a:r>
              <a:rPr sz="28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85" dirty="0">
                <a:solidFill>
                  <a:srgbClr val="205868"/>
                </a:solidFill>
                <a:latin typeface="Calibri"/>
                <a:cs typeface="Calibri"/>
              </a:rPr>
              <a:t>свода.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ts val="2375"/>
              </a:lnSpc>
            </a:pPr>
            <a:r>
              <a:rPr sz="2800" i="1" spc="-245" dirty="0">
                <a:solidFill>
                  <a:srgbClr val="205868"/>
                </a:solidFill>
                <a:latin typeface="Calibri"/>
                <a:cs typeface="Calibri"/>
              </a:rPr>
              <a:t>Плоскостопие</a:t>
            </a:r>
            <a:r>
              <a:rPr sz="2800" i="1" spc="6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75" dirty="0">
                <a:solidFill>
                  <a:srgbClr val="205868"/>
                </a:solidFill>
                <a:latin typeface="Calibri"/>
                <a:cs typeface="Calibri"/>
              </a:rPr>
              <a:t>способно</a:t>
            </a:r>
            <a:r>
              <a:rPr sz="2800" i="1" spc="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80" dirty="0">
                <a:solidFill>
                  <a:srgbClr val="205868"/>
                </a:solidFill>
                <a:latin typeface="Calibri"/>
                <a:cs typeface="Calibri"/>
              </a:rPr>
              <a:t>полностью</a:t>
            </a:r>
            <a:r>
              <a:rPr sz="2800" i="1" spc="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54" dirty="0">
                <a:solidFill>
                  <a:srgbClr val="205868"/>
                </a:solidFill>
                <a:latin typeface="Calibri"/>
                <a:cs typeface="Calibri"/>
              </a:rPr>
              <a:t>нарушить</a:t>
            </a:r>
            <a:r>
              <a:rPr sz="2800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90" dirty="0">
                <a:solidFill>
                  <a:srgbClr val="205868"/>
                </a:solidFill>
                <a:latin typeface="Calibri"/>
                <a:cs typeface="Calibri"/>
              </a:rPr>
              <a:t>"рессорные</a:t>
            </a:r>
            <a:r>
              <a:rPr sz="2800" i="1" spc="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570" dirty="0">
                <a:solidFill>
                  <a:srgbClr val="205868"/>
                </a:solidFill>
                <a:latin typeface="Calibri"/>
                <a:cs typeface="Calibri"/>
              </a:rPr>
              <a:t>"</a:t>
            </a:r>
            <a:endParaRPr sz="2800">
              <a:latin typeface="Calibri"/>
              <a:cs typeface="Calibri"/>
            </a:endParaRPr>
          </a:p>
          <a:p>
            <a:pPr marL="12700" marR="5080">
              <a:lnSpc>
                <a:spcPts val="2690"/>
              </a:lnSpc>
              <a:spcBef>
                <a:spcPts val="315"/>
              </a:spcBef>
            </a:pPr>
            <a:r>
              <a:rPr sz="2800" i="1" spc="-185" dirty="0">
                <a:solidFill>
                  <a:srgbClr val="205868"/>
                </a:solidFill>
                <a:latin typeface="Calibri"/>
                <a:cs typeface="Calibri"/>
              </a:rPr>
              <a:t>функции</a:t>
            </a:r>
            <a:r>
              <a:rPr sz="28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310" dirty="0">
                <a:solidFill>
                  <a:srgbClr val="205868"/>
                </a:solidFill>
                <a:latin typeface="Calibri"/>
                <a:cs typeface="Calibri"/>
              </a:rPr>
              <a:t>подошвы</a:t>
            </a:r>
            <a:r>
              <a:rPr sz="28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10" dirty="0">
                <a:solidFill>
                  <a:srgbClr val="205868"/>
                </a:solidFill>
                <a:latin typeface="Calibri"/>
                <a:cs typeface="Calibri"/>
              </a:rPr>
              <a:t>ноги,</a:t>
            </a:r>
            <a:r>
              <a:rPr sz="28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75" dirty="0">
                <a:solidFill>
                  <a:srgbClr val="205868"/>
                </a:solidFill>
                <a:latin typeface="Calibri"/>
                <a:cs typeface="Calibri"/>
              </a:rPr>
              <a:t>привести</a:t>
            </a:r>
            <a:r>
              <a:rPr sz="28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dirty="0">
                <a:solidFill>
                  <a:srgbClr val="205868"/>
                </a:solidFill>
                <a:latin typeface="Calibri"/>
                <a:cs typeface="Calibri"/>
              </a:rPr>
              <a:t>к</a:t>
            </a:r>
            <a:r>
              <a:rPr sz="28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40" dirty="0">
                <a:solidFill>
                  <a:srgbClr val="205868"/>
                </a:solidFill>
                <a:latin typeface="Calibri"/>
                <a:cs typeface="Calibri"/>
              </a:rPr>
              <a:t>болезням</a:t>
            </a:r>
            <a:r>
              <a:rPr sz="28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20" dirty="0">
                <a:solidFill>
                  <a:srgbClr val="205868"/>
                </a:solidFill>
                <a:latin typeface="Calibri"/>
                <a:cs typeface="Calibri"/>
              </a:rPr>
              <a:t>позвоночника,</a:t>
            </a:r>
            <a:r>
              <a:rPr sz="2800" i="1" spc="6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70" dirty="0">
                <a:solidFill>
                  <a:srgbClr val="205868"/>
                </a:solidFill>
                <a:latin typeface="Calibri"/>
                <a:cs typeface="Calibri"/>
              </a:rPr>
              <a:t>таза, </a:t>
            </a:r>
            <a:r>
              <a:rPr sz="2800" i="1" spc="-210" dirty="0">
                <a:solidFill>
                  <a:srgbClr val="205868"/>
                </a:solidFill>
                <a:latin typeface="Calibri"/>
                <a:cs typeface="Calibri"/>
              </a:rPr>
              <a:t>коленных</a:t>
            </a:r>
            <a:r>
              <a:rPr sz="28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90" dirty="0">
                <a:solidFill>
                  <a:srgbClr val="205868"/>
                </a:solidFill>
                <a:latin typeface="Calibri"/>
                <a:cs typeface="Calibri"/>
              </a:rPr>
              <a:t>суставов</a:t>
            </a:r>
            <a:r>
              <a:rPr sz="2800" i="1" spc="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16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8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29" dirty="0">
                <a:solidFill>
                  <a:srgbClr val="205868"/>
                </a:solidFill>
                <a:latin typeface="Calibri"/>
                <a:cs typeface="Calibri"/>
              </a:rPr>
              <a:t>самой</a:t>
            </a:r>
            <a:r>
              <a:rPr sz="28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85" dirty="0">
                <a:solidFill>
                  <a:srgbClr val="205868"/>
                </a:solidFill>
                <a:latin typeface="Calibri"/>
                <a:cs typeface="Calibri"/>
              </a:rPr>
              <a:t>стопы</a:t>
            </a:r>
            <a:endParaRPr sz="2800">
              <a:latin typeface="Calibri"/>
              <a:cs typeface="Calibri"/>
            </a:endParaRPr>
          </a:p>
          <a:p>
            <a:pPr marL="12700" marR="276860">
              <a:lnSpc>
                <a:spcPts val="2690"/>
              </a:lnSpc>
              <a:spcBef>
                <a:spcPts val="665"/>
              </a:spcBef>
            </a:pPr>
            <a:r>
              <a:rPr sz="2800" i="1" spc="-254" dirty="0">
                <a:solidFill>
                  <a:srgbClr val="205868"/>
                </a:solidFill>
                <a:latin typeface="Calibri"/>
                <a:cs typeface="Calibri"/>
              </a:rPr>
              <a:t>Своевременная</a:t>
            </a:r>
            <a:r>
              <a:rPr sz="28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35" dirty="0">
                <a:solidFill>
                  <a:srgbClr val="205868"/>
                </a:solidFill>
                <a:latin typeface="Calibri"/>
                <a:cs typeface="Calibri"/>
              </a:rPr>
              <a:t>профилактическая</a:t>
            </a:r>
            <a:r>
              <a:rPr sz="2800" i="1" spc="6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335" dirty="0">
                <a:solidFill>
                  <a:srgbClr val="205868"/>
                </a:solidFill>
                <a:latin typeface="Calibri"/>
                <a:cs typeface="Calibri"/>
              </a:rPr>
              <a:t>работа</a:t>
            </a:r>
            <a:r>
              <a:rPr sz="28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325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28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80" dirty="0">
                <a:solidFill>
                  <a:srgbClr val="205868"/>
                </a:solidFill>
                <a:latin typeface="Calibri"/>
                <a:cs typeface="Calibri"/>
              </a:rPr>
              <a:t>этом</a:t>
            </a:r>
            <a:r>
              <a:rPr sz="2800" i="1" spc="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105" dirty="0">
                <a:solidFill>
                  <a:srgbClr val="205868"/>
                </a:solidFill>
                <a:latin typeface="Calibri"/>
                <a:cs typeface="Calibri"/>
              </a:rPr>
              <a:t>направлении </a:t>
            </a:r>
            <a:r>
              <a:rPr sz="2800" i="1" spc="-285" dirty="0">
                <a:solidFill>
                  <a:srgbClr val="205868"/>
                </a:solidFill>
                <a:latin typeface="Calibri"/>
                <a:cs typeface="Calibri"/>
              </a:rPr>
              <a:t>позволит</a:t>
            </a:r>
            <a:r>
              <a:rPr sz="2800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310" dirty="0">
                <a:solidFill>
                  <a:srgbClr val="205868"/>
                </a:solidFill>
                <a:latin typeface="Calibri"/>
                <a:cs typeface="Calibri"/>
              </a:rPr>
              <a:t>избежать</a:t>
            </a:r>
            <a:r>
              <a:rPr sz="2800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95" dirty="0">
                <a:solidFill>
                  <a:srgbClr val="205868"/>
                </a:solidFill>
                <a:latin typeface="Calibri"/>
                <a:cs typeface="Calibri"/>
              </a:rPr>
              <a:t>существующих</a:t>
            </a:r>
            <a:r>
              <a:rPr sz="2800" i="1" spc="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75" dirty="0">
                <a:solidFill>
                  <a:srgbClr val="205868"/>
                </a:solidFill>
                <a:latin typeface="Calibri"/>
                <a:cs typeface="Calibri"/>
              </a:rPr>
              <a:t>проблем</a:t>
            </a:r>
            <a:r>
              <a:rPr sz="28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16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8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75" dirty="0">
                <a:solidFill>
                  <a:srgbClr val="205868"/>
                </a:solidFill>
                <a:latin typeface="Calibri"/>
                <a:cs typeface="Calibri"/>
              </a:rPr>
              <a:t>скорректировать </a:t>
            </a:r>
            <a:r>
              <a:rPr sz="2800" i="1" spc="-305" dirty="0">
                <a:solidFill>
                  <a:srgbClr val="205868"/>
                </a:solidFill>
                <a:latin typeface="Calibri"/>
                <a:cs typeface="Calibri"/>
              </a:rPr>
              <a:t>уже</a:t>
            </a:r>
            <a:r>
              <a:rPr sz="28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150" dirty="0">
                <a:solidFill>
                  <a:srgbClr val="205868"/>
                </a:solidFill>
                <a:latin typeface="Calibri"/>
                <a:cs typeface="Calibri"/>
              </a:rPr>
              <a:t>имеющиеся.</a:t>
            </a:r>
            <a:endParaRPr sz="2800">
              <a:latin typeface="Calibri"/>
              <a:cs typeface="Calibri"/>
            </a:endParaRPr>
          </a:p>
          <a:p>
            <a:pPr marL="12700" marR="1444625">
              <a:lnSpc>
                <a:spcPts val="2690"/>
              </a:lnSpc>
              <a:spcBef>
                <a:spcPts val="670"/>
              </a:spcBef>
            </a:pPr>
            <a:r>
              <a:rPr sz="2800" i="1" spc="-195" dirty="0">
                <a:solidFill>
                  <a:srgbClr val="205868"/>
                </a:solidFill>
                <a:latin typeface="Calibri"/>
                <a:cs typeface="Calibri"/>
              </a:rPr>
              <a:t>Именно</a:t>
            </a:r>
            <a:r>
              <a:rPr sz="28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65" dirty="0">
                <a:solidFill>
                  <a:srgbClr val="205868"/>
                </a:solidFill>
                <a:latin typeface="Calibri"/>
                <a:cs typeface="Calibri"/>
              </a:rPr>
              <a:t>по</a:t>
            </a:r>
            <a:r>
              <a:rPr sz="28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70" dirty="0">
                <a:solidFill>
                  <a:srgbClr val="205868"/>
                </a:solidFill>
                <a:latin typeface="Calibri"/>
                <a:cs typeface="Calibri"/>
              </a:rPr>
              <a:t>этой</a:t>
            </a:r>
            <a:r>
              <a:rPr sz="28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04" dirty="0">
                <a:solidFill>
                  <a:srgbClr val="205868"/>
                </a:solidFill>
                <a:latin typeface="Calibri"/>
                <a:cs typeface="Calibri"/>
              </a:rPr>
              <a:t>причине</a:t>
            </a:r>
            <a:r>
              <a:rPr sz="28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95" dirty="0">
                <a:solidFill>
                  <a:srgbClr val="205868"/>
                </a:solidFill>
                <a:latin typeface="Calibri"/>
                <a:cs typeface="Calibri"/>
              </a:rPr>
              <a:t>надо</a:t>
            </a:r>
            <a:r>
              <a:rPr sz="28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40" dirty="0">
                <a:solidFill>
                  <a:srgbClr val="205868"/>
                </a:solidFill>
                <a:latin typeface="Calibri"/>
                <a:cs typeface="Calibri"/>
              </a:rPr>
              <a:t>периодически</a:t>
            </a:r>
            <a:r>
              <a:rPr sz="2800" i="1" spc="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300" dirty="0">
                <a:solidFill>
                  <a:srgbClr val="205868"/>
                </a:solidFill>
                <a:latin typeface="Calibri"/>
                <a:cs typeface="Calibri"/>
              </a:rPr>
              <a:t>проводить </a:t>
            </a:r>
            <a:r>
              <a:rPr sz="2800" i="1" spc="-235" dirty="0">
                <a:solidFill>
                  <a:srgbClr val="205868"/>
                </a:solidFill>
                <a:latin typeface="Calibri"/>
                <a:cs typeface="Calibri"/>
              </a:rPr>
              <a:t>профилактику</a:t>
            </a:r>
            <a:r>
              <a:rPr sz="2800" i="1" spc="1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145" dirty="0">
                <a:solidFill>
                  <a:srgbClr val="205868"/>
                </a:solidFill>
                <a:latin typeface="Calibri"/>
                <a:cs typeface="Calibri"/>
              </a:rPr>
              <a:t>плоскостопия.</a:t>
            </a:r>
            <a:endParaRPr sz="2800">
              <a:latin typeface="Calibri"/>
              <a:cs typeface="Calibri"/>
            </a:endParaRPr>
          </a:p>
          <a:p>
            <a:pPr marL="12700" marR="113664">
              <a:lnSpc>
                <a:spcPct val="80000"/>
              </a:lnSpc>
              <a:spcBef>
                <a:spcPts val="695"/>
              </a:spcBef>
            </a:pPr>
            <a:r>
              <a:rPr sz="2800" i="1" spc="-225" dirty="0">
                <a:solidFill>
                  <a:srgbClr val="205868"/>
                </a:solidFill>
                <a:latin typeface="Calibri"/>
                <a:cs typeface="Calibri"/>
              </a:rPr>
              <a:t>Сегодня</a:t>
            </a:r>
            <a:r>
              <a:rPr sz="28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325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28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45" dirty="0">
                <a:solidFill>
                  <a:srgbClr val="205868"/>
                </a:solidFill>
                <a:latin typeface="Calibri"/>
                <a:cs typeface="Calibri"/>
              </a:rPr>
              <a:t>дошкольных</a:t>
            </a:r>
            <a:r>
              <a:rPr sz="2800" i="1" spc="5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25" dirty="0">
                <a:solidFill>
                  <a:srgbClr val="205868"/>
                </a:solidFill>
                <a:latin typeface="Calibri"/>
                <a:cs typeface="Calibri"/>
              </a:rPr>
              <a:t>учреждениях</a:t>
            </a:r>
            <a:r>
              <a:rPr sz="2800" i="1" spc="6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60" dirty="0">
                <a:solidFill>
                  <a:srgbClr val="205868"/>
                </a:solidFill>
                <a:latin typeface="Calibri"/>
                <a:cs typeface="Calibri"/>
              </a:rPr>
              <a:t>уделяется</a:t>
            </a:r>
            <a:r>
              <a:rPr sz="2800" i="1" spc="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330" dirty="0">
                <a:solidFill>
                  <a:srgbClr val="205868"/>
                </a:solidFill>
                <a:latin typeface="Calibri"/>
                <a:cs typeface="Calibri"/>
              </a:rPr>
              <a:t>большое</a:t>
            </a:r>
            <a:r>
              <a:rPr sz="2800" i="1" spc="5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190" dirty="0">
                <a:solidFill>
                  <a:srgbClr val="205868"/>
                </a:solidFill>
                <a:latin typeface="Calibri"/>
                <a:cs typeface="Calibri"/>
              </a:rPr>
              <a:t>внимание </a:t>
            </a:r>
            <a:r>
              <a:rPr sz="2800" i="1" spc="-295" dirty="0">
                <a:solidFill>
                  <a:srgbClr val="205868"/>
                </a:solidFill>
                <a:latin typeface="Calibri"/>
                <a:cs typeface="Calibri"/>
              </a:rPr>
              <a:t>здоровье</a:t>
            </a:r>
            <a:r>
              <a:rPr sz="2800" i="1" spc="6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95" dirty="0">
                <a:solidFill>
                  <a:srgbClr val="205868"/>
                </a:solidFill>
                <a:latin typeface="Calibri"/>
                <a:cs typeface="Calibri"/>
              </a:rPr>
              <a:t>сберегающим</a:t>
            </a:r>
            <a:r>
              <a:rPr sz="2800" i="1" spc="6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29" dirty="0">
                <a:solidFill>
                  <a:srgbClr val="205868"/>
                </a:solidFill>
                <a:latin typeface="Calibri"/>
                <a:cs typeface="Calibri"/>
              </a:rPr>
              <a:t>технологиям,</a:t>
            </a:r>
            <a:r>
              <a:rPr sz="2800" i="1" spc="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85" dirty="0">
                <a:solidFill>
                  <a:srgbClr val="205868"/>
                </a:solidFill>
                <a:latin typeface="Calibri"/>
                <a:cs typeface="Calibri"/>
              </a:rPr>
              <a:t>которые</a:t>
            </a:r>
            <a:r>
              <a:rPr sz="2800" i="1" spc="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54" dirty="0">
                <a:solidFill>
                  <a:srgbClr val="205868"/>
                </a:solidFill>
                <a:latin typeface="Calibri"/>
                <a:cs typeface="Calibri"/>
              </a:rPr>
              <a:t>направлены</a:t>
            </a:r>
            <a:r>
              <a:rPr sz="2800" i="1" spc="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5" dirty="0">
                <a:solidFill>
                  <a:srgbClr val="205868"/>
                </a:solidFill>
                <a:latin typeface="Calibri"/>
                <a:cs typeface="Calibri"/>
              </a:rPr>
              <a:t>на</a:t>
            </a:r>
            <a:endParaRPr sz="2800">
              <a:latin typeface="Calibri"/>
              <a:cs typeface="Calibri"/>
            </a:endParaRPr>
          </a:p>
          <a:p>
            <a:pPr marL="12700" marR="1049020">
              <a:lnSpc>
                <a:spcPct val="80000"/>
              </a:lnSpc>
            </a:pPr>
            <a:r>
              <a:rPr sz="2800" i="1" spc="-320" dirty="0">
                <a:solidFill>
                  <a:srgbClr val="205868"/>
                </a:solidFill>
                <a:latin typeface="Calibri"/>
                <a:cs typeface="Calibri"/>
              </a:rPr>
              <a:t>решение</a:t>
            </a:r>
            <a:r>
              <a:rPr sz="28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29" dirty="0">
                <a:solidFill>
                  <a:srgbClr val="205868"/>
                </a:solidFill>
                <a:latin typeface="Calibri"/>
                <a:cs typeface="Calibri"/>
              </a:rPr>
              <a:t>самой</a:t>
            </a:r>
            <a:r>
              <a:rPr sz="28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54" dirty="0">
                <a:solidFill>
                  <a:srgbClr val="205868"/>
                </a:solidFill>
                <a:latin typeface="Calibri"/>
                <a:cs typeface="Calibri"/>
              </a:rPr>
              <a:t>главной</a:t>
            </a:r>
            <a:r>
              <a:rPr sz="28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29" dirty="0">
                <a:solidFill>
                  <a:srgbClr val="205868"/>
                </a:solidFill>
                <a:latin typeface="Calibri"/>
                <a:cs typeface="Calibri"/>
              </a:rPr>
              <a:t>задачи</a:t>
            </a:r>
            <a:r>
              <a:rPr sz="2800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80" dirty="0">
                <a:solidFill>
                  <a:srgbClr val="205868"/>
                </a:solidFill>
                <a:latin typeface="Calibri"/>
                <a:cs typeface="Calibri"/>
              </a:rPr>
              <a:t>дошкольного</a:t>
            </a:r>
            <a:r>
              <a:rPr sz="2800" i="1" spc="7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40" dirty="0">
                <a:solidFill>
                  <a:srgbClr val="205868"/>
                </a:solidFill>
                <a:latin typeface="Calibri"/>
                <a:cs typeface="Calibri"/>
              </a:rPr>
              <a:t>образования</a:t>
            </a:r>
            <a:r>
              <a:rPr sz="2800" i="1" spc="10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50" dirty="0">
                <a:solidFill>
                  <a:srgbClr val="205868"/>
                </a:solidFill>
                <a:latin typeface="Calibri"/>
                <a:cs typeface="Calibri"/>
              </a:rPr>
              <a:t>– </a:t>
            </a:r>
            <a:r>
              <a:rPr sz="2800" i="1" spc="-229" dirty="0">
                <a:solidFill>
                  <a:srgbClr val="205868"/>
                </a:solidFill>
                <a:latin typeface="Calibri"/>
                <a:cs typeface="Calibri"/>
              </a:rPr>
              <a:t>сохранить,</a:t>
            </a:r>
            <a:r>
              <a:rPr sz="2800" i="1" spc="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315" dirty="0">
                <a:solidFill>
                  <a:srgbClr val="205868"/>
                </a:solidFill>
                <a:latin typeface="Calibri"/>
                <a:cs typeface="Calibri"/>
              </a:rPr>
              <a:t>поддержать</a:t>
            </a:r>
            <a:r>
              <a:rPr sz="2800" i="1" spc="6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16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8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325" dirty="0">
                <a:solidFill>
                  <a:srgbClr val="205868"/>
                </a:solidFill>
                <a:latin typeface="Calibri"/>
                <a:cs typeface="Calibri"/>
              </a:rPr>
              <a:t>обогатить</a:t>
            </a:r>
            <a:r>
              <a:rPr sz="2800" i="1" spc="6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295" dirty="0">
                <a:solidFill>
                  <a:srgbClr val="205868"/>
                </a:solidFill>
                <a:latin typeface="Calibri"/>
                <a:cs typeface="Calibri"/>
              </a:rPr>
              <a:t>здоровье</a:t>
            </a:r>
            <a:r>
              <a:rPr sz="2800" i="1" spc="5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800" i="1" spc="-340" dirty="0">
                <a:solidFill>
                  <a:srgbClr val="205868"/>
                </a:solidFill>
                <a:latin typeface="Calibri"/>
                <a:cs typeface="Calibri"/>
              </a:rPr>
              <a:t>детей.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27430"/>
            <a:ext cx="9144000" cy="6830695"/>
            <a:chOff x="0" y="27430"/>
            <a:chExt cx="9144000" cy="68306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7430"/>
              <a:ext cx="9143999" cy="683056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73580" y="557771"/>
              <a:ext cx="4070604" cy="62485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16252" y="600963"/>
              <a:ext cx="3989197" cy="543560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535940" y="1541729"/>
            <a:ext cx="7879080" cy="4563110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12700" marR="213360" algn="just">
              <a:lnSpc>
                <a:spcPct val="90000"/>
              </a:lnSpc>
              <a:spcBef>
                <a:spcPts val="490"/>
              </a:spcBef>
            </a:pPr>
            <a:r>
              <a:rPr sz="3200" i="1" spc="-170" dirty="0">
                <a:solidFill>
                  <a:srgbClr val="205868"/>
                </a:solidFill>
                <a:latin typeface="Calibri"/>
                <a:cs typeface="Calibri"/>
              </a:rPr>
              <a:t>Анализ</a:t>
            </a:r>
            <a:r>
              <a:rPr sz="32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0" dirty="0">
                <a:solidFill>
                  <a:srgbClr val="205868"/>
                </a:solidFill>
                <a:latin typeface="Calibri"/>
                <a:cs typeface="Calibri"/>
              </a:rPr>
              <a:t>состояния</a:t>
            </a:r>
            <a:r>
              <a:rPr sz="3200" i="1" spc="-6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0" dirty="0">
                <a:solidFill>
                  <a:srgbClr val="205868"/>
                </a:solidFill>
                <a:latin typeface="Calibri"/>
                <a:cs typeface="Calibri"/>
              </a:rPr>
              <a:t>наших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90" dirty="0">
                <a:solidFill>
                  <a:srgbClr val="205868"/>
                </a:solidFill>
                <a:latin typeface="Calibri"/>
                <a:cs typeface="Calibri"/>
              </a:rPr>
              <a:t>воспитанников</a:t>
            </a:r>
            <a:r>
              <a:rPr sz="32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25" dirty="0">
                <a:solidFill>
                  <a:srgbClr val="205868"/>
                </a:solidFill>
                <a:latin typeface="Calibri"/>
                <a:cs typeface="Calibri"/>
              </a:rPr>
              <a:t>показал,</a:t>
            </a:r>
            <a:r>
              <a:rPr sz="3200" i="1" spc="-9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60" dirty="0">
                <a:solidFill>
                  <a:srgbClr val="205868"/>
                </a:solidFill>
                <a:latin typeface="Calibri"/>
                <a:cs typeface="Calibri"/>
              </a:rPr>
              <a:t>что</a:t>
            </a:r>
            <a:r>
              <a:rPr sz="32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7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0" dirty="0">
                <a:solidFill>
                  <a:srgbClr val="205868"/>
                </a:solidFill>
                <a:latin typeface="Calibri"/>
                <a:cs typeface="Calibri"/>
              </a:rPr>
              <a:t>группе</a:t>
            </a:r>
            <a:r>
              <a:rPr sz="3200" i="1" spc="-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60" dirty="0">
                <a:solidFill>
                  <a:srgbClr val="205868"/>
                </a:solidFill>
                <a:latin typeface="Calibri"/>
                <a:cs typeface="Calibri"/>
              </a:rPr>
              <a:t>остро</a:t>
            </a:r>
            <a:r>
              <a:rPr sz="3200" i="1" spc="-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85" dirty="0">
                <a:solidFill>
                  <a:srgbClr val="205868"/>
                </a:solidFill>
                <a:latin typeface="Calibri"/>
                <a:cs typeface="Calibri"/>
              </a:rPr>
              <a:t>стоит</a:t>
            </a:r>
            <a:r>
              <a:rPr sz="32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10" dirty="0">
                <a:solidFill>
                  <a:srgbClr val="205868"/>
                </a:solidFill>
                <a:latin typeface="Calibri"/>
                <a:cs typeface="Calibri"/>
              </a:rPr>
              <a:t>проблема</a:t>
            </a:r>
            <a:r>
              <a:rPr sz="32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65" dirty="0">
                <a:solidFill>
                  <a:srgbClr val="205868"/>
                </a:solidFill>
                <a:latin typeface="Calibri"/>
                <a:cs typeface="Calibri"/>
              </a:rPr>
              <a:t>о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0" dirty="0">
                <a:solidFill>
                  <a:srgbClr val="205868"/>
                </a:solidFill>
                <a:latin typeface="Calibri"/>
                <a:cs typeface="Calibri"/>
              </a:rPr>
              <a:t>развитии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160" dirty="0">
                <a:solidFill>
                  <a:srgbClr val="205868"/>
                </a:solidFill>
                <a:latin typeface="Calibri"/>
                <a:cs typeface="Calibri"/>
              </a:rPr>
              <a:t>у</a:t>
            </a:r>
            <a:r>
              <a:rPr sz="3200" i="1" spc="-8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420" dirty="0">
                <a:solidFill>
                  <a:srgbClr val="205868"/>
                </a:solidFill>
                <a:latin typeface="Calibri"/>
                <a:cs typeface="Calibri"/>
              </a:rPr>
              <a:t>детей</a:t>
            </a:r>
            <a:r>
              <a:rPr sz="3200" i="1" spc="-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55" dirty="0">
                <a:solidFill>
                  <a:srgbClr val="205868"/>
                </a:solidFill>
                <a:latin typeface="Calibri"/>
                <a:cs typeface="Calibri"/>
              </a:rPr>
              <a:t>потребности</a:t>
            </a:r>
            <a:r>
              <a:rPr sz="32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185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195" dirty="0">
                <a:solidFill>
                  <a:srgbClr val="205868"/>
                </a:solidFill>
                <a:latin typeface="Calibri"/>
                <a:cs typeface="Calibri"/>
              </a:rPr>
              <a:t>привычки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7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32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365" dirty="0">
                <a:solidFill>
                  <a:srgbClr val="205868"/>
                </a:solidFill>
                <a:latin typeface="Calibri"/>
                <a:cs typeface="Calibri"/>
              </a:rPr>
              <a:t>здоровом</a:t>
            </a:r>
            <a:r>
              <a:rPr sz="3200" b="1" i="1" spc="-6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355" dirty="0">
                <a:solidFill>
                  <a:srgbClr val="205868"/>
                </a:solidFill>
                <a:latin typeface="Calibri"/>
                <a:cs typeface="Calibri"/>
              </a:rPr>
              <a:t>образе</a:t>
            </a:r>
            <a:r>
              <a:rPr sz="3200" b="1" i="1" spc="-2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270" dirty="0">
                <a:solidFill>
                  <a:srgbClr val="205868"/>
                </a:solidFill>
                <a:latin typeface="Calibri"/>
                <a:cs typeface="Calibri"/>
              </a:rPr>
              <a:t>жизни.</a:t>
            </a:r>
            <a:r>
              <a:rPr sz="3200" b="1" i="1" spc="-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5" dirty="0">
                <a:solidFill>
                  <a:srgbClr val="205868"/>
                </a:solidFill>
                <a:latin typeface="Calibri"/>
                <a:cs typeface="Calibri"/>
              </a:rPr>
              <a:t>Повышение</a:t>
            </a:r>
            <a:r>
              <a:rPr sz="3200" i="1" spc="-6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400" dirty="0">
                <a:solidFill>
                  <a:srgbClr val="205868"/>
                </a:solidFill>
                <a:latin typeface="Calibri"/>
                <a:cs typeface="Calibri"/>
              </a:rPr>
              <a:t>общего</a:t>
            </a:r>
            <a:r>
              <a:rPr sz="32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0" dirty="0">
                <a:solidFill>
                  <a:srgbClr val="205868"/>
                </a:solidFill>
                <a:latin typeface="Calibri"/>
                <a:cs typeface="Calibri"/>
              </a:rPr>
              <a:t>состояния</a:t>
            </a:r>
            <a:r>
              <a:rPr sz="3200" i="1" spc="-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320" dirty="0">
                <a:solidFill>
                  <a:srgbClr val="205868"/>
                </a:solidFill>
                <a:latin typeface="Calibri"/>
                <a:cs typeface="Calibri"/>
              </a:rPr>
              <a:t>здоровья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ts val="3454"/>
              </a:lnSpc>
            </a:pPr>
            <a:r>
              <a:rPr sz="3200" b="1" i="1" spc="-340" dirty="0">
                <a:solidFill>
                  <a:srgbClr val="205868"/>
                </a:solidFill>
                <a:latin typeface="Calibri"/>
                <a:cs typeface="Calibri"/>
              </a:rPr>
              <a:t>ребенка.</a:t>
            </a:r>
            <a:endParaRPr sz="3200">
              <a:latin typeface="Calibri"/>
              <a:cs typeface="Calibri"/>
            </a:endParaRPr>
          </a:p>
          <a:p>
            <a:pPr marL="12700" marR="1339850">
              <a:lnSpc>
                <a:spcPts val="3460"/>
              </a:lnSpc>
              <a:spcBef>
                <a:spcPts val="815"/>
              </a:spcBef>
            </a:pPr>
            <a:r>
              <a:rPr sz="3200" i="1" spc="-260" dirty="0">
                <a:solidFill>
                  <a:srgbClr val="205868"/>
                </a:solidFill>
                <a:latin typeface="Calibri"/>
                <a:cs typeface="Calibri"/>
              </a:rPr>
              <a:t>Плоскостопие</a:t>
            </a:r>
            <a:r>
              <a:rPr sz="32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4" dirty="0">
                <a:solidFill>
                  <a:srgbClr val="205868"/>
                </a:solidFill>
                <a:latin typeface="Calibri"/>
                <a:cs typeface="Calibri"/>
              </a:rPr>
              <a:t>является</a:t>
            </a:r>
            <a:r>
              <a:rPr sz="32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50" dirty="0">
                <a:solidFill>
                  <a:srgbClr val="205868"/>
                </a:solidFill>
                <a:latin typeface="Calibri"/>
                <a:cs typeface="Calibri"/>
              </a:rPr>
              <a:t>наиболее </a:t>
            </a:r>
            <a:r>
              <a:rPr sz="3200" i="1" spc="-285" dirty="0">
                <a:solidFill>
                  <a:srgbClr val="205868"/>
                </a:solidFill>
                <a:latin typeface="Calibri"/>
                <a:cs typeface="Calibri"/>
              </a:rPr>
              <a:t>распространённым</a:t>
            </a:r>
            <a:r>
              <a:rPr sz="32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10" dirty="0">
                <a:solidFill>
                  <a:srgbClr val="205868"/>
                </a:solidFill>
                <a:latin typeface="Calibri"/>
                <a:cs typeface="Calibri"/>
              </a:rPr>
              <a:t>заболеванием</a:t>
            </a:r>
            <a:r>
              <a:rPr sz="32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00" dirty="0">
                <a:solidFill>
                  <a:srgbClr val="205868"/>
                </a:solidFill>
                <a:latin typeface="Calibri"/>
                <a:cs typeface="Calibri"/>
              </a:rPr>
              <a:t>опорно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60" dirty="0">
                <a:solidFill>
                  <a:srgbClr val="205868"/>
                </a:solidFill>
                <a:latin typeface="Calibri"/>
                <a:cs typeface="Calibri"/>
              </a:rPr>
              <a:t>– </a:t>
            </a:r>
            <a:r>
              <a:rPr sz="3200" i="1" spc="-325" dirty="0">
                <a:solidFill>
                  <a:srgbClr val="205868"/>
                </a:solidFill>
                <a:latin typeface="Calibri"/>
                <a:cs typeface="Calibri"/>
              </a:rPr>
              <a:t>двигательного</a:t>
            </a:r>
            <a:r>
              <a:rPr sz="3200" i="1" spc="-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05" dirty="0">
                <a:solidFill>
                  <a:srgbClr val="205868"/>
                </a:solidFill>
                <a:latin typeface="Calibri"/>
                <a:cs typeface="Calibri"/>
              </a:rPr>
              <a:t>аппарата</a:t>
            </a:r>
            <a:r>
              <a:rPr sz="32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у</a:t>
            </a:r>
            <a:r>
              <a:rPr sz="3200" i="1" spc="-10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100" dirty="0">
                <a:solidFill>
                  <a:srgbClr val="205868"/>
                </a:solidFill>
                <a:latin typeface="Calibri"/>
                <a:cs typeface="Calibri"/>
              </a:rPr>
              <a:t>маленьких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ts val="3204"/>
              </a:lnSpc>
              <a:tabLst>
                <a:tab pos="1158875" algn="l"/>
              </a:tabLst>
            </a:pPr>
            <a:r>
              <a:rPr sz="3200" i="1" spc="-380" dirty="0">
                <a:solidFill>
                  <a:srgbClr val="205868"/>
                </a:solidFill>
                <a:latin typeface="Calibri"/>
                <a:cs typeface="Calibri"/>
              </a:rPr>
              <a:t>детей.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	</a:t>
            </a:r>
            <a:r>
              <a:rPr sz="3200" i="1" spc="-215" dirty="0">
                <a:solidFill>
                  <a:srgbClr val="205868"/>
                </a:solidFill>
                <a:latin typeface="Calibri"/>
                <a:cs typeface="Calibri"/>
              </a:rPr>
              <a:t>Именно</a:t>
            </a:r>
            <a:r>
              <a:rPr sz="3200" i="1" spc="-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5" dirty="0">
                <a:solidFill>
                  <a:srgbClr val="205868"/>
                </a:solidFill>
                <a:latin typeface="Calibri"/>
                <a:cs typeface="Calibri"/>
              </a:rPr>
              <a:t>по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10" dirty="0">
                <a:solidFill>
                  <a:srgbClr val="205868"/>
                </a:solidFill>
                <a:latin typeface="Calibri"/>
                <a:cs typeface="Calibri"/>
              </a:rPr>
              <a:t>этой</a:t>
            </a:r>
            <a:r>
              <a:rPr sz="32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35" dirty="0">
                <a:solidFill>
                  <a:srgbClr val="205868"/>
                </a:solidFill>
                <a:latin typeface="Calibri"/>
                <a:cs typeface="Calibri"/>
              </a:rPr>
              <a:t>причине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35" dirty="0">
                <a:solidFill>
                  <a:srgbClr val="205868"/>
                </a:solidFill>
                <a:latin typeface="Calibri"/>
                <a:cs typeface="Calibri"/>
              </a:rPr>
              <a:t>надо</a:t>
            </a:r>
            <a:r>
              <a:rPr sz="32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75" dirty="0">
                <a:solidFill>
                  <a:srgbClr val="205868"/>
                </a:solidFill>
                <a:latin typeface="Calibri"/>
                <a:cs typeface="Calibri"/>
              </a:rPr>
              <a:t>периодически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ts val="3650"/>
              </a:lnSpc>
            </a:pPr>
            <a:r>
              <a:rPr sz="3200" i="1" spc="-320" dirty="0">
                <a:solidFill>
                  <a:srgbClr val="205868"/>
                </a:solidFill>
                <a:latin typeface="Calibri"/>
                <a:cs typeface="Calibri"/>
              </a:rPr>
              <a:t>проводить</a:t>
            </a:r>
            <a:r>
              <a:rPr sz="3200" i="1" spc="-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4" dirty="0">
                <a:solidFill>
                  <a:srgbClr val="205868"/>
                </a:solidFill>
                <a:latin typeface="Calibri"/>
                <a:cs typeface="Calibri"/>
              </a:rPr>
              <a:t>профилактику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70" dirty="0">
                <a:solidFill>
                  <a:srgbClr val="205868"/>
                </a:solidFill>
                <a:latin typeface="Calibri"/>
                <a:cs typeface="Calibri"/>
              </a:rPr>
              <a:t>плоскостопия.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753110">
              <a:lnSpc>
                <a:spcPct val="100000"/>
              </a:lnSpc>
              <a:spcBef>
                <a:spcPts val="105"/>
              </a:spcBef>
            </a:pPr>
            <a:r>
              <a:rPr spc="-275" dirty="0"/>
              <a:t>Воспитывать</a:t>
            </a:r>
            <a:r>
              <a:rPr spc="-40" dirty="0"/>
              <a:t> </a:t>
            </a:r>
            <a:r>
              <a:rPr dirty="0"/>
              <a:t>у</a:t>
            </a:r>
            <a:r>
              <a:rPr spc="-105" dirty="0"/>
              <a:t> </a:t>
            </a:r>
            <a:r>
              <a:rPr spc="-415" dirty="0"/>
              <a:t>детей</a:t>
            </a:r>
            <a:r>
              <a:rPr spc="-50" dirty="0"/>
              <a:t> </a:t>
            </a:r>
            <a:r>
              <a:rPr spc="-330" dirty="0"/>
              <a:t>желание</a:t>
            </a:r>
            <a:r>
              <a:rPr spc="-20" dirty="0"/>
              <a:t> </a:t>
            </a:r>
            <a:r>
              <a:rPr spc="-190" dirty="0"/>
              <a:t>и</a:t>
            </a:r>
            <a:r>
              <a:rPr spc="-20" dirty="0"/>
              <a:t> </a:t>
            </a:r>
            <a:r>
              <a:rPr spc="-335" dirty="0"/>
              <a:t>стремление </a:t>
            </a:r>
            <a:r>
              <a:rPr spc="-250" dirty="0"/>
              <a:t>укреплять</a:t>
            </a:r>
            <a:r>
              <a:rPr dirty="0"/>
              <a:t> </a:t>
            </a:r>
            <a:r>
              <a:rPr spc="-360" dirty="0"/>
              <a:t>свое</a:t>
            </a:r>
            <a:r>
              <a:rPr spc="-15" dirty="0"/>
              <a:t> </a:t>
            </a:r>
            <a:r>
              <a:rPr spc="-315" dirty="0"/>
              <a:t>здоровье</a:t>
            </a:r>
            <a:r>
              <a:rPr spc="-20" dirty="0"/>
              <a:t> </a:t>
            </a:r>
            <a:r>
              <a:rPr spc="-254" dirty="0"/>
              <a:t>с</a:t>
            </a:r>
            <a:r>
              <a:rPr dirty="0"/>
              <a:t> </a:t>
            </a:r>
            <a:r>
              <a:rPr spc="-275" dirty="0"/>
              <a:t>использованием</a:t>
            </a: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pc="-270" dirty="0"/>
              <a:t>закаливающих</a:t>
            </a:r>
            <a:r>
              <a:rPr spc="5" dirty="0"/>
              <a:t> </a:t>
            </a:r>
            <a:r>
              <a:rPr spc="-280" dirty="0"/>
              <a:t>процедур,</a:t>
            </a:r>
            <a:r>
              <a:rPr spc="-40" dirty="0"/>
              <a:t> </a:t>
            </a:r>
            <a:r>
              <a:rPr spc="-370" dirty="0"/>
              <a:t>в</a:t>
            </a:r>
            <a:r>
              <a:rPr spc="-10" dirty="0"/>
              <a:t> </a:t>
            </a:r>
            <a:r>
              <a:rPr spc="-310" dirty="0"/>
              <a:t>процессе</a:t>
            </a:r>
            <a:r>
              <a:rPr spc="-20" dirty="0"/>
              <a:t> </a:t>
            </a:r>
            <a:r>
              <a:rPr spc="-295" dirty="0"/>
              <a:t>босохождения.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755648" y="3017575"/>
            <a:ext cx="5538470" cy="3840479"/>
            <a:chOff x="1755648" y="3017575"/>
            <a:chExt cx="5538470" cy="3840479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55648" y="3017575"/>
              <a:ext cx="5538215" cy="384042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50720" y="3212592"/>
              <a:ext cx="4968239" cy="331317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81427" y="458698"/>
            <a:ext cx="3403600" cy="495934"/>
            <a:chOff x="2281427" y="458698"/>
            <a:chExt cx="3403600" cy="49593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1427" y="458698"/>
              <a:ext cx="3403091" cy="49532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22829" y="500380"/>
              <a:ext cx="3324352" cy="416941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330200" y="1116648"/>
            <a:ext cx="8322309" cy="2879725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80"/>
              </a:spcBef>
              <a:buFont typeface="Arial MT"/>
              <a:buChar char="•"/>
              <a:tabLst>
                <a:tab pos="355600" algn="l"/>
              </a:tabLst>
            </a:pPr>
            <a:r>
              <a:rPr sz="2400" b="1" i="1" spc="-270" dirty="0">
                <a:solidFill>
                  <a:srgbClr val="205868"/>
                </a:solidFill>
                <a:latin typeface="Calibri"/>
                <a:cs typeface="Calibri"/>
              </a:rPr>
              <a:t>Образовательные</a:t>
            </a:r>
            <a:r>
              <a:rPr sz="2400" i="1" spc="-270" dirty="0">
                <a:solidFill>
                  <a:srgbClr val="205868"/>
                </a:solidFill>
                <a:latin typeface="Calibri"/>
                <a:cs typeface="Calibri"/>
              </a:rPr>
              <a:t>:</a:t>
            </a:r>
            <a:endParaRPr sz="2400">
              <a:latin typeface="Calibri"/>
              <a:cs typeface="Calibri"/>
            </a:endParaRPr>
          </a:p>
          <a:p>
            <a:pPr marL="12700" marR="1096010" indent="151130">
              <a:lnSpc>
                <a:spcPct val="100000"/>
              </a:lnSpc>
              <a:spcBef>
                <a:spcPts val="575"/>
              </a:spcBef>
              <a:buChar char="-"/>
              <a:tabLst>
                <a:tab pos="163830" algn="l"/>
              </a:tabLst>
            </a:pPr>
            <a:r>
              <a:rPr sz="2400" i="1" spc="-195" dirty="0">
                <a:solidFill>
                  <a:srgbClr val="205868"/>
                </a:solidFill>
                <a:latin typeface="Calibri"/>
                <a:cs typeface="Calibri"/>
              </a:rPr>
              <a:t>Расширять</a:t>
            </a:r>
            <a:r>
              <a:rPr sz="24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145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4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285" dirty="0">
                <a:solidFill>
                  <a:srgbClr val="205868"/>
                </a:solidFill>
                <a:latin typeface="Calibri"/>
                <a:cs typeface="Calibri"/>
              </a:rPr>
              <a:t>обогащать</a:t>
            </a:r>
            <a:r>
              <a:rPr sz="24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260" dirty="0">
                <a:solidFill>
                  <a:srgbClr val="205868"/>
                </a:solidFill>
                <a:latin typeface="Calibri"/>
                <a:cs typeface="Calibri"/>
              </a:rPr>
              <a:t>опыт</a:t>
            </a:r>
            <a:r>
              <a:rPr sz="24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310" dirty="0">
                <a:solidFill>
                  <a:srgbClr val="205868"/>
                </a:solidFill>
                <a:latin typeface="Calibri"/>
                <a:cs typeface="Calibri"/>
              </a:rPr>
              <a:t>детей</a:t>
            </a:r>
            <a:r>
              <a:rPr sz="24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229" dirty="0">
                <a:solidFill>
                  <a:srgbClr val="205868"/>
                </a:solidFill>
                <a:latin typeface="Calibri"/>
                <a:cs typeface="Calibri"/>
              </a:rPr>
              <a:t>по</a:t>
            </a:r>
            <a:r>
              <a:rPr sz="24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235" dirty="0">
                <a:solidFill>
                  <a:srgbClr val="205868"/>
                </a:solidFill>
                <a:latin typeface="Calibri"/>
                <a:cs typeface="Calibri"/>
              </a:rPr>
              <a:t>способам</a:t>
            </a:r>
            <a:r>
              <a:rPr sz="24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145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4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145" dirty="0">
                <a:solidFill>
                  <a:srgbClr val="205868"/>
                </a:solidFill>
                <a:latin typeface="Calibri"/>
                <a:cs typeface="Calibri"/>
              </a:rPr>
              <a:t>правилам </a:t>
            </a:r>
            <a:r>
              <a:rPr sz="2400" i="1" spc="-185" dirty="0">
                <a:solidFill>
                  <a:srgbClr val="205868"/>
                </a:solidFill>
                <a:latin typeface="Calibri"/>
                <a:cs typeface="Calibri"/>
              </a:rPr>
              <a:t>сохранения</a:t>
            </a:r>
            <a:r>
              <a:rPr sz="24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270" dirty="0">
                <a:solidFill>
                  <a:srgbClr val="205868"/>
                </a:solidFill>
                <a:latin typeface="Calibri"/>
                <a:cs typeface="Calibri"/>
              </a:rPr>
              <a:t>его</a:t>
            </a:r>
            <a:r>
              <a:rPr sz="2400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75" dirty="0">
                <a:solidFill>
                  <a:srgbClr val="205868"/>
                </a:solidFill>
                <a:latin typeface="Calibri"/>
                <a:cs typeface="Calibri"/>
              </a:rPr>
              <a:t>здоровья.</a:t>
            </a:r>
            <a:endParaRPr sz="2400">
              <a:latin typeface="Calibri"/>
              <a:cs typeface="Calibri"/>
            </a:endParaRPr>
          </a:p>
          <a:p>
            <a:pPr marL="12700" marR="535940" indent="151130">
              <a:lnSpc>
                <a:spcPct val="100000"/>
              </a:lnSpc>
              <a:spcBef>
                <a:spcPts val="580"/>
              </a:spcBef>
              <a:buChar char="-"/>
              <a:tabLst>
                <a:tab pos="163830" algn="l"/>
              </a:tabLst>
            </a:pPr>
            <a:r>
              <a:rPr sz="2400" i="1" spc="-195" dirty="0">
                <a:solidFill>
                  <a:srgbClr val="205868"/>
                </a:solidFill>
                <a:latin typeface="Calibri"/>
                <a:cs typeface="Calibri"/>
              </a:rPr>
              <a:t>Формировать</a:t>
            </a:r>
            <a:r>
              <a:rPr sz="24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rgbClr val="205868"/>
                </a:solidFill>
                <a:latin typeface="Calibri"/>
                <a:cs typeface="Calibri"/>
              </a:rPr>
              <a:t>у</a:t>
            </a:r>
            <a:r>
              <a:rPr sz="24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315" dirty="0">
                <a:solidFill>
                  <a:srgbClr val="205868"/>
                </a:solidFill>
                <a:latin typeface="Calibri"/>
                <a:cs typeface="Calibri"/>
              </a:rPr>
              <a:t>детей</a:t>
            </a:r>
            <a:r>
              <a:rPr sz="24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245" dirty="0">
                <a:solidFill>
                  <a:srgbClr val="205868"/>
                </a:solidFill>
                <a:latin typeface="Calibri"/>
                <a:cs typeface="Calibri"/>
              </a:rPr>
              <a:t>представления</a:t>
            </a:r>
            <a:r>
              <a:rPr sz="24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285" dirty="0">
                <a:solidFill>
                  <a:srgbClr val="205868"/>
                </a:solidFill>
                <a:latin typeface="Calibri"/>
                <a:cs typeface="Calibri"/>
              </a:rPr>
              <a:t>о</a:t>
            </a:r>
            <a:r>
              <a:rPr sz="24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254" dirty="0">
                <a:solidFill>
                  <a:srgbClr val="205868"/>
                </a:solidFill>
                <a:latin typeface="Calibri"/>
                <a:cs typeface="Calibri"/>
              </a:rPr>
              <a:t>здоровье</a:t>
            </a:r>
            <a:r>
              <a:rPr sz="24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145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4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245" dirty="0">
                <a:solidFill>
                  <a:srgbClr val="205868"/>
                </a:solidFill>
                <a:latin typeface="Calibri"/>
                <a:cs typeface="Calibri"/>
              </a:rPr>
              <a:t>здоровом</a:t>
            </a:r>
            <a:r>
              <a:rPr sz="24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265" dirty="0">
                <a:solidFill>
                  <a:srgbClr val="205868"/>
                </a:solidFill>
                <a:latin typeface="Calibri"/>
                <a:cs typeface="Calibri"/>
              </a:rPr>
              <a:t>образе </a:t>
            </a:r>
            <a:r>
              <a:rPr sz="2400" i="1" spc="-10" dirty="0">
                <a:solidFill>
                  <a:srgbClr val="205868"/>
                </a:solidFill>
                <a:latin typeface="Calibri"/>
                <a:cs typeface="Calibri"/>
              </a:rPr>
              <a:t>жизни.</a:t>
            </a:r>
            <a:endParaRPr sz="2400">
              <a:latin typeface="Calibri"/>
              <a:cs typeface="Calibri"/>
            </a:endParaRPr>
          </a:p>
          <a:p>
            <a:pPr marL="12700" marR="5080" indent="151130">
              <a:lnSpc>
                <a:spcPct val="100000"/>
              </a:lnSpc>
              <a:spcBef>
                <a:spcPts val="575"/>
              </a:spcBef>
              <a:buChar char="-"/>
              <a:tabLst>
                <a:tab pos="163830" algn="l"/>
              </a:tabLst>
            </a:pPr>
            <a:r>
              <a:rPr sz="2400" i="1" spc="-175" dirty="0">
                <a:solidFill>
                  <a:srgbClr val="205868"/>
                </a:solidFill>
                <a:latin typeface="Calibri"/>
                <a:cs typeface="Calibri"/>
              </a:rPr>
              <a:t>Знакомить</a:t>
            </a:r>
            <a:r>
              <a:rPr sz="24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310" dirty="0">
                <a:solidFill>
                  <a:srgbClr val="205868"/>
                </a:solidFill>
                <a:latin typeface="Calibri"/>
                <a:cs typeface="Calibri"/>
              </a:rPr>
              <a:t>детей</a:t>
            </a:r>
            <a:r>
              <a:rPr sz="2400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190" dirty="0">
                <a:solidFill>
                  <a:srgbClr val="205868"/>
                </a:solidFill>
                <a:latin typeface="Calibri"/>
                <a:cs typeface="Calibri"/>
              </a:rPr>
              <a:t>с</a:t>
            </a:r>
            <a:r>
              <a:rPr sz="24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210" dirty="0">
                <a:solidFill>
                  <a:srgbClr val="205868"/>
                </a:solidFill>
                <a:latin typeface="Calibri"/>
                <a:cs typeface="Calibri"/>
              </a:rPr>
              <a:t>закаливающими</a:t>
            </a:r>
            <a:r>
              <a:rPr sz="2400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215" dirty="0">
                <a:solidFill>
                  <a:srgbClr val="205868"/>
                </a:solidFill>
                <a:latin typeface="Calibri"/>
                <a:cs typeface="Calibri"/>
              </a:rPr>
              <a:t>процедурами</a:t>
            </a:r>
            <a:r>
              <a:rPr sz="24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145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4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180" dirty="0">
                <a:solidFill>
                  <a:srgbClr val="205868"/>
                </a:solidFill>
                <a:latin typeface="Calibri"/>
                <a:cs typeface="Calibri"/>
              </a:rPr>
              <a:t>упражнениями</a:t>
            </a:r>
            <a:r>
              <a:rPr sz="24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50" dirty="0">
                <a:solidFill>
                  <a:srgbClr val="205868"/>
                </a:solidFill>
                <a:latin typeface="Calibri"/>
                <a:cs typeface="Calibri"/>
              </a:rPr>
              <a:t>для </a:t>
            </a:r>
            <a:r>
              <a:rPr sz="2400" i="1" spc="-204" dirty="0">
                <a:solidFill>
                  <a:srgbClr val="205868"/>
                </a:solidFill>
                <a:latin typeface="Calibri"/>
                <a:cs typeface="Calibri"/>
              </a:rPr>
              <a:t>профилактики</a:t>
            </a:r>
            <a:r>
              <a:rPr sz="24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145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4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190" dirty="0">
                <a:solidFill>
                  <a:srgbClr val="205868"/>
                </a:solidFill>
                <a:latin typeface="Calibri"/>
                <a:cs typeface="Calibri"/>
              </a:rPr>
              <a:t>коррекции</a:t>
            </a:r>
            <a:r>
              <a:rPr sz="24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400" i="1" spc="-105" dirty="0">
                <a:solidFill>
                  <a:srgbClr val="205868"/>
                </a:solidFill>
                <a:latin typeface="Calibri"/>
                <a:cs typeface="Calibri"/>
              </a:rPr>
              <a:t>плоскостопия.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55748" y="4148328"/>
            <a:ext cx="3480816" cy="232257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8288"/>
            <a:ext cx="9143999" cy="683970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58267" y="1195578"/>
            <a:ext cx="7720965" cy="34004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54965" algn="l"/>
              </a:tabLst>
            </a:pPr>
            <a:r>
              <a:rPr sz="2700" b="1" i="1" spc="-275" dirty="0">
                <a:solidFill>
                  <a:srgbClr val="205868"/>
                </a:solidFill>
                <a:latin typeface="Calibri"/>
                <a:cs typeface="Calibri"/>
              </a:rPr>
              <a:t>Развивающие:</a:t>
            </a:r>
            <a:endParaRPr sz="2700">
              <a:latin typeface="Calibri"/>
              <a:cs typeface="Calibri"/>
            </a:endParaRPr>
          </a:p>
          <a:p>
            <a:pPr marL="12700" marR="988694">
              <a:lnSpc>
                <a:spcPct val="80000"/>
              </a:lnSpc>
              <a:spcBef>
                <a:spcPts val="645"/>
              </a:spcBef>
            </a:pPr>
            <a:r>
              <a:rPr sz="2700" i="1" dirty="0">
                <a:solidFill>
                  <a:srgbClr val="205868"/>
                </a:solidFill>
                <a:latin typeface="Calibri"/>
                <a:cs typeface="Calibri"/>
              </a:rPr>
              <a:t>-</a:t>
            </a:r>
            <a:r>
              <a:rPr sz="27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35" dirty="0">
                <a:solidFill>
                  <a:srgbClr val="205868"/>
                </a:solidFill>
                <a:latin typeface="Calibri"/>
                <a:cs typeface="Calibri"/>
              </a:rPr>
              <a:t>Развивать</a:t>
            </a:r>
            <a:r>
              <a:rPr sz="27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40" dirty="0">
                <a:solidFill>
                  <a:srgbClr val="205868"/>
                </a:solidFill>
                <a:latin typeface="Calibri"/>
                <a:cs typeface="Calibri"/>
              </a:rPr>
              <a:t>у</a:t>
            </a:r>
            <a:r>
              <a:rPr sz="27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355" dirty="0">
                <a:solidFill>
                  <a:srgbClr val="205868"/>
                </a:solidFill>
                <a:latin typeface="Calibri"/>
                <a:cs typeface="Calibri"/>
              </a:rPr>
              <a:t>детей</a:t>
            </a:r>
            <a:r>
              <a:rPr sz="27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60" dirty="0">
                <a:solidFill>
                  <a:srgbClr val="205868"/>
                </a:solidFill>
                <a:latin typeface="Calibri"/>
                <a:cs typeface="Calibri"/>
              </a:rPr>
              <a:t>сопротивляемость</a:t>
            </a:r>
            <a:r>
              <a:rPr sz="27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15" dirty="0">
                <a:solidFill>
                  <a:srgbClr val="205868"/>
                </a:solidFill>
                <a:latin typeface="Calibri"/>
                <a:cs typeface="Calibri"/>
              </a:rPr>
              <a:t>организма</a:t>
            </a:r>
            <a:r>
              <a:rPr sz="27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50" dirty="0">
                <a:solidFill>
                  <a:srgbClr val="205868"/>
                </a:solidFill>
                <a:latin typeface="Calibri"/>
                <a:cs typeface="Calibri"/>
              </a:rPr>
              <a:t>к </a:t>
            </a:r>
            <a:r>
              <a:rPr sz="2700" i="1" spc="-215" dirty="0">
                <a:solidFill>
                  <a:srgbClr val="205868"/>
                </a:solidFill>
                <a:latin typeface="Calibri"/>
                <a:cs typeface="Calibri"/>
              </a:rPr>
              <a:t>инфекционным</a:t>
            </a:r>
            <a:r>
              <a:rPr sz="2700" i="1" spc="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45" dirty="0">
                <a:solidFill>
                  <a:srgbClr val="205868"/>
                </a:solidFill>
                <a:latin typeface="Calibri"/>
                <a:cs typeface="Calibri"/>
              </a:rPr>
              <a:t>заболеваниям.</a:t>
            </a:r>
            <a:endParaRPr sz="27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buFont typeface="Arial MT"/>
              <a:buChar char="•"/>
              <a:tabLst>
                <a:tab pos="354965" algn="l"/>
              </a:tabLst>
            </a:pPr>
            <a:r>
              <a:rPr sz="2700" b="1" i="1" spc="-285" dirty="0">
                <a:solidFill>
                  <a:srgbClr val="205868"/>
                </a:solidFill>
                <a:latin typeface="Calibri"/>
                <a:cs typeface="Calibri"/>
              </a:rPr>
              <a:t>Воспитательные:</a:t>
            </a:r>
            <a:endParaRPr sz="2700">
              <a:latin typeface="Calibri"/>
              <a:cs typeface="Calibri"/>
            </a:endParaRPr>
          </a:p>
          <a:p>
            <a:pPr marL="12700" marR="5080" indent="168910">
              <a:lnSpc>
                <a:spcPts val="2590"/>
              </a:lnSpc>
              <a:spcBef>
                <a:spcPts val="630"/>
              </a:spcBef>
              <a:buChar char="-"/>
              <a:tabLst>
                <a:tab pos="181610" algn="l"/>
              </a:tabLst>
            </a:pPr>
            <a:r>
              <a:rPr sz="2700" i="1" spc="-245" dirty="0">
                <a:solidFill>
                  <a:srgbClr val="205868"/>
                </a:solidFill>
                <a:latin typeface="Calibri"/>
                <a:cs typeface="Calibri"/>
              </a:rPr>
              <a:t>Воспитывать</a:t>
            </a:r>
            <a:r>
              <a:rPr sz="27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90" dirty="0">
                <a:solidFill>
                  <a:srgbClr val="205868"/>
                </a:solidFill>
                <a:latin typeface="Calibri"/>
                <a:cs typeface="Calibri"/>
              </a:rPr>
              <a:t>интерес</a:t>
            </a:r>
            <a:r>
              <a:rPr sz="27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dirty="0">
                <a:solidFill>
                  <a:srgbClr val="205868"/>
                </a:solidFill>
                <a:latin typeface="Calibri"/>
                <a:cs typeface="Calibri"/>
              </a:rPr>
              <a:t>к</a:t>
            </a:r>
            <a:r>
              <a:rPr sz="27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90" dirty="0">
                <a:solidFill>
                  <a:srgbClr val="205868"/>
                </a:solidFill>
                <a:latin typeface="Calibri"/>
                <a:cs typeface="Calibri"/>
              </a:rPr>
              <a:t>занятиям</a:t>
            </a:r>
            <a:r>
              <a:rPr sz="27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10" dirty="0">
                <a:solidFill>
                  <a:srgbClr val="205868"/>
                </a:solidFill>
                <a:latin typeface="Calibri"/>
                <a:cs typeface="Calibri"/>
              </a:rPr>
              <a:t>физической</a:t>
            </a:r>
            <a:r>
              <a:rPr sz="27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50" dirty="0">
                <a:solidFill>
                  <a:srgbClr val="205868"/>
                </a:solidFill>
                <a:latin typeface="Calibri"/>
                <a:cs typeface="Calibri"/>
              </a:rPr>
              <a:t>культуры, </a:t>
            </a:r>
            <a:r>
              <a:rPr sz="2700" i="1" spc="-254" dirty="0">
                <a:solidFill>
                  <a:srgbClr val="205868"/>
                </a:solidFill>
                <a:latin typeface="Calibri"/>
                <a:cs typeface="Calibri"/>
              </a:rPr>
              <a:t>дружеские</a:t>
            </a:r>
            <a:r>
              <a:rPr sz="27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20" dirty="0">
                <a:solidFill>
                  <a:srgbClr val="205868"/>
                </a:solidFill>
                <a:latin typeface="Calibri"/>
                <a:cs typeface="Calibri"/>
              </a:rPr>
              <a:t>чувства.</a:t>
            </a:r>
            <a:endParaRPr sz="2700">
              <a:latin typeface="Calibri"/>
              <a:cs typeface="Calibri"/>
            </a:endParaRPr>
          </a:p>
          <a:p>
            <a:pPr marL="355600" marR="213360" indent="-342900">
              <a:lnSpc>
                <a:spcPct val="80000"/>
              </a:lnSpc>
              <a:spcBef>
                <a:spcPts val="675"/>
              </a:spcBef>
              <a:buChar char="-"/>
              <a:tabLst>
                <a:tab pos="355600" algn="l"/>
                <a:tab pos="3646804" algn="l"/>
              </a:tabLst>
            </a:pPr>
            <a:r>
              <a:rPr sz="2700" i="1" spc="-245" dirty="0">
                <a:solidFill>
                  <a:srgbClr val="205868"/>
                </a:solidFill>
                <a:latin typeface="Calibri"/>
                <a:cs typeface="Calibri"/>
              </a:rPr>
              <a:t>Воспитывать</a:t>
            </a:r>
            <a:r>
              <a:rPr sz="27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90" dirty="0">
                <a:solidFill>
                  <a:srgbClr val="205868"/>
                </a:solidFill>
                <a:latin typeface="Calibri"/>
                <a:cs typeface="Calibri"/>
              </a:rPr>
              <a:t>интерес</a:t>
            </a:r>
            <a:r>
              <a:rPr sz="27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50" dirty="0">
                <a:solidFill>
                  <a:srgbClr val="205868"/>
                </a:solidFill>
                <a:latin typeface="Calibri"/>
                <a:cs typeface="Calibri"/>
              </a:rPr>
              <a:t>к</a:t>
            </a:r>
            <a:r>
              <a:rPr sz="2700" i="1" dirty="0">
                <a:solidFill>
                  <a:srgbClr val="205868"/>
                </a:solidFill>
                <a:latin typeface="Calibri"/>
                <a:cs typeface="Calibri"/>
              </a:rPr>
              <a:t>	</a:t>
            </a:r>
            <a:r>
              <a:rPr sz="2700" i="1" spc="-235" dirty="0">
                <a:solidFill>
                  <a:srgbClr val="205868"/>
                </a:solidFill>
                <a:latin typeface="Calibri"/>
                <a:cs typeface="Calibri"/>
              </a:rPr>
              <a:t>использованию</a:t>
            </a:r>
            <a:r>
              <a:rPr sz="2700" i="1" spc="8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15" dirty="0">
                <a:solidFill>
                  <a:srgbClr val="205868"/>
                </a:solidFill>
                <a:latin typeface="Calibri"/>
                <a:cs typeface="Calibri"/>
              </a:rPr>
              <a:t>закаливающих </a:t>
            </a:r>
            <a:r>
              <a:rPr sz="2700" i="1" spc="-254" dirty="0">
                <a:solidFill>
                  <a:srgbClr val="205868"/>
                </a:solidFill>
                <a:latin typeface="Calibri"/>
                <a:cs typeface="Calibri"/>
              </a:rPr>
              <a:t>процедур</a:t>
            </a:r>
            <a:r>
              <a:rPr sz="27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31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27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90" dirty="0">
                <a:solidFill>
                  <a:srgbClr val="205868"/>
                </a:solidFill>
                <a:latin typeface="Calibri"/>
                <a:cs typeface="Calibri"/>
              </a:rPr>
              <a:t>условиях</a:t>
            </a:r>
            <a:r>
              <a:rPr sz="27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95" dirty="0">
                <a:solidFill>
                  <a:srgbClr val="205868"/>
                </a:solidFill>
                <a:latin typeface="Calibri"/>
                <a:cs typeface="Calibri"/>
              </a:rPr>
              <a:t>детского</a:t>
            </a:r>
            <a:r>
              <a:rPr sz="27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80" dirty="0">
                <a:solidFill>
                  <a:srgbClr val="205868"/>
                </a:solidFill>
                <a:latin typeface="Calibri"/>
                <a:cs typeface="Calibri"/>
              </a:rPr>
              <a:t>сада</a:t>
            </a:r>
            <a:r>
              <a:rPr sz="27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6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7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04" dirty="0">
                <a:solidFill>
                  <a:srgbClr val="205868"/>
                </a:solidFill>
                <a:latin typeface="Calibri"/>
                <a:cs typeface="Calibri"/>
              </a:rPr>
              <a:t>семьи,</a:t>
            </a:r>
            <a:r>
              <a:rPr sz="27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5" dirty="0">
                <a:solidFill>
                  <a:srgbClr val="205868"/>
                </a:solidFill>
                <a:latin typeface="Calibri"/>
                <a:cs typeface="Calibri"/>
              </a:rPr>
              <a:t>для</a:t>
            </a:r>
            <a:endParaRPr sz="2700">
              <a:latin typeface="Calibri"/>
              <a:cs typeface="Calibri"/>
            </a:endParaRPr>
          </a:p>
          <a:p>
            <a:pPr marL="355600">
              <a:lnSpc>
                <a:spcPts val="2595"/>
              </a:lnSpc>
            </a:pPr>
            <a:r>
              <a:rPr sz="2700" i="1" spc="-229" dirty="0">
                <a:solidFill>
                  <a:srgbClr val="205868"/>
                </a:solidFill>
                <a:latin typeface="Calibri"/>
                <a:cs typeface="Calibri"/>
              </a:rPr>
              <a:t>профилактики</a:t>
            </a:r>
            <a:r>
              <a:rPr sz="2700" i="1" spc="6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30" dirty="0">
                <a:solidFill>
                  <a:srgbClr val="205868"/>
                </a:solidFill>
                <a:latin typeface="Calibri"/>
                <a:cs typeface="Calibri"/>
              </a:rPr>
              <a:t>плоскостопия.</a:t>
            </a:r>
            <a:endParaRPr sz="27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685288" y="4593374"/>
            <a:ext cx="3845560" cy="2265045"/>
            <a:chOff x="2685288" y="4593374"/>
            <a:chExt cx="3845560" cy="226504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85288" y="4593374"/>
              <a:ext cx="3845179" cy="226462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80360" y="4788408"/>
              <a:ext cx="3275076" cy="193090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738883" y="557771"/>
            <a:ext cx="4711065" cy="625475"/>
            <a:chOff x="1738883" y="557771"/>
            <a:chExt cx="4711065" cy="62547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38883" y="557771"/>
              <a:ext cx="4710684" cy="62485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81047" y="600963"/>
              <a:ext cx="4630166" cy="543560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402437" y="1390852"/>
            <a:ext cx="7652384" cy="30511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111760" indent="-342900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355600" algn="l"/>
              </a:tabLst>
            </a:pPr>
            <a:r>
              <a:rPr sz="3200" i="1" spc="-254" dirty="0">
                <a:solidFill>
                  <a:srgbClr val="205868"/>
                </a:solidFill>
                <a:latin typeface="Calibri"/>
                <a:cs typeface="Calibri"/>
              </a:rPr>
              <a:t>Формировать</a:t>
            </a:r>
            <a:r>
              <a:rPr sz="32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160" dirty="0">
                <a:solidFill>
                  <a:srgbClr val="205868"/>
                </a:solidFill>
                <a:latin typeface="Calibri"/>
                <a:cs typeface="Calibri"/>
              </a:rPr>
              <a:t>у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45" dirty="0">
                <a:solidFill>
                  <a:srgbClr val="205868"/>
                </a:solidFill>
                <a:latin typeface="Calibri"/>
                <a:cs typeface="Calibri"/>
              </a:rPr>
              <a:t>родителей</a:t>
            </a:r>
            <a:r>
              <a:rPr sz="32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00" dirty="0">
                <a:solidFill>
                  <a:srgbClr val="205868"/>
                </a:solidFill>
                <a:latin typeface="Calibri"/>
                <a:cs typeface="Calibri"/>
              </a:rPr>
              <a:t>знания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85" dirty="0">
                <a:solidFill>
                  <a:srgbClr val="205868"/>
                </a:solidFill>
                <a:latin typeface="Calibri"/>
                <a:cs typeface="Calibri"/>
              </a:rPr>
              <a:t>об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75" dirty="0">
                <a:solidFill>
                  <a:srgbClr val="205868"/>
                </a:solidFill>
                <a:latin typeface="Calibri"/>
                <a:cs typeface="Calibri"/>
              </a:rPr>
              <a:t>основных </a:t>
            </a:r>
            <a:r>
              <a:rPr sz="3200" i="1" spc="-335" dirty="0">
                <a:solidFill>
                  <a:srgbClr val="205868"/>
                </a:solidFill>
                <a:latin typeface="Calibri"/>
                <a:cs typeface="Calibri"/>
              </a:rPr>
              <a:t>методах</a:t>
            </a:r>
            <a:r>
              <a:rPr sz="32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19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32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10" dirty="0">
                <a:solidFill>
                  <a:srgbClr val="205868"/>
                </a:solidFill>
                <a:latin typeface="Calibri"/>
                <a:cs typeface="Calibri"/>
              </a:rPr>
              <a:t>принципах</a:t>
            </a:r>
            <a:r>
              <a:rPr sz="3200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130" dirty="0">
                <a:solidFill>
                  <a:srgbClr val="205868"/>
                </a:solidFill>
                <a:latin typeface="Calibri"/>
                <a:cs typeface="Calibri"/>
              </a:rPr>
              <a:t>закаливания.</a:t>
            </a:r>
            <a:endParaRPr sz="3200">
              <a:latin typeface="Calibri"/>
              <a:cs typeface="Calibri"/>
            </a:endParaRPr>
          </a:p>
          <a:p>
            <a:pPr marL="355600" marR="5080" indent="-342900">
              <a:lnSpc>
                <a:spcPct val="100000"/>
              </a:lnSpc>
              <a:spcBef>
                <a:spcPts val="770"/>
              </a:spcBef>
              <a:buFont typeface="Arial MT"/>
              <a:buChar char="•"/>
              <a:tabLst>
                <a:tab pos="355600" algn="l"/>
              </a:tabLst>
            </a:pPr>
            <a:r>
              <a:rPr sz="3200" i="1" spc="-295" dirty="0">
                <a:solidFill>
                  <a:srgbClr val="205868"/>
                </a:solidFill>
                <a:latin typeface="Calibri"/>
                <a:cs typeface="Calibri"/>
              </a:rPr>
              <a:t>Продолжать</a:t>
            </a:r>
            <a:r>
              <a:rPr sz="3200" i="1" spc="-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35" dirty="0">
                <a:solidFill>
                  <a:srgbClr val="205868"/>
                </a:solidFill>
                <a:latin typeface="Calibri"/>
                <a:cs typeface="Calibri"/>
              </a:rPr>
              <a:t>приобщать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50" dirty="0">
                <a:solidFill>
                  <a:srgbClr val="205868"/>
                </a:solidFill>
                <a:latin typeface="Calibri"/>
                <a:cs typeface="Calibri"/>
              </a:rPr>
              <a:t>родителей</a:t>
            </a:r>
            <a:r>
              <a:rPr sz="3200" i="1" spc="-5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к</a:t>
            </a:r>
            <a:r>
              <a:rPr sz="3200" i="1" spc="-7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10" dirty="0">
                <a:solidFill>
                  <a:srgbClr val="205868"/>
                </a:solidFill>
                <a:latin typeface="Calibri"/>
                <a:cs typeface="Calibri"/>
              </a:rPr>
              <a:t>активной </a:t>
            </a:r>
            <a:r>
              <a:rPr sz="3200" i="1" spc="-320" dirty="0">
                <a:solidFill>
                  <a:srgbClr val="205868"/>
                </a:solidFill>
                <a:latin typeface="Calibri"/>
                <a:cs typeface="Calibri"/>
              </a:rPr>
              <a:t>совместной</a:t>
            </a:r>
            <a:r>
              <a:rPr sz="3200" i="1" spc="-5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90" dirty="0">
                <a:solidFill>
                  <a:srgbClr val="205868"/>
                </a:solidFill>
                <a:latin typeface="Calibri"/>
                <a:cs typeface="Calibri"/>
              </a:rPr>
              <a:t>работе</a:t>
            </a:r>
            <a:r>
              <a:rPr sz="32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19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05" dirty="0">
                <a:solidFill>
                  <a:srgbClr val="205868"/>
                </a:solidFill>
                <a:latin typeface="Calibri"/>
                <a:cs typeface="Calibri"/>
              </a:rPr>
              <a:t>объединять</a:t>
            </a:r>
            <a:r>
              <a:rPr sz="3200" i="1" spc="-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40" dirty="0">
                <a:solidFill>
                  <a:srgbClr val="205868"/>
                </a:solidFill>
                <a:latin typeface="Calibri"/>
                <a:cs typeface="Calibri"/>
              </a:rPr>
              <a:t>совместные</a:t>
            </a:r>
            <a:endParaRPr sz="3200">
              <a:latin typeface="Calibri"/>
              <a:cs typeface="Calibri"/>
            </a:endParaRPr>
          </a:p>
          <a:p>
            <a:pPr marL="355600" marR="1216660">
              <a:lnSpc>
                <a:spcPct val="100000"/>
              </a:lnSpc>
              <a:spcBef>
                <a:spcPts val="5"/>
              </a:spcBef>
            </a:pPr>
            <a:r>
              <a:rPr sz="3200" i="1" spc="-190" dirty="0">
                <a:solidFill>
                  <a:srgbClr val="205868"/>
                </a:solidFill>
                <a:latin typeface="Calibri"/>
                <a:cs typeface="Calibri"/>
              </a:rPr>
              <a:t>усилия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5" dirty="0">
                <a:solidFill>
                  <a:srgbClr val="205868"/>
                </a:solidFill>
                <a:latin typeface="Calibri"/>
                <a:cs typeface="Calibri"/>
              </a:rPr>
              <a:t>по</a:t>
            </a:r>
            <a:r>
              <a:rPr sz="32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95" dirty="0">
                <a:solidFill>
                  <a:srgbClr val="205868"/>
                </a:solidFill>
                <a:latin typeface="Calibri"/>
                <a:cs typeface="Calibri"/>
              </a:rPr>
              <a:t>оздоровлению,</a:t>
            </a:r>
            <a:r>
              <a:rPr sz="3200" i="1" spc="-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00" dirty="0">
                <a:solidFill>
                  <a:srgbClr val="205868"/>
                </a:solidFill>
                <a:latin typeface="Calibri"/>
                <a:cs typeface="Calibri"/>
              </a:rPr>
              <a:t>воспитанию</a:t>
            </a:r>
            <a:r>
              <a:rPr sz="32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50" dirty="0">
                <a:solidFill>
                  <a:srgbClr val="205868"/>
                </a:solidFill>
                <a:latin typeface="Calibri"/>
                <a:cs typeface="Calibri"/>
              </a:rPr>
              <a:t>и </a:t>
            </a:r>
            <a:r>
              <a:rPr sz="3200" i="1" spc="-235" dirty="0">
                <a:solidFill>
                  <a:srgbClr val="205868"/>
                </a:solidFill>
                <a:latin typeface="Calibri"/>
                <a:cs typeface="Calibri"/>
              </a:rPr>
              <a:t>физическому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05" dirty="0">
                <a:solidFill>
                  <a:srgbClr val="205868"/>
                </a:solidFill>
                <a:latin typeface="Calibri"/>
                <a:cs typeface="Calibri"/>
              </a:rPr>
              <a:t>развитию</a:t>
            </a:r>
            <a:r>
              <a:rPr sz="32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5" dirty="0">
                <a:solidFill>
                  <a:srgbClr val="205868"/>
                </a:solidFill>
                <a:latin typeface="Calibri"/>
                <a:cs typeface="Calibri"/>
              </a:rPr>
              <a:t>воспитанников.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968751" y="4436362"/>
            <a:ext cx="3206496" cy="242163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157983" y="472465"/>
            <a:ext cx="4470400" cy="538480"/>
            <a:chOff x="2157983" y="472465"/>
            <a:chExt cx="4470400" cy="5384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57983" y="472465"/>
              <a:ext cx="4469892" cy="53794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00655" y="514984"/>
              <a:ext cx="4388739" cy="457708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535940" y="1578305"/>
            <a:ext cx="6852920" cy="19780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5"/>
              </a:spcBef>
            </a:pPr>
            <a:r>
              <a:rPr sz="3200" i="1" spc="-270" dirty="0">
                <a:solidFill>
                  <a:srgbClr val="205868"/>
                </a:solidFill>
                <a:latin typeface="Calibri"/>
                <a:cs typeface="Calibri"/>
              </a:rPr>
              <a:t>Развивать</a:t>
            </a:r>
            <a:r>
              <a:rPr sz="32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4" dirty="0">
                <a:solidFill>
                  <a:srgbClr val="205868"/>
                </a:solidFill>
                <a:latin typeface="Calibri"/>
                <a:cs typeface="Calibri"/>
              </a:rPr>
              <a:t>социально-</a:t>
            </a:r>
            <a:r>
              <a:rPr sz="3200" i="1" spc="-285" dirty="0">
                <a:solidFill>
                  <a:srgbClr val="205868"/>
                </a:solidFill>
                <a:latin typeface="Calibri"/>
                <a:cs typeface="Calibri"/>
              </a:rPr>
              <a:t>профессиональную</a:t>
            </a:r>
            <a:endParaRPr sz="3200">
              <a:latin typeface="Calibri"/>
              <a:cs typeface="Calibri"/>
            </a:endParaRPr>
          </a:p>
          <a:p>
            <a:pPr marL="12700" marR="5080" algn="just">
              <a:lnSpc>
                <a:spcPct val="100000"/>
              </a:lnSpc>
              <a:spcBef>
                <a:spcPts val="5"/>
              </a:spcBef>
            </a:pPr>
            <a:r>
              <a:rPr sz="3200" i="1" spc="-340" dirty="0">
                <a:solidFill>
                  <a:srgbClr val="205868"/>
                </a:solidFill>
                <a:latin typeface="Calibri"/>
                <a:cs typeface="Calibri"/>
              </a:rPr>
              <a:t>компетентность</a:t>
            </a:r>
            <a:r>
              <a:rPr sz="3200" i="1" spc="-6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185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70" dirty="0">
                <a:solidFill>
                  <a:srgbClr val="205868"/>
                </a:solidFill>
                <a:latin typeface="Calibri"/>
                <a:cs typeface="Calibri"/>
              </a:rPr>
              <a:t>личностный</a:t>
            </a:r>
            <a:r>
              <a:rPr sz="3200" i="1" spc="-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00" dirty="0">
                <a:solidFill>
                  <a:srgbClr val="205868"/>
                </a:solidFill>
                <a:latin typeface="Calibri"/>
                <a:cs typeface="Calibri"/>
              </a:rPr>
              <a:t>потенциал,</a:t>
            </a:r>
            <a:r>
              <a:rPr sz="3200" i="1" spc="-1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00" dirty="0">
                <a:solidFill>
                  <a:srgbClr val="205868"/>
                </a:solidFill>
                <a:latin typeface="Calibri"/>
                <a:cs typeface="Calibri"/>
              </a:rPr>
              <a:t>творческую</a:t>
            </a:r>
            <a:r>
              <a:rPr sz="3200" i="1" spc="-6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15" dirty="0">
                <a:solidFill>
                  <a:srgbClr val="205868"/>
                </a:solidFill>
                <a:latin typeface="Calibri"/>
                <a:cs typeface="Calibri"/>
              </a:rPr>
              <a:t>сторону</a:t>
            </a:r>
            <a:r>
              <a:rPr sz="3200" i="1" spc="-5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0" dirty="0">
                <a:solidFill>
                  <a:srgbClr val="205868"/>
                </a:solidFill>
                <a:latin typeface="Calibri"/>
                <a:cs typeface="Calibri"/>
              </a:rPr>
              <a:t>мышления,</a:t>
            </a:r>
            <a:r>
              <a:rPr sz="3200" i="1" spc="-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7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32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70" dirty="0">
                <a:solidFill>
                  <a:srgbClr val="205868"/>
                </a:solidFill>
                <a:latin typeface="Calibri"/>
                <a:cs typeface="Calibri"/>
              </a:rPr>
              <a:t>вопросах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65" dirty="0">
                <a:solidFill>
                  <a:srgbClr val="205868"/>
                </a:solidFill>
                <a:latin typeface="Calibri"/>
                <a:cs typeface="Calibri"/>
              </a:rPr>
              <a:t>о</a:t>
            </a:r>
            <a:r>
              <a:rPr sz="3200" i="1" spc="-16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65" dirty="0">
                <a:solidFill>
                  <a:srgbClr val="205868"/>
                </a:solidFill>
                <a:latin typeface="Calibri"/>
                <a:cs typeface="Calibri"/>
              </a:rPr>
              <a:t>закаливающих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75" dirty="0">
                <a:solidFill>
                  <a:srgbClr val="205868"/>
                </a:solidFill>
                <a:latin typeface="Calibri"/>
                <a:cs typeface="Calibri"/>
              </a:rPr>
              <a:t>процедурах</a:t>
            </a:r>
            <a:r>
              <a:rPr sz="3200" i="1" spc="-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7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32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100" dirty="0">
                <a:solidFill>
                  <a:srgbClr val="205868"/>
                </a:solidFill>
                <a:latin typeface="Calibri"/>
                <a:cs typeface="Calibri"/>
              </a:rPr>
              <a:t>ДОУ.</a:t>
            </a:r>
            <a:endParaRPr sz="320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2505455" y="3593630"/>
            <a:ext cx="3881754" cy="3121660"/>
            <a:chOff x="2505455" y="3593630"/>
            <a:chExt cx="3881754" cy="312166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05455" y="3593630"/>
              <a:ext cx="3881628" cy="312115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00527" y="3788664"/>
              <a:ext cx="3311652" cy="255117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4027" y="91439"/>
            <a:ext cx="7664958" cy="1597913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30200" y="1654810"/>
            <a:ext cx="8128000" cy="46602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i="1" spc="-10" dirty="0">
                <a:solidFill>
                  <a:srgbClr val="205868"/>
                </a:solidFill>
                <a:latin typeface="Calibri"/>
                <a:cs typeface="Calibri"/>
              </a:rPr>
              <a:t>Дети.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Arial MT"/>
              <a:buChar char="•"/>
              <a:tabLst>
                <a:tab pos="355600" algn="l"/>
              </a:tabLst>
            </a:pPr>
            <a:r>
              <a:rPr sz="2000" i="1" spc="-170" dirty="0">
                <a:solidFill>
                  <a:srgbClr val="205868"/>
                </a:solidFill>
                <a:latin typeface="Calibri"/>
                <a:cs typeface="Calibri"/>
              </a:rPr>
              <a:t>Дети</a:t>
            </a:r>
            <a:r>
              <a:rPr sz="2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60" dirty="0">
                <a:solidFill>
                  <a:srgbClr val="205868"/>
                </a:solidFill>
                <a:latin typeface="Calibri"/>
                <a:cs typeface="Calibri"/>
              </a:rPr>
              <a:t>с</a:t>
            </a:r>
            <a:r>
              <a:rPr sz="2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00" dirty="0">
                <a:solidFill>
                  <a:srgbClr val="205868"/>
                </a:solidFill>
                <a:latin typeface="Calibri"/>
                <a:cs typeface="Calibri"/>
              </a:rPr>
              <a:t>удовольствием</a:t>
            </a:r>
            <a:r>
              <a:rPr sz="20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85" dirty="0">
                <a:solidFill>
                  <a:srgbClr val="205868"/>
                </a:solidFill>
                <a:latin typeface="Calibri"/>
                <a:cs typeface="Calibri"/>
              </a:rPr>
              <a:t>ходят</a:t>
            </a:r>
            <a:r>
              <a:rPr sz="20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b="1" i="1" spc="-200" dirty="0">
                <a:solidFill>
                  <a:srgbClr val="205868"/>
                </a:solidFill>
                <a:latin typeface="Calibri"/>
                <a:cs typeface="Calibri"/>
              </a:rPr>
              <a:t>босиком</a:t>
            </a:r>
            <a:r>
              <a:rPr sz="2000" b="1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85" dirty="0">
                <a:solidFill>
                  <a:srgbClr val="205868"/>
                </a:solidFill>
                <a:latin typeface="Calibri"/>
                <a:cs typeface="Calibri"/>
              </a:rPr>
              <a:t>по</a:t>
            </a:r>
            <a:r>
              <a:rPr sz="20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75" dirty="0">
                <a:solidFill>
                  <a:srgbClr val="205868"/>
                </a:solidFill>
                <a:latin typeface="Calibri"/>
                <a:cs typeface="Calibri"/>
              </a:rPr>
              <a:t>разнообразным</a:t>
            </a:r>
            <a:r>
              <a:rPr sz="2000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75" dirty="0">
                <a:solidFill>
                  <a:srgbClr val="205868"/>
                </a:solidFill>
                <a:latin typeface="Calibri"/>
                <a:cs typeface="Calibri"/>
              </a:rPr>
              <a:t>поверхностям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Arial MT"/>
              <a:buChar char="•"/>
              <a:tabLst>
                <a:tab pos="355600" algn="l"/>
              </a:tabLst>
            </a:pPr>
            <a:r>
              <a:rPr sz="2000" i="1" spc="-114" dirty="0">
                <a:solidFill>
                  <a:srgbClr val="205868"/>
                </a:solidFill>
                <a:latin typeface="Calibri"/>
                <a:cs typeface="Calibri"/>
              </a:rPr>
              <a:t>Укрепить</a:t>
            </a:r>
            <a:r>
              <a:rPr sz="20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80" dirty="0">
                <a:solidFill>
                  <a:srgbClr val="205868"/>
                </a:solidFill>
                <a:latin typeface="Calibri"/>
                <a:cs typeface="Calibri"/>
              </a:rPr>
              <a:t>общее</a:t>
            </a:r>
            <a:r>
              <a:rPr sz="2000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90" dirty="0">
                <a:solidFill>
                  <a:srgbClr val="205868"/>
                </a:solidFill>
                <a:latin typeface="Calibri"/>
                <a:cs typeface="Calibri"/>
              </a:rPr>
              <a:t>состояние</a:t>
            </a:r>
            <a:r>
              <a:rPr sz="20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b="1" i="1" spc="-200" dirty="0">
                <a:solidFill>
                  <a:srgbClr val="205868"/>
                </a:solidFill>
                <a:latin typeface="Calibri"/>
                <a:cs typeface="Calibri"/>
              </a:rPr>
              <a:t>здоровья</a:t>
            </a:r>
            <a:r>
              <a:rPr sz="2000" b="1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b="1" i="1" spc="-300" dirty="0">
                <a:solidFill>
                  <a:srgbClr val="205868"/>
                </a:solidFill>
                <a:latin typeface="Calibri"/>
                <a:cs typeface="Calibri"/>
              </a:rPr>
              <a:t>детей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Arial MT"/>
              <a:buChar char="•"/>
              <a:tabLst>
                <a:tab pos="355600" algn="l"/>
              </a:tabLst>
            </a:pPr>
            <a:r>
              <a:rPr sz="2000" i="1" spc="-170" dirty="0">
                <a:solidFill>
                  <a:srgbClr val="205868"/>
                </a:solidFill>
                <a:latin typeface="Calibri"/>
                <a:cs typeface="Calibri"/>
              </a:rPr>
              <a:t>Расширить</a:t>
            </a:r>
            <a:r>
              <a:rPr sz="2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55" dirty="0">
                <a:solidFill>
                  <a:srgbClr val="205868"/>
                </a:solidFill>
                <a:latin typeface="Calibri"/>
                <a:cs typeface="Calibri"/>
              </a:rPr>
              <a:t>кругозор</a:t>
            </a:r>
            <a:r>
              <a:rPr sz="20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60" dirty="0">
                <a:solidFill>
                  <a:srgbClr val="205868"/>
                </a:solidFill>
                <a:latin typeface="Calibri"/>
                <a:cs typeface="Calibri"/>
              </a:rPr>
              <a:t>детей</a:t>
            </a:r>
            <a:r>
              <a:rPr sz="2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35" dirty="0">
                <a:solidFill>
                  <a:srgbClr val="205868"/>
                </a:solidFill>
                <a:latin typeface="Calibri"/>
                <a:cs typeface="Calibri"/>
              </a:rPr>
              <a:t>о</a:t>
            </a:r>
            <a:r>
              <a:rPr sz="20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80" dirty="0">
                <a:solidFill>
                  <a:srgbClr val="205868"/>
                </a:solidFill>
                <a:latin typeface="Calibri"/>
                <a:cs typeface="Calibri"/>
              </a:rPr>
              <a:t>способах</a:t>
            </a:r>
            <a:r>
              <a:rPr sz="20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50" dirty="0">
                <a:solidFill>
                  <a:srgbClr val="205868"/>
                </a:solidFill>
                <a:latin typeface="Calibri"/>
                <a:cs typeface="Calibri"/>
              </a:rPr>
              <a:t>укрепления</a:t>
            </a:r>
            <a:r>
              <a:rPr sz="20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20" dirty="0">
                <a:solidFill>
                  <a:srgbClr val="205868"/>
                </a:solidFill>
                <a:latin typeface="Calibri"/>
                <a:cs typeface="Calibri"/>
              </a:rPr>
              <a:t>своего</a:t>
            </a:r>
            <a:r>
              <a:rPr sz="20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b="1" i="1" spc="-45" dirty="0">
                <a:solidFill>
                  <a:srgbClr val="205868"/>
                </a:solidFill>
                <a:latin typeface="Calibri"/>
                <a:cs typeface="Calibri"/>
              </a:rPr>
              <a:t>здоровья</a:t>
            </a:r>
            <a:endParaRPr sz="2000">
              <a:latin typeface="Calibri"/>
              <a:cs typeface="Calibri"/>
            </a:endParaRPr>
          </a:p>
          <a:p>
            <a:pPr marL="355600" marR="612775" indent="-343535">
              <a:lnSpc>
                <a:spcPts val="1920"/>
              </a:lnSpc>
              <a:spcBef>
                <a:spcPts val="465"/>
              </a:spcBef>
              <a:buFont typeface="Arial MT"/>
              <a:buChar char="•"/>
              <a:tabLst>
                <a:tab pos="355600" algn="l"/>
              </a:tabLst>
            </a:pPr>
            <a:r>
              <a:rPr sz="2000" i="1" spc="-180" dirty="0">
                <a:solidFill>
                  <a:srgbClr val="205868"/>
                </a:solidFill>
                <a:latin typeface="Calibri"/>
                <a:cs typeface="Calibri"/>
              </a:rPr>
              <a:t>Сформированность</a:t>
            </a:r>
            <a:r>
              <a:rPr sz="20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00" dirty="0">
                <a:solidFill>
                  <a:srgbClr val="205868"/>
                </a:solidFill>
                <a:latin typeface="Calibri"/>
                <a:cs typeface="Calibri"/>
              </a:rPr>
              <a:t>у</a:t>
            </a:r>
            <a:r>
              <a:rPr sz="2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54" dirty="0">
                <a:solidFill>
                  <a:srgbClr val="205868"/>
                </a:solidFill>
                <a:latin typeface="Calibri"/>
                <a:cs typeface="Calibri"/>
              </a:rPr>
              <a:t>детей</a:t>
            </a:r>
            <a:r>
              <a:rPr sz="2000" i="1" spc="-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90" dirty="0">
                <a:solidFill>
                  <a:srgbClr val="205868"/>
                </a:solidFill>
                <a:latin typeface="Calibri"/>
                <a:cs typeface="Calibri"/>
              </a:rPr>
              <a:t>простейших</a:t>
            </a:r>
            <a:r>
              <a:rPr sz="20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95" dirty="0">
                <a:solidFill>
                  <a:srgbClr val="205868"/>
                </a:solidFill>
                <a:latin typeface="Calibri"/>
                <a:cs typeface="Calibri"/>
              </a:rPr>
              <a:t>представлений</a:t>
            </a:r>
            <a:r>
              <a:rPr sz="20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35" dirty="0">
                <a:solidFill>
                  <a:srgbClr val="205868"/>
                </a:solidFill>
                <a:latin typeface="Calibri"/>
                <a:cs typeface="Calibri"/>
              </a:rPr>
              <a:t>о</a:t>
            </a:r>
            <a:r>
              <a:rPr sz="20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45" dirty="0">
                <a:solidFill>
                  <a:srgbClr val="205868"/>
                </a:solidFill>
                <a:latin typeface="Calibri"/>
                <a:cs typeface="Calibri"/>
              </a:rPr>
              <a:t>закаливании,</a:t>
            </a:r>
            <a:r>
              <a:rPr sz="20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5" dirty="0">
                <a:solidFill>
                  <a:srgbClr val="205868"/>
                </a:solidFill>
                <a:latin typeface="Calibri"/>
                <a:cs typeface="Calibri"/>
              </a:rPr>
              <a:t>как </a:t>
            </a:r>
            <a:r>
              <a:rPr sz="2000" i="1" spc="-245" dirty="0">
                <a:solidFill>
                  <a:srgbClr val="205868"/>
                </a:solidFill>
                <a:latin typeface="Calibri"/>
                <a:cs typeface="Calibri"/>
              </a:rPr>
              <a:t>средстве</a:t>
            </a:r>
            <a:r>
              <a:rPr sz="20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45" dirty="0">
                <a:solidFill>
                  <a:srgbClr val="205868"/>
                </a:solidFill>
                <a:latin typeface="Calibri"/>
                <a:cs typeface="Calibri"/>
              </a:rPr>
              <a:t>укрепления</a:t>
            </a:r>
            <a:r>
              <a:rPr sz="20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40" dirty="0">
                <a:solidFill>
                  <a:srgbClr val="205868"/>
                </a:solidFill>
                <a:latin typeface="Calibri"/>
                <a:cs typeface="Calibri"/>
              </a:rPr>
              <a:t>здоровья;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5"/>
              </a:spcBef>
              <a:buFont typeface="Arial MT"/>
              <a:buChar char="•"/>
              <a:tabLst>
                <a:tab pos="355600" algn="l"/>
              </a:tabLst>
            </a:pPr>
            <a:r>
              <a:rPr sz="2000" i="1" spc="-145" dirty="0">
                <a:solidFill>
                  <a:srgbClr val="205868"/>
                </a:solidFill>
                <a:latin typeface="Calibri"/>
                <a:cs typeface="Calibri"/>
              </a:rPr>
              <a:t>Снизить</a:t>
            </a:r>
            <a:r>
              <a:rPr sz="20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40" dirty="0">
                <a:solidFill>
                  <a:srgbClr val="205868"/>
                </a:solidFill>
                <a:latin typeface="Calibri"/>
                <a:cs typeface="Calibri"/>
              </a:rPr>
              <a:t>пропуски</a:t>
            </a:r>
            <a:r>
              <a:rPr sz="2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85" dirty="0">
                <a:solidFill>
                  <a:srgbClr val="205868"/>
                </a:solidFill>
                <a:latin typeface="Calibri"/>
                <a:cs typeface="Calibri"/>
              </a:rPr>
              <a:t>по</a:t>
            </a:r>
            <a:r>
              <a:rPr sz="2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85" dirty="0">
                <a:solidFill>
                  <a:srgbClr val="205868"/>
                </a:solidFill>
                <a:latin typeface="Calibri"/>
                <a:cs typeface="Calibri"/>
              </a:rPr>
              <a:t>болезни</a:t>
            </a:r>
            <a:r>
              <a:rPr sz="20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54" dirty="0">
                <a:solidFill>
                  <a:srgbClr val="205868"/>
                </a:solidFill>
                <a:latin typeface="Calibri"/>
                <a:cs typeface="Calibri"/>
              </a:rPr>
              <a:t>детей</a:t>
            </a:r>
            <a:r>
              <a:rPr sz="20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65" dirty="0">
                <a:solidFill>
                  <a:srgbClr val="205868"/>
                </a:solidFill>
                <a:latin typeface="Calibri"/>
                <a:cs typeface="Calibri"/>
              </a:rPr>
              <a:t>с</a:t>
            </a:r>
            <a:r>
              <a:rPr sz="2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20" dirty="0">
                <a:solidFill>
                  <a:srgbClr val="205868"/>
                </a:solidFill>
                <a:latin typeface="Calibri"/>
                <a:cs typeface="Calibri"/>
              </a:rPr>
              <a:t>12.4%</a:t>
            </a:r>
            <a:r>
              <a:rPr sz="20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45" dirty="0">
                <a:solidFill>
                  <a:srgbClr val="205868"/>
                </a:solidFill>
                <a:latin typeface="Calibri"/>
                <a:cs typeface="Calibri"/>
              </a:rPr>
              <a:t>до</a:t>
            </a:r>
            <a:r>
              <a:rPr sz="20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0" dirty="0">
                <a:solidFill>
                  <a:srgbClr val="205868"/>
                </a:solidFill>
                <a:latin typeface="Calibri"/>
                <a:cs typeface="Calibri"/>
              </a:rPr>
              <a:t>9.6%.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b="1" i="1" spc="-95" dirty="0">
                <a:solidFill>
                  <a:srgbClr val="205868"/>
                </a:solidFill>
                <a:latin typeface="Calibri"/>
                <a:cs typeface="Calibri"/>
              </a:rPr>
              <a:t>Родители.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Arial MT"/>
              <a:buChar char="•"/>
              <a:tabLst>
                <a:tab pos="355600" algn="l"/>
              </a:tabLst>
            </a:pPr>
            <a:r>
              <a:rPr sz="2000" i="1" spc="-180" dirty="0">
                <a:solidFill>
                  <a:srgbClr val="205868"/>
                </a:solidFill>
                <a:latin typeface="Calibri"/>
                <a:cs typeface="Calibri"/>
              </a:rPr>
              <a:t>Сформированность</a:t>
            </a:r>
            <a:r>
              <a:rPr sz="20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00" dirty="0">
                <a:solidFill>
                  <a:srgbClr val="205868"/>
                </a:solidFill>
                <a:latin typeface="Calibri"/>
                <a:cs typeface="Calibri"/>
              </a:rPr>
              <a:t>у</a:t>
            </a:r>
            <a:r>
              <a:rPr sz="20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25" dirty="0">
                <a:solidFill>
                  <a:srgbClr val="205868"/>
                </a:solidFill>
                <a:latin typeface="Calibri"/>
                <a:cs typeface="Calibri"/>
              </a:rPr>
              <a:t>родителей</a:t>
            </a:r>
            <a:r>
              <a:rPr sz="20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40" dirty="0">
                <a:solidFill>
                  <a:srgbClr val="205868"/>
                </a:solidFill>
                <a:latin typeface="Calibri"/>
                <a:cs typeface="Calibri"/>
              </a:rPr>
              <a:t>знаний</a:t>
            </a:r>
            <a:r>
              <a:rPr sz="20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35" dirty="0">
                <a:solidFill>
                  <a:srgbClr val="205868"/>
                </a:solidFill>
                <a:latin typeface="Calibri"/>
                <a:cs typeface="Calibri"/>
              </a:rPr>
              <a:t>о</a:t>
            </a:r>
            <a:r>
              <a:rPr sz="20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90" dirty="0">
                <a:solidFill>
                  <a:srgbClr val="205868"/>
                </a:solidFill>
                <a:latin typeface="Calibri"/>
                <a:cs typeface="Calibri"/>
              </a:rPr>
              <a:t>методах,</a:t>
            </a:r>
            <a:r>
              <a:rPr sz="20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25" dirty="0">
                <a:solidFill>
                  <a:srgbClr val="205868"/>
                </a:solidFill>
                <a:latin typeface="Calibri"/>
                <a:cs typeface="Calibri"/>
              </a:rPr>
              <a:t>принципах</a:t>
            </a:r>
            <a:r>
              <a:rPr sz="20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35" dirty="0">
                <a:solidFill>
                  <a:srgbClr val="205868"/>
                </a:solidFill>
                <a:latin typeface="Calibri"/>
                <a:cs typeface="Calibri"/>
              </a:rPr>
              <a:t>закаливания.</a:t>
            </a:r>
            <a:endParaRPr sz="2000">
              <a:latin typeface="Calibri"/>
              <a:cs typeface="Calibri"/>
            </a:endParaRPr>
          </a:p>
          <a:p>
            <a:pPr marL="355600" marR="175260" indent="-343535">
              <a:lnSpc>
                <a:spcPct val="80000"/>
              </a:lnSpc>
              <a:spcBef>
                <a:spcPts val="480"/>
              </a:spcBef>
              <a:buFont typeface="Arial MT"/>
              <a:buChar char="•"/>
              <a:tabLst>
                <a:tab pos="355600" algn="l"/>
              </a:tabLst>
            </a:pPr>
            <a:r>
              <a:rPr sz="2000" i="1" spc="-145" dirty="0">
                <a:solidFill>
                  <a:srgbClr val="205868"/>
                </a:solidFill>
                <a:latin typeface="Calibri"/>
                <a:cs typeface="Calibri"/>
              </a:rPr>
              <a:t>Применение</a:t>
            </a:r>
            <a:r>
              <a:rPr sz="20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80" dirty="0">
                <a:solidFill>
                  <a:srgbClr val="205868"/>
                </a:solidFill>
                <a:latin typeface="Calibri"/>
                <a:cs typeface="Calibri"/>
              </a:rPr>
              <a:t>родителями</a:t>
            </a:r>
            <a:r>
              <a:rPr sz="20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4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2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80" dirty="0">
                <a:solidFill>
                  <a:srgbClr val="205868"/>
                </a:solidFill>
                <a:latin typeface="Calibri"/>
                <a:cs typeface="Calibri"/>
              </a:rPr>
              <a:t>домашних</a:t>
            </a:r>
            <a:r>
              <a:rPr sz="2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40" dirty="0">
                <a:solidFill>
                  <a:srgbClr val="205868"/>
                </a:solidFill>
                <a:latin typeface="Calibri"/>
                <a:cs typeface="Calibri"/>
              </a:rPr>
              <a:t>условиях</a:t>
            </a:r>
            <a:r>
              <a:rPr sz="20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50" dirty="0">
                <a:solidFill>
                  <a:srgbClr val="205868"/>
                </a:solidFill>
                <a:latin typeface="Calibri"/>
                <a:cs typeface="Calibri"/>
              </a:rPr>
              <a:t>методов</a:t>
            </a:r>
            <a:r>
              <a:rPr sz="20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14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0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80" dirty="0">
                <a:solidFill>
                  <a:srgbClr val="205868"/>
                </a:solidFill>
                <a:latin typeface="Calibri"/>
                <a:cs typeface="Calibri"/>
              </a:rPr>
              <a:t>приемов</a:t>
            </a:r>
            <a:r>
              <a:rPr sz="20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05" dirty="0">
                <a:solidFill>
                  <a:srgbClr val="205868"/>
                </a:solidFill>
                <a:latin typeface="Calibri"/>
                <a:cs typeface="Calibri"/>
              </a:rPr>
              <a:t>закаливания </a:t>
            </a:r>
            <a:r>
              <a:rPr sz="2000" i="1" spc="-70" dirty="0">
                <a:solidFill>
                  <a:srgbClr val="205868"/>
                </a:solidFill>
                <a:latin typeface="Calibri"/>
                <a:cs typeface="Calibri"/>
              </a:rPr>
              <a:t>детей.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Arial MT"/>
              <a:buChar char="•"/>
              <a:tabLst>
                <a:tab pos="355600" algn="l"/>
              </a:tabLst>
            </a:pPr>
            <a:r>
              <a:rPr sz="2000" i="1" spc="-175" dirty="0">
                <a:solidFill>
                  <a:srgbClr val="205868"/>
                </a:solidFill>
                <a:latin typeface="Calibri"/>
                <a:cs typeface="Calibri"/>
              </a:rPr>
              <a:t>Повышение</a:t>
            </a:r>
            <a:r>
              <a:rPr sz="20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10" dirty="0">
                <a:solidFill>
                  <a:srgbClr val="205868"/>
                </a:solidFill>
                <a:latin typeface="Calibri"/>
                <a:cs typeface="Calibri"/>
              </a:rPr>
              <a:t>компетентности</a:t>
            </a:r>
            <a:r>
              <a:rPr sz="20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15" dirty="0">
                <a:solidFill>
                  <a:srgbClr val="205868"/>
                </a:solidFill>
                <a:latin typeface="Calibri"/>
                <a:cs typeface="Calibri"/>
              </a:rPr>
              <a:t>родителей</a:t>
            </a:r>
            <a:r>
              <a:rPr sz="20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4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20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75" dirty="0">
                <a:solidFill>
                  <a:srgbClr val="205868"/>
                </a:solidFill>
                <a:latin typeface="Calibri"/>
                <a:cs typeface="Calibri"/>
              </a:rPr>
              <a:t>вопросах</a:t>
            </a:r>
            <a:r>
              <a:rPr sz="20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50" dirty="0">
                <a:solidFill>
                  <a:srgbClr val="205868"/>
                </a:solidFill>
                <a:latin typeface="Calibri"/>
                <a:cs typeface="Calibri"/>
              </a:rPr>
              <a:t>укрепления</a:t>
            </a:r>
            <a:r>
              <a:rPr sz="20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80" dirty="0">
                <a:solidFill>
                  <a:srgbClr val="205868"/>
                </a:solidFill>
                <a:latin typeface="Calibri"/>
                <a:cs typeface="Calibri"/>
              </a:rPr>
              <a:t>здоровья</a:t>
            </a:r>
            <a:r>
              <a:rPr sz="20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0" dirty="0">
                <a:solidFill>
                  <a:srgbClr val="205868"/>
                </a:solidFill>
                <a:latin typeface="Calibri"/>
                <a:cs typeface="Calibri"/>
              </a:rPr>
              <a:t>детей.</a:t>
            </a:r>
            <a:endParaRPr sz="2000">
              <a:latin typeface="Calibri"/>
              <a:cs typeface="Calibri"/>
            </a:endParaRPr>
          </a:p>
          <a:p>
            <a:pPr marL="355600" marR="5080" indent="-343535">
              <a:lnSpc>
                <a:spcPct val="80000"/>
              </a:lnSpc>
              <a:spcBef>
                <a:spcPts val="480"/>
              </a:spcBef>
              <a:buFont typeface="Arial MT"/>
              <a:buChar char="•"/>
              <a:tabLst>
                <a:tab pos="355600" algn="l"/>
              </a:tabLst>
            </a:pPr>
            <a:r>
              <a:rPr sz="2000" i="1" spc="-200" dirty="0">
                <a:solidFill>
                  <a:srgbClr val="205868"/>
                </a:solidFill>
                <a:latin typeface="Calibri"/>
                <a:cs typeface="Calibri"/>
              </a:rPr>
              <a:t>Преемственность</a:t>
            </a:r>
            <a:r>
              <a:rPr sz="20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50" dirty="0">
                <a:solidFill>
                  <a:srgbClr val="205868"/>
                </a:solidFill>
                <a:latin typeface="Calibri"/>
                <a:cs typeface="Calibri"/>
              </a:rPr>
              <a:t>методов</a:t>
            </a:r>
            <a:r>
              <a:rPr sz="20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14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80" dirty="0">
                <a:solidFill>
                  <a:srgbClr val="205868"/>
                </a:solidFill>
                <a:latin typeface="Calibri"/>
                <a:cs typeface="Calibri"/>
              </a:rPr>
              <a:t>приемов</a:t>
            </a:r>
            <a:r>
              <a:rPr sz="20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65" dirty="0">
                <a:solidFill>
                  <a:srgbClr val="205868"/>
                </a:solidFill>
                <a:latin typeface="Calibri"/>
                <a:cs typeface="Calibri"/>
              </a:rPr>
              <a:t>воспитания</a:t>
            </a:r>
            <a:r>
              <a:rPr sz="20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2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80" dirty="0">
                <a:solidFill>
                  <a:srgbClr val="205868"/>
                </a:solidFill>
                <a:latin typeface="Calibri"/>
                <a:cs typeface="Calibri"/>
              </a:rPr>
              <a:t>оздоровления</a:t>
            </a:r>
            <a:r>
              <a:rPr sz="20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60" dirty="0">
                <a:solidFill>
                  <a:srgbClr val="205868"/>
                </a:solidFill>
                <a:latin typeface="Calibri"/>
                <a:cs typeface="Calibri"/>
              </a:rPr>
              <a:t>детей</a:t>
            </a:r>
            <a:r>
              <a:rPr sz="20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4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2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95" dirty="0">
                <a:solidFill>
                  <a:srgbClr val="205868"/>
                </a:solidFill>
                <a:latin typeface="Calibri"/>
                <a:cs typeface="Calibri"/>
              </a:rPr>
              <a:t>семье</a:t>
            </a:r>
            <a:r>
              <a:rPr sz="20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50" dirty="0">
                <a:solidFill>
                  <a:srgbClr val="205868"/>
                </a:solidFill>
                <a:latin typeface="Calibri"/>
                <a:cs typeface="Calibri"/>
              </a:rPr>
              <a:t>и </a:t>
            </a:r>
            <a:r>
              <a:rPr sz="2000" i="1" spc="-210" dirty="0">
                <a:solidFill>
                  <a:srgbClr val="205868"/>
                </a:solidFill>
                <a:latin typeface="Calibri"/>
                <a:cs typeface="Calibri"/>
              </a:rPr>
              <a:t>детском</a:t>
            </a:r>
            <a:r>
              <a:rPr sz="2000" i="1" spc="-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0" dirty="0">
                <a:solidFill>
                  <a:srgbClr val="205868"/>
                </a:solidFill>
                <a:latin typeface="Calibri"/>
                <a:cs typeface="Calibri"/>
              </a:rPr>
              <a:t>саду.</a:t>
            </a:r>
            <a:endParaRPr sz="2000">
              <a:latin typeface="Calibri"/>
              <a:cs typeface="Calibri"/>
            </a:endParaRPr>
          </a:p>
          <a:p>
            <a:pPr marL="355600" marR="675005" indent="-343535">
              <a:lnSpc>
                <a:spcPts val="1920"/>
              </a:lnSpc>
              <a:spcBef>
                <a:spcPts val="465"/>
              </a:spcBef>
              <a:buFont typeface="Arial MT"/>
              <a:buChar char="•"/>
              <a:tabLst>
                <a:tab pos="355600" algn="l"/>
              </a:tabLst>
            </a:pPr>
            <a:r>
              <a:rPr sz="2000" i="1" spc="-150" dirty="0">
                <a:solidFill>
                  <a:srgbClr val="205868"/>
                </a:solidFill>
                <a:latin typeface="Calibri"/>
                <a:cs typeface="Calibri"/>
              </a:rPr>
              <a:t>Закаливание</a:t>
            </a:r>
            <a:r>
              <a:rPr sz="20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80" dirty="0">
                <a:solidFill>
                  <a:srgbClr val="205868"/>
                </a:solidFill>
                <a:latin typeface="Calibri"/>
                <a:cs typeface="Calibri"/>
              </a:rPr>
              <a:t>проходило</a:t>
            </a:r>
            <a:r>
              <a:rPr sz="20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4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20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40" dirty="0">
                <a:solidFill>
                  <a:srgbClr val="205868"/>
                </a:solidFill>
                <a:latin typeface="Calibri"/>
                <a:cs typeface="Calibri"/>
              </a:rPr>
              <a:t>12</a:t>
            </a:r>
            <a:r>
              <a:rPr sz="20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20" dirty="0">
                <a:solidFill>
                  <a:srgbClr val="205868"/>
                </a:solidFill>
                <a:latin typeface="Calibri"/>
                <a:cs typeface="Calibri"/>
              </a:rPr>
              <a:t>семьях,</a:t>
            </a:r>
            <a:r>
              <a:rPr sz="20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4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20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45" dirty="0">
                <a:solidFill>
                  <a:srgbClr val="205868"/>
                </a:solidFill>
                <a:latin typeface="Calibri"/>
                <a:cs typeface="Calibri"/>
              </a:rPr>
              <a:t>концу</a:t>
            </a:r>
            <a:r>
              <a:rPr sz="20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15" dirty="0">
                <a:solidFill>
                  <a:srgbClr val="205868"/>
                </a:solidFill>
                <a:latin typeface="Calibri"/>
                <a:cs typeface="Calibri"/>
              </a:rPr>
              <a:t>года</a:t>
            </a:r>
            <a:r>
              <a:rPr sz="20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65" dirty="0">
                <a:solidFill>
                  <a:srgbClr val="205868"/>
                </a:solidFill>
                <a:latin typeface="Calibri"/>
                <a:cs typeface="Calibri"/>
              </a:rPr>
              <a:t>увеличилось</a:t>
            </a:r>
            <a:r>
              <a:rPr sz="20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45" dirty="0">
                <a:solidFill>
                  <a:srgbClr val="205868"/>
                </a:solidFill>
                <a:latin typeface="Calibri"/>
                <a:cs typeface="Calibri"/>
              </a:rPr>
              <a:t>до</a:t>
            </a:r>
            <a:r>
              <a:rPr sz="20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45" dirty="0">
                <a:solidFill>
                  <a:srgbClr val="205868"/>
                </a:solidFill>
                <a:latin typeface="Calibri"/>
                <a:cs typeface="Calibri"/>
              </a:rPr>
              <a:t>20</a:t>
            </a:r>
            <a:r>
              <a:rPr sz="20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90" dirty="0">
                <a:solidFill>
                  <a:srgbClr val="205868"/>
                </a:solidFill>
                <a:latin typeface="Calibri"/>
                <a:cs typeface="Calibri"/>
              </a:rPr>
              <a:t>семей</a:t>
            </a:r>
            <a:r>
              <a:rPr sz="20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50" dirty="0">
                <a:solidFill>
                  <a:srgbClr val="205868"/>
                </a:solidFill>
                <a:latin typeface="Calibri"/>
                <a:cs typeface="Calibri"/>
              </a:rPr>
              <a:t>в </a:t>
            </a:r>
            <a:r>
              <a:rPr sz="2000" i="1" spc="-180" dirty="0">
                <a:solidFill>
                  <a:srgbClr val="205868"/>
                </a:solidFill>
                <a:latin typeface="Calibri"/>
                <a:cs typeface="Calibri"/>
              </a:rPr>
              <a:t>выходные</a:t>
            </a:r>
            <a:r>
              <a:rPr sz="20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2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0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195" dirty="0">
                <a:solidFill>
                  <a:srgbClr val="205868"/>
                </a:solidFill>
                <a:latin typeface="Calibri"/>
                <a:cs typeface="Calibri"/>
              </a:rPr>
              <a:t>будние</a:t>
            </a:r>
            <a:r>
              <a:rPr sz="2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000" i="1" spc="-20" dirty="0">
                <a:solidFill>
                  <a:srgbClr val="205868"/>
                </a:solidFill>
                <a:latin typeface="Calibri"/>
                <a:cs typeface="Calibri"/>
              </a:rPr>
              <a:t>дни.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8267" y="1047724"/>
            <a:ext cx="8011159" cy="324485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3200" b="1" i="1" spc="-280" dirty="0">
                <a:solidFill>
                  <a:srgbClr val="205868"/>
                </a:solidFill>
                <a:latin typeface="Calibri"/>
                <a:cs typeface="Calibri"/>
              </a:rPr>
              <a:t>Педагоги.</a:t>
            </a:r>
            <a:endParaRPr sz="3200">
              <a:latin typeface="Calibri"/>
              <a:cs typeface="Calibri"/>
            </a:endParaRPr>
          </a:p>
          <a:p>
            <a:pPr marL="355600" marR="5080" indent="-342900">
              <a:lnSpc>
                <a:spcPct val="100000"/>
              </a:lnSpc>
              <a:spcBef>
                <a:spcPts val="770"/>
              </a:spcBef>
              <a:buFont typeface="Arial MT"/>
              <a:buChar char="•"/>
              <a:tabLst>
                <a:tab pos="355600" algn="l"/>
              </a:tabLst>
            </a:pPr>
            <a:r>
              <a:rPr sz="3200" i="1" spc="-310" dirty="0">
                <a:solidFill>
                  <a:srgbClr val="205868"/>
                </a:solidFill>
                <a:latin typeface="Calibri"/>
                <a:cs typeface="Calibri"/>
              </a:rPr>
              <a:t>Преемственность</a:t>
            </a:r>
            <a:r>
              <a:rPr sz="3200" i="1" spc="-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95" dirty="0">
                <a:solidFill>
                  <a:srgbClr val="205868"/>
                </a:solidFill>
                <a:latin typeface="Calibri"/>
                <a:cs typeface="Calibri"/>
              </a:rPr>
              <a:t>методов</a:t>
            </a:r>
            <a:r>
              <a:rPr sz="3200" i="1" spc="-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19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5" dirty="0">
                <a:solidFill>
                  <a:srgbClr val="205868"/>
                </a:solidFill>
                <a:latin typeface="Calibri"/>
                <a:cs typeface="Calibri"/>
              </a:rPr>
              <a:t>приемов</a:t>
            </a:r>
            <a:r>
              <a:rPr sz="32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75" dirty="0">
                <a:solidFill>
                  <a:srgbClr val="205868"/>
                </a:solidFill>
                <a:latin typeface="Calibri"/>
                <a:cs typeface="Calibri"/>
              </a:rPr>
              <a:t>воспитания </a:t>
            </a:r>
            <a:r>
              <a:rPr sz="3200" i="1" spc="-19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90" dirty="0">
                <a:solidFill>
                  <a:srgbClr val="205868"/>
                </a:solidFill>
                <a:latin typeface="Calibri"/>
                <a:cs typeface="Calibri"/>
              </a:rPr>
              <a:t>оздоровления</a:t>
            </a:r>
            <a:r>
              <a:rPr sz="3200" i="1" spc="-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420" dirty="0">
                <a:solidFill>
                  <a:srgbClr val="205868"/>
                </a:solidFill>
                <a:latin typeface="Calibri"/>
                <a:cs typeface="Calibri"/>
              </a:rPr>
              <a:t>детей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7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10" dirty="0">
                <a:solidFill>
                  <a:srgbClr val="205868"/>
                </a:solidFill>
                <a:latin typeface="Calibri"/>
                <a:cs typeface="Calibri"/>
              </a:rPr>
              <a:t>семье</a:t>
            </a:r>
            <a:r>
              <a:rPr sz="3200" i="1" spc="-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19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45" dirty="0">
                <a:solidFill>
                  <a:srgbClr val="205868"/>
                </a:solidFill>
                <a:latin typeface="Calibri"/>
                <a:cs typeface="Calibri"/>
              </a:rPr>
              <a:t>детском</a:t>
            </a:r>
            <a:r>
              <a:rPr sz="3200" i="1" spc="-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4" dirty="0">
                <a:solidFill>
                  <a:srgbClr val="205868"/>
                </a:solidFill>
                <a:latin typeface="Calibri"/>
                <a:cs typeface="Calibri"/>
              </a:rPr>
              <a:t>саду,</a:t>
            </a:r>
            <a:r>
              <a:rPr sz="32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5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endParaRPr sz="3200">
              <a:latin typeface="Calibri"/>
              <a:cs typeface="Calibri"/>
            </a:endParaRPr>
          </a:p>
          <a:p>
            <a:pPr marL="355600" marR="2077085">
              <a:lnSpc>
                <a:spcPct val="100000"/>
              </a:lnSpc>
            </a:pPr>
            <a:r>
              <a:rPr sz="3200" i="1" spc="-310" dirty="0">
                <a:solidFill>
                  <a:srgbClr val="205868"/>
                </a:solidFill>
                <a:latin typeface="Calibri"/>
                <a:cs typeface="Calibri"/>
              </a:rPr>
              <a:t>повысит</a:t>
            </a:r>
            <a:r>
              <a:rPr sz="32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15" dirty="0">
                <a:solidFill>
                  <a:srgbClr val="205868"/>
                </a:solidFill>
                <a:latin typeface="Calibri"/>
                <a:cs typeface="Calibri"/>
              </a:rPr>
              <a:t>эффективность</a:t>
            </a:r>
            <a:r>
              <a:rPr sz="32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40" dirty="0">
                <a:solidFill>
                  <a:srgbClr val="205868"/>
                </a:solidFill>
                <a:latin typeface="Calibri"/>
                <a:cs typeface="Calibri"/>
              </a:rPr>
              <a:t>работы</a:t>
            </a:r>
            <a:r>
              <a:rPr sz="32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10" dirty="0">
                <a:solidFill>
                  <a:srgbClr val="205868"/>
                </a:solidFill>
                <a:latin typeface="Calibri"/>
                <a:cs typeface="Calibri"/>
              </a:rPr>
              <a:t>по оздоровлению</a:t>
            </a:r>
            <a:r>
              <a:rPr sz="32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80" dirty="0">
                <a:solidFill>
                  <a:srgbClr val="205868"/>
                </a:solidFill>
                <a:latin typeface="Calibri"/>
                <a:cs typeface="Calibri"/>
              </a:rPr>
              <a:t>детей.</a:t>
            </a:r>
            <a:endParaRPr sz="3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770"/>
              </a:spcBef>
              <a:buFont typeface="Arial MT"/>
              <a:buChar char="•"/>
              <a:tabLst>
                <a:tab pos="354965" algn="l"/>
              </a:tabLst>
            </a:pPr>
            <a:r>
              <a:rPr sz="3200" i="1" spc="-254" dirty="0">
                <a:solidFill>
                  <a:srgbClr val="205868"/>
                </a:solidFill>
                <a:latin typeface="Calibri"/>
                <a:cs typeface="Calibri"/>
              </a:rPr>
              <a:t>Педагоги</a:t>
            </a:r>
            <a:r>
              <a:rPr sz="3200" i="1" spc="-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45" dirty="0">
                <a:solidFill>
                  <a:srgbClr val="205868"/>
                </a:solidFill>
                <a:latin typeface="Calibri"/>
                <a:cs typeface="Calibri"/>
              </a:rPr>
              <a:t>обеспечивают</a:t>
            </a:r>
            <a:r>
              <a:rPr sz="32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00" dirty="0">
                <a:solidFill>
                  <a:srgbClr val="205868"/>
                </a:solidFill>
                <a:latin typeface="Calibri"/>
                <a:cs typeface="Calibri"/>
              </a:rPr>
              <a:t>снижение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215" dirty="0">
                <a:solidFill>
                  <a:srgbClr val="205868"/>
                </a:solidFill>
                <a:latin typeface="Calibri"/>
                <a:cs typeface="Calibri"/>
              </a:rPr>
              <a:t>ЧБД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85" dirty="0">
                <a:solidFill>
                  <a:srgbClr val="205868"/>
                </a:solidFill>
                <a:latin typeface="Calibri"/>
                <a:cs typeface="Calibri"/>
              </a:rPr>
              <a:t>до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98%.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3939" y="4363211"/>
            <a:ext cx="7344156" cy="220218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28772" y="435876"/>
            <a:ext cx="2005964" cy="628015"/>
            <a:chOff x="3128772" y="435876"/>
            <a:chExt cx="2005964" cy="6280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28772" y="435876"/>
              <a:ext cx="2005583" cy="62787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71571" y="478408"/>
              <a:ext cx="1924812" cy="546735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535940" y="1480985"/>
            <a:ext cx="7773034" cy="3733165"/>
          </a:xfrm>
          <a:prstGeom prst="rect">
            <a:avLst/>
          </a:prstGeom>
        </p:spPr>
        <p:txBody>
          <a:bodyPr vert="horz" wrap="square" lIns="0" tIns="110489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869"/>
              </a:spcBef>
              <a:buFont typeface="Arial MT"/>
              <a:buChar char="•"/>
              <a:tabLst>
                <a:tab pos="354965" algn="l"/>
              </a:tabLst>
            </a:pPr>
            <a:r>
              <a:rPr sz="3200" i="1" spc="-160" dirty="0">
                <a:solidFill>
                  <a:srgbClr val="205868"/>
                </a:solidFill>
                <a:latin typeface="Calibri"/>
                <a:cs typeface="Calibri"/>
              </a:rPr>
              <a:t>Папка</a:t>
            </a:r>
            <a:r>
              <a:rPr sz="32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95" dirty="0">
                <a:solidFill>
                  <a:srgbClr val="205868"/>
                </a:solidFill>
                <a:latin typeface="Calibri"/>
                <a:cs typeface="Calibri"/>
              </a:rPr>
              <a:t>передвижка: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60" dirty="0">
                <a:solidFill>
                  <a:srgbClr val="205868"/>
                </a:solidFill>
                <a:latin typeface="Calibri"/>
                <a:cs typeface="Calibri"/>
              </a:rPr>
              <a:t>«</a:t>
            </a:r>
            <a:r>
              <a:rPr sz="3200" b="1" i="1" spc="-360" dirty="0">
                <a:solidFill>
                  <a:srgbClr val="205868"/>
                </a:solidFill>
                <a:latin typeface="Calibri"/>
                <a:cs typeface="Calibri"/>
              </a:rPr>
              <a:t>Здоровые</a:t>
            </a:r>
            <a:r>
              <a:rPr sz="3200" b="1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325" dirty="0">
                <a:solidFill>
                  <a:srgbClr val="205868"/>
                </a:solidFill>
                <a:latin typeface="Calibri"/>
                <a:cs typeface="Calibri"/>
              </a:rPr>
              <a:t>ножки!</a:t>
            </a:r>
            <a:r>
              <a:rPr sz="3200" i="1" spc="-325" dirty="0">
                <a:solidFill>
                  <a:srgbClr val="205868"/>
                </a:solidFill>
                <a:latin typeface="Calibri"/>
                <a:cs typeface="Calibri"/>
              </a:rPr>
              <a:t>»</a:t>
            </a:r>
            <a:endParaRPr sz="3200">
              <a:latin typeface="Calibri"/>
              <a:cs typeface="Calibri"/>
            </a:endParaRPr>
          </a:p>
          <a:p>
            <a:pPr marL="355600" marR="511175" indent="-342900">
              <a:lnSpc>
                <a:spcPct val="100000"/>
              </a:lnSpc>
              <a:spcBef>
                <a:spcPts val="770"/>
              </a:spcBef>
              <a:buFont typeface="Arial MT"/>
              <a:buChar char="•"/>
              <a:tabLst>
                <a:tab pos="355600" algn="l"/>
              </a:tabLst>
            </a:pPr>
            <a:r>
              <a:rPr sz="3200" i="1" spc="-295" dirty="0">
                <a:solidFill>
                  <a:srgbClr val="205868"/>
                </a:solidFill>
                <a:latin typeface="Calibri"/>
                <a:cs typeface="Calibri"/>
              </a:rPr>
              <a:t>Фотовыставка</a:t>
            </a:r>
            <a:r>
              <a:rPr sz="3200" i="1" spc="-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5" dirty="0">
                <a:solidFill>
                  <a:srgbClr val="205868"/>
                </a:solidFill>
                <a:latin typeface="Calibri"/>
                <a:cs typeface="Calibri"/>
              </a:rPr>
              <a:t>«</a:t>
            </a:r>
            <a:r>
              <a:rPr sz="3200" b="1" i="1" spc="-285" dirty="0">
                <a:solidFill>
                  <a:srgbClr val="205868"/>
                </a:solidFill>
                <a:latin typeface="Calibri"/>
                <a:cs typeface="Calibri"/>
              </a:rPr>
              <a:t>Закаляем</a:t>
            </a:r>
            <a:r>
              <a:rPr sz="3200" b="1" i="1" spc="-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330" dirty="0">
                <a:solidFill>
                  <a:srgbClr val="205868"/>
                </a:solidFill>
                <a:latin typeface="Calibri"/>
                <a:cs typeface="Calibri"/>
              </a:rPr>
              <a:t>ножки</a:t>
            </a:r>
            <a:r>
              <a:rPr sz="3200" b="1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dirty="0">
                <a:solidFill>
                  <a:srgbClr val="205868"/>
                </a:solidFill>
                <a:latin typeface="Calibri"/>
                <a:cs typeface="Calibri"/>
              </a:rPr>
              <a:t>–</a:t>
            </a:r>
            <a:r>
              <a:rPr sz="3200" b="1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300" dirty="0">
                <a:solidFill>
                  <a:srgbClr val="205868"/>
                </a:solidFill>
                <a:latin typeface="Calibri"/>
                <a:cs typeface="Calibri"/>
              </a:rPr>
              <a:t>ходим</a:t>
            </a:r>
            <a:r>
              <a:rPr sz="3200" b="1" i="1" spc="-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355" dirty="0">
                <a:solidFill>
                  <a:srgbClr val="205868"/>
                </a:solidFill>
                <a:latin typeface="Calibri"/>
                <a:cs typeface="Calibri"/>
              </a:rPr>
              <a:t>по </a:t>
            </a:r>
            <a:r>
              <a:rPr sz="3200" b="1" i="1" spc="-385" dirty="0">
                <a:solidFill>
                  <a:srgbClr val="205868"/>
                </a:solidFill>
                <a:latin typeface="Calibri"/>
                <a:cs typeface="Calibri"/>
              </a:rPr>
              <a:t>дорожке!</a:t>
            </a:r>
            <a:r>
              <a:rPr sz="3200" i="1" spc="-385" dirty="0">
                <a:solidFill>
                  <a:srgbClr val="205868"/>
                </a:solidFill>
                <a:latin typeface="Calibri"/>
                <a:cs typeface="Calibri"/>
              </a:rPr>
              <a:t>»</a:t>
            </a:r>
            <a:endParaRPr sz="3200">
              <a:latin typeface="Calibri"/>
              <a:cs typeface="Calibri"/>
            </a:endParaRPr>
          </a:p>
          <a:p>
            <a:pPr marL="355600" marR="5080" indent="-342900">
              <a:lnSpc>
                <a:spcPct val="100000"/>
              </a:lnSpc>
              <a:spcBef>
                <a:spcPts val="770"/>
              </a:spcBef>
              <a:buFont typeface="Arial MT"/>
              <a:buChar char="•"/>
              <a:tabLst>
                <a:tab pos="355600" algn="l"/>
              </a:tabLst>
            </a:pPr>
            <a:r>
              <a:rPr sz="3200" i="1" spc="-290" dirty="0">
                <a:solidFill>
                  <a:srgbClr val="205868"/>
                </a:solidFill>
                <a:latin typeface="Calibri"/>
                <a:cs typeface="Calibri"/>
              </a:rPr>
              <a:t>Изготовление</a:t>
            </a:r>
            <a:r>
              <a:rPr sz="3200" i="1" spc="-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75" dirty="0">
                <a:solidFill>
                  <a:srgbClr val="205868"/>
                </a:solidFill>
                <a:latin typeface="Calibri"/>
                <a:cs typeface="Calibri"/>
              </a:rPr>
              <a:t>корригирующей</a:t>
            </a:r>
            <a:r>
              <a:rPr sz="32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05" dirty="0">
                <a:solidFill>
                  <a:srgbClr val="205868"/>
                </a:solidFill>
                <a:latin typeface="Calibri"/>
                <a:cs typeface="Calibri"/>
              </a:rPr>
              <a:t>дорожки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b="1" i="1" spc="-320" dirty="0">
                <a:solidFill>
                  <a:srgbClr val="205868"/>
                </a:solidFill>
                <a:latin typeface="Calibri"/>
                <a:cs typeface="Calibri"/>
              </a:rPr>
              <a:t>«Веселая </a:t>
            </a:r>
            <a:r>
              <a:rPr sz="3200" b="1" i="1" spc="-265" dirty="0">
                <a:solidFill>
                  <a:srgbClr val="205868"/>
                </a:solidFill>
                <a:latin typeface="Calibri"/>
                <a:cs typeface="Calibri"/>
              </a:rPr>
              <a:t>гуссенничка!»,</a:t>
            </a:r>
            <a:r>
              <a:rPr sz="3200" b="1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5" dirty="0">
                <a:solidFill>
                  <a:srgbClr val="205868"/>
                </a:solidFill>
                <a:latin typeface="Calibri"/>
                <a:cs typeface="Calibri"/>
              </a:rPr>
              <a:t>нетрадиционным</a:t>
            </a:r>
            <a:r>
              <a:rPr sz="32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0" dirty="0">
                <a:solidFill>
                  <a:srgbClr val="205868"/>
                </a:solidFill>
                <a:latin typeface="Calibri"/>
                <a:cs typeface="Calibri"/>
              </a:rPr>
              <a:t>способом,</a:t>
            </a:r>
            <a:r>
              <a:rPr sz="32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" dirty="0">
                <a:solidFill>
                  <a:srgbClr val="205868"/>
                </a:solidFill>
                <a:latin typeface="Calibri"/>
                <a:cs typeface="Calibri"/>
              </a:rPr>
              <a:t>из</a:t>
            </a:r>
            <a:endParaRPr sz="3200">
              <a:latin typeface="Calibri"/>
              <a:cs typeface="Calibri"/>
            </a:endParaRPr>
          </a:p>
          <a:p>
            <a:pPr marL="355600" marR="120650">
              <a:lnSpc>
                <a:spcPct val="100000"/>
              </a:lnSpc>
            </a:pPr>
            <a:r>
              <a:rPr sz="3200" i="1" spc="-225" dirty="0">
                <a:solidFill>
                  <a:srgbClr val="205868"/>
                </a:solidFill>
                <a:latin typeface="Calibri"/>
                <a:cs typeface="Calibri"/>
              </a:rPr>
              <a:t>подручных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15" dirty="0">
                <a:solidFill>
                  <a:srgbClr val="205868"/>
                </a:solidFill>
                <a:latin typeface="Calibri"/>
                <a:cs typeface="Calibri"/>
              </a:rPr>
              <a:t>материалов,</a:t>
            </a:r>
            <a:r>
              <a:rPr sz="32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80" dirty="0">
                <a:solidFill>
                  <a:srgbClr val="205868"/>
                </a:solidFill>
                <a:latin typeface="Calibri"/>
                <a:cs typeface="Calibri"/>
              </a:rPr>
              <a:t>вместе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4" dirty="0">
                <a:solidFill>
                  <a:srgbClr val="205868"/>
                </a:solidFill>
                <a:latin typeface="Calibri"/>
                <a:cs typeface="Calibri"/>
              </a:rPr>
              <a:t>с</a:t>
            </a:r>
            <a:r>
              <a:rPr sz="32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90" dirty="0">
                <a:solidFill>
                  <a:srgbClr val="205868"/>
                </a:solidFill>
                <a:latin typeface="Calibri"/>
                <a:cs typeface="Calibri"/>
              </a:rPr>
              <a:t>родителями</a:t>
            </a:r>
            <a:r>
              <a:rPr sz="32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50" dirty="0">
                <a:solidFill>
                  <a:srgbClr val="205868"/>
                </a:solidFill>
                <a:latin typeface="Calibri"/>
                <a:cs typeface="Calibri"/>
              </a:rPr>
              <a:t>и </a:t>
            </a:r>
            <a:r>
              <a:rPr sz="3200" i="1" spc="-315" dirty="0">
                <a:solidFill>
                  <a:srgbClr val="205868"/>
                </a:solidFill>
                <a:latin typeface="Calibri"/>
                <a:cs typeface="Calibri"/>
              </a:rPr>
              <a:t>детьми.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28772" y="435876"/>
            <a:ext cx="2005964" cy="628015"/>
            <a:chOff x="3128772" y="435876"/>
            <a:chExt cx="2005964" cy="6280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28772" y="435876"/>
              <a:ext cx="2005583" cy="62787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71571" y="478408"/>
              <a:ext cx="1924812" cy="546735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179831" y="1251203"/>
            <a:ext cx="8964295" cy="5321935"/>
            <a:chOff x="179831" y="1251203"/>
            <a:chExt cx="8964295" cy="5321935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1251203"/>
              <a:ext cx="4040124" cy="532180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44696" y="2071141"/>
              <a:ext cx="5099304" cy="418185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39767" y="2266187"/>
              <a:ext cx="4817364" cy="361187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-1"/>
            <a:ext cx="9144000" cy="6858000"/>
            <a:chOff x="0" y="-1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-1"/>
              <a:ext cx="9079991" cy="682599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28771" y="435876"/>
              <a:ext cx="2005583" cy="62787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71571" y="478409"/>
              <a:ext cx="1924812" cy="54673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860" y="1217675"/>
              <a:ext cx="4283964" cy="304495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17931" y="1412747"/>
              <a:ext cx="3713988" cy="247497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384" y="3881672"/>
              <a:ext cx="4282567" cy="297632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19456" y="4076699"/>
              <a:ext cx="3712464" cy="24765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945636" y="2657894"/>
              <a:ext cx="5198364" cy="321551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140707" y="2852928"/>
              <a:ext cx="4703064" cy="264566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53795" y="582193"/>
            <a:ext cx="6283960" cy="574675"/>
            <a:chOff x="653795" y="582193"/>
            <a:chExt cx="6283960" cy="57467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3795" y="582193"/>
              <a:ext cx="6283452" cy="57452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4588" y="622934"/>
              <a:ext cx="6206083" cy="497840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258267" y="1319276"/>
            <a:ext cx="6972934" cy="44164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3200" i="1" spc="17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10" dirty="0">
                <a:solidFill>
                  <a:srgbClr val="205868"/>
                </a:solidFill>
                <a:latin typeface="Calibri"/>
                <a:cs typeface="Calibri"/>
              </a:rPr>
              <a:t>процессе</a:t>
            </a:r>
            <a:r>
              <a:rPr sz="3200" i="1" spc="-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95" dirty="0">
                <a:solidFill>
                  <a:srgbClr val="205868"/>
                </a:solidFill>
                <a:latin typeface="Calibri"/>
                <a:cs typeface="Calibri"/>
              </a:rPr>
              <a:t>обсуждения</a:t>
            </a:r>
            <a:r>
              <a:rPr sz="32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5" dirty="0">
                <a:solidFill>
                  <a:srgbClr val="205868"/>
                </a:solidFill>
                <a:latin typeface="Calibri"/>
                <a:cs typeface="Calibri"/>
              </a:rPr>
              <a:t>проблемы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70" dirty="0">
                <a:solidFill>
                  <a:srgbClr val="205868"/>
                </a:solidFill>
                <a:latin typeface="Calibri"/>
                <a:cs typeface="Calibri"/>
              </a:rPr>
              <a:t>недостатка </a:t>
            </a:r>
            <a:r>
              <a:rPr sz="3200" i="1" spc="-215" dirty="0">
                <a:solidFill>
                  <a:srgbClr val="205868"/>
                </a:solidFill>
                <a:latin typeface="Calibri"/>
                <a:cs typeface="Calibri"/>
              </a:rPr>
              <a:t>знаний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65" dirty="0">
                <a:solidFill>
                  <a:srgbClr val="205868"/>
                </a:solidFill>
                <a:latin typeface="Calibri"/>
                <a:cs typeface="Calibri"/>
              </a:rPr>
              <a:t>о</a:t>
            </a:r>
            <a:r>
              <a:rPr sz="32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65" dirty="0">
                <a:solidFill>
                  <a:srgbClr val="205868"/>
                </a:solidFill>
                <a:latin typeface="Calibri"/>
                <a:cs typeface="Calibri"/>
              </a:rPr>
              <a:t>закаливающих</a:t>
            </a:r>
            <a:r>
              <a:rPr sz="32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60" dirty="0">
                <a:solidFill>
                  <a:srgbClr val="205868"/>
                </a:solidFill>
                <a:latin typeface="Calibri"/>
                <a:cs typeface="Calibri"/>
              </a:rPr>
              <a:t>процедурах,</a:t>
            </a:r>
            <a:r>
              <a:rPr sz="32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160" dirty="0">
                <a:solidFill>
                  <a:srgbClr val="205868"/>
                </a:solidFill>
                <a:latin typeface="Calibri"/>
                <a:cs typeface="Calibri"/>
              </a:rPr>
              <a:t>у</a:t>
            </a:r>
            <a:r>
              <a:rPr sz="3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425" dirty="0">
                <a:solidFill>
                  <a:srgbClr val="205868"/>
                </a:solidFill>
                <a:latin typeface="Calibri"/>
                <a:cs typeface="Calibri"/>
              </a:rPr>
              <a:t>детей </a:t>
            </a:r>
            <a:r>
              <a:rPr sz="3200" i="1" spc="-245" dirty="0">
                <a:solidFill>
                  <a:srgbClr val="205868"/>
                </a:solidFill>
                <a:latin typeface="Calibri"/>
                <a:cs typeface="Calibri"/>
              </a:rPr>
              <a:t>возникли</a:t>
            </a:r>
            <a:r>
              <a:rPr sz="32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0" dirty="0">
                <a:solidFill>
                  <a:srgbClr val="205868"/>
                </a:solidFill>
                <a:latin typeface="Calibri"/>
                <a:cs typeface="Calibri"/>
              </a:rPr>
              <a:t>вопросы.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3200" i="1" spc="-265" dirty="0">
                <a:solidFill>
                  <a:srgbClr val="205868"/>
                </a:solidFill>
                <a:latin typeface="Calibri"/>
                <a:cs typeface="Calibri"/>
              </a:rPr>
              <a:t>Обсудили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60" dirty="0">
                <a:solidFill>
                  <a:srgbClr val="205868"/>
                </a:solidFill>
                <a:latin typeface="Calibri"/>
                <a:cs typeface="Calibri"/>
              </a:rPr>
              <a:t>план</a:t>
            </a:r>
            <a:r>
              <a:rPr sz="32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05" dirty="0">
                <a:solidFill>
                  <a:srgbClr val="205868"/>
                </a:solidFill>
                <a:latin typeface="Calibri"/>
                <a:cs typeface="Calibri"/>
              </a:rPr>
              <a:t>действий:</a:t>
            </a:r>
            <a:endParaRPr sz="3200">
              <a:latin typeface="Calibri"/>
              <a:cs typeface="Calibri"/>
            </a:endParaRPr>
          </a:p>
          <a:p>
            <a:pPr marL="368300" indent="-355600">
              <a:lnSpc>
                <a:spcPct val="100000"/>
              </a:lnSpc>
              <a:buAutoNum type="arabicPeriod"/>
              <a:tabLst>
                <a:tab pos="368300" algn="l"/>
              </a:tabLst>
            </a:pP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Как</a:t>
            </a:r>
            <a:r>
              <a:rPr sz="3200" i="1" spc="-7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0" dirty="0">
                <a:solidFill>
                  <a:srgbClr val="205868"/>
                </a:solidFill>
                <a:latin typeface="Calibri"/>
                <a:cs typeface="Calibri"/>
              </a:rPr>
              <a:t>узнать?</a:t>
            </a:r>
            <a:endParaRPr sz="3200">
              <a:latin typeface="Calibri"/>
              <a:cs typeface="Calibri"/>
            </a:endParaRPr>
          </a:p>
          <a:p>
            <a:pPr marL="368300" indent="-355600">
              <a:lnSpc>
                <a:spcPct val="100000"/>
              </a:lnSpc>
              <a:buAutoNum type="arabicPeriod"/>
              <a:tabLst>
                <a:tab pos="368300" algn="l"/>
              </a:tabLst>
            </a:pP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Как</a:t>
            </a:r>
            <a:r>
              <a:rPr sz="32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70" dirty="0">
                <a:solidFill>
                  <a:srgbClr val="205868"/>
                </a:solidFill>
                <a:latin typeface="Calibri"/>
                <a:cs typeface="Calibri"/>
              </a:rPr>
              <a:t>применить</a:t>
            </a:r>
            <a:r>
              <a:rPr sz="3200" i="1" spc="-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95" dirty="0">
                <a:solidFill>
                  <a:srgbClr val="205868"/>
                </a:solidFill>
                <a:latin typeface="Calibri"/>
                <a:cs typeface="Calibri"/>
              </a:rPr>
              <a:t>свои</a:t>
            </a:r>
            <a:r>
              <a:rPr sz="32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50" dirty="0">
                <a:solidFill>
                  <a:srgbClr val="205868"/>
                </a:solidFill>
                <a:latin typeface="Calibri"/>
                <a:cs typeface="Calibri"/>
              </a:rPr>
              <a:t>знания?</a:t>
            </a:r>
            <a:endParaRPr sz="3200">
              <a:latin typeface="Calibri"/>
              <a:cs typeface="Calibri"/>
            </a:endParaRPr>
          </a:p>
          <a:p>
            <a:pPr marL="12700" marR="6350">
              <a:lnSpc>
                <a:spcPct val="100000"/>
              </a:lnSpc>
            </a:pPr>
            <a:r>
              <a:rPr sz="3200" i="1" spc="-210" dirty="0">
                <a:solidFill>
                  <a:srgbClr val="205868"/>
                </a:solidFill>
                <a:latin typeface="Calibri"/>
                <a:cs typeface="Calibri"/>
              </a:rPr>
              <a:t>Пришли</a:t>
            </a:r>
            <a:r>
              <a:rPr sz="32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dirty="0">
                <a:solidFill>
                  <a:srgbClr val="205868"/>
                </a:solidFill>
                <a:latin typeface="Calibri"/>
                <a:cs typeface="Calibri"/>
              </a:rPr>
              <a:t>к</a:t>
            </a:r>
            <a:r>
              <a:rPr sz="32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0" dirty="0">
                <a:solidFill>
                  <a:srgbClr val="205868"/>
                </a:solidFill>
                <a:latin typeface="Calibri"/>
                <a:cs typeface="Calibri"/>
              </a:rPr>
              <a:t>выводу:</a:t>
            </a:r>
            <a:r>
              <a:rPr sz="32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7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32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25" dirty="0">
                <a:solidFill>
                  <a:srgbClr val="205868"/>
                </a:solidFill>
                <a:latin typeface="Calibri"/>
                <a:cs typeface="Calibri"/>
              </a:rPr>
              <a:t>нашей</a:t>
            </a:r>
            <a:r>
              <a:rPr sz="3200" i="1" spc="-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54" dirty="0">
                <a:solidFill>
                  <a:srgbClr val="205868"/>
                </a:solidFill>
                <a:latin typeface="Calibri"/>
                <a:cs typeface="Calibri"/>
              </a:rPr>
              <a:t>группе</a:t>
            </a:r>
            <a:r>
              <a:rPr sz="32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310" dirty="0">
                <a:solidFill>
                  <a:srgbClr val="205868"/>
                </a:solidFill>
                <a:latin typeface="Calibri"/>
                <a:cs typeface="Calibri"/>
              </a:rPr>
              <a:t>необходимо </a:t>
            </a:r>
            <a:r>
              <a:rPr sz="3200" i="1" spc="-320" dirty="0">
                <a:solidFill>
                  <a:srgbClr val="205868"/>
                </a:solidFill>
                <a:latin typeface="Calibri"/>
                <a:cs typeface="Calibri"/>
              </a:rPr>
              <a:t>проводить</a:t>
            </a:r>
            <a:r>
              <a:rPr sz="3200" i="1" spc="-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35" dirty="0">
                <a:solidFill>
                  <a:srgbClr val="205868"/>
                </a:solidFill>
                <a:latin typeface="Calibri"/>
                <a:cs typeface="Calibri"/>
              </a:rPr>
              <a:t>ряд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95" dirty="0">
                <a:solidFill>
                  <a:srgbClr val="205868"/>
                </a:solidFill>
                <a:latin typeface="Calibri"/>
                <a:cs typeface="Calibri"/>
              </a:rPr>
              <a:t>процедур</a:t>
            </a:r>
            <a:r>
              <a:rPr sz="32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85" dirty="0">
                <a:solidFill>
                  <a:srgbClr val="205868"/>
                </a:solidFill>
                <a:latin typeface="Calibri"/>
                <a:cs typeface="Calibri"/>
              </a:rPr>
              <a:t>по</a:t>
            </a:r>
            <a:r>
              <a:rPr sz="32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200" i="1" spc="-290" dirty="0">
                <a:solidFill>
                  <a:srgbClr val="205868"/>
                </a:solidFill>
                <a:latin typeface="Calibri"/>
                <a:cs typeface="Calibri"/>
              </a:rPr>
              <a:t>профилактике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3200" i="1" spc="-265" dirty="0">
                <a:solidFill>
                  <a:srgbClr val="205868"/>
                </a:solidFill>
                <a:latin typeface="Calibri"/>
                <a:cs typeface="Calibri"/>
              </a:rPr>
              <a:t>плоскостопия.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191511" y="489165"/>
            <a:ext cx="3436620" cy="567055"/>
            <a:chOff x="2191511" y="489165"/>
            <a:chExt cx="3436620" cy="56705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91511" y="489165"/>
              <a:ext cx="3436620" cy="56696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34945" y="532129"/>
              <a:ext cx="3354324" cy="486029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258267" y="1287272"/>
            <a:ext cx="8357870" cy="45859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i="1" spc="-250" dirty="0">
                <a:solidFill>
                  <a:srgbClr val="205868"/>
                </a:solidFill>
                <a:latin typeface="Calibri"/>
                <a:cs typeface="Calibri"/>
              </a:rPr>
              <a:t>Подготовительный</a:t>
            </a:r>
            <a:r>
              <a:rPr sz="2200" b="1" i="1" spc="1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b="1" i="1" spc="-20" dirty="0">
                <a:solidFill>
                  <a:srgbClr val="205868"/>
                </a:solidFill>
                <a:latin typeface="Calibri"/>
                <a:cs typeface="Calibri"/>
              </a:rPr>
              <a:t>этап.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ts val="2375"/>
              </a:lnSpc>
            </a:pPr>
            <a:r>
              <a:rPr sz="2200" i="1" spc="-235" dirty="0">
                <a:solidFill>
                  <a:srgbClr val="205868"/>
                </a:solidFill>
                <a:latin typeface="Calibri"/>
                <a:cs typeface="Calibri"/>
              </a:rPr>
              <a:t>Определение</a:t>
            </a:r>
            <a:r>
              <a:rPr sz="2200" i="1" spc="6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20" dirty="0">
                <a:solidFill>
                  <a:srgbClr val="205868"/>
                </a:solidFill>
                <a:latin typeface="Calibri"/>
                <a:cs typeface="Calibri"/>
              </a:rPr>
              <a:t>педагогом</a:t>
            </a:r>
            <a:r>
              <a:rPr sz="2200" i="1" spc="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15" dirty="0">
                <a:solidFill>
                  <a:srgbClr val="205868"/>
                </a:solidFill>
                <a:latin typeface="Calibri"/>
                <a:cs typeface="Calibri"/>
              </a:rPr>
              <a:t>темы,</a:t>
            </a:r>
            <a:r>
              <a:rPr sz="2200" i="1" spc="7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29" dirty="0">
                <a:solidFill>
                  <a:srgbClr val="205868"/>
                </a:solidFill>
                <a:latin typeface="Calibri"/>
                <a:cs typeface="Calibri"/>
              </a:rPr>
              <a:t>целей</a:t>
            </a:r>
            <a:r>
              <a:rPr sz="2200" i="1" spc="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3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200" i="1" spc="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80" dirty="0">
                <a:solidFill>
                  <a:srgbClr val="205868"/>
                </a:solidFill>
                <a:latin typeface="Calibri"/>
                <a:cs typeface="Calibri"/>
              </a:rPr>
              <a:t>задач,</a:t>
            </a:r>
            <a:r>
              <a:rPr sz="2200" i="1" spc="5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40" dirty="0">
                <a:solidFill>
                  <a:srgbClr val="205868"/>
                </a:solidFill>
                <a:latin typeface="Calibri"/>
                <a:cs typeface="Calibri"/>
              </a:rPr>
              <a:t>содержание</a:t>
            </a:r>
            <a:r>
              <a:rPr sz="2200" i="1" spc="6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45" dirty="0">
                <a:solidFill>
                  <a:srgbClr val="205868"/>
                </a:solidFill>
                <a:latin typeface="Calibri"/>
                <a:cs typeface="Calibri"/>
              </a:rPr>
              <a:t>проекта,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ts val="2110"/>
              </a:lnSpc>
            </a:pPr>
            <a:r>
              <a:rPr sz="2200" i="1" spc="-200" dirty="0">
                <a:solidFill>
                  <a:srgbClr val="205868"/>
                </a:solidFill>
                <a:latin typeface="Calibri"/>
                <a:cs typeface="Calibri"/>
              </a:rPr>
              <a:t>прогнозирование</a:t>
            </a:r>
            <a:r>
              <a:rPr sz="22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20" dirty="0">
                <a:solidFill>
                  <a:srgbClr val="205868"/>
                </a:solidFill>
                <a:latin typeface="Calibri"/>
                <a:cs typeface="Calibri"/>
              </a:rPr>
              <a:t>результата.</a:t>
            </a:r>
            <a:r>
              <a:rPr sz="2200" i="1" spc="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205868"/>
                </a:solidFill>
                <a:latin typeface="Calibri"/>
                <a:cs typeface="Calibri"/>
              </a:rPr>
              <a:t>На</a:t>
            </a:r>
            <a:r>
              <a:rPr sz="22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35" dirty="0">
                <a:solidFill>
                  <a:srgbClr val="205868"/>
                </a:solidFill>
                <a:latin typeface="Calibri"/>
                <a:cs typeface="Calibri"/>
              </a:rPr>
              <a:t>этом</a:t>
            </a:r>
            <a:r>
              <a:rPr sz="22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40" dirty="0">
                <a:solidFill>
                  <a:srgbClr val="205868"/>
                </a:solidFill>
                <a:latin typeface="Calibri"/>
                <a:cs typeface="Calibri"/>
              </a:rPr>
              <a:t>этапе</a:t>
            </a:r>
            <a:r>
              <a:rPr sz="2200" i="1" spc="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25" dirty="0">
                <a:solidFill>
                  <a:srgbClr val="205868"/>
                </a:solidFill>
                <a:latin typeface="Calibri"/>
                <a:cs typeface="Calibri"/>
              </a:rPr>
              <a:t>работы,</a:t>
            </a:r>
            <a:r>
              <a:rPr sz="22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75" dirty="0">
                <a:solidFill>
                  <a:srgbClr val="205868"/>
                </a:solidFill>
                <a:latin typeface="Calibri"/>
                <a:cs typeface="Calibri"/>
              </a:rPr>
              <a:t>нам</a:t>
            </a:r>
            <a:r>
              <a:rPr sz="22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29" dirty="0">
                <a:solidFill>
                  <a:srgbClr val="205868"/>
                </a:solidFill>
                <a:latin typeface="Calibri"/>
                <a:cs typeface="Calibri"/>
              </a:rPr>
              <a:t>предстояло</a:t>
            </a:r>
            <a:r>
              <a:rPr sz="22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40" dirty="0">
                <a:solidFill>
                  <a:srgbClr val="205868"/>
                </a:solidFill>
                <a:latin typeface="Calibri"/>
                <a:cs typeface="Calibri"/>
              </a:rPr>
              <a:t>решить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ts val="2375"/>
              </a:lnSpc>
            </a:pPr>
            <a:r>
              <a:rPr sz="2200" i="1" spc="-250" dirty="0">
                <a:solidFill>
                  <a:srgbClr val="205868"/>
                </a:solidFill>
                <a:latin typeface="Calibri"/>
                <a:cs typeface="Calibri"/>
              </a:rPr>
              <a:t>следующие</a:t>
            </a:r>
            <a:r>
              <a:rPr sz="2200" i="1" spc="10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0" dirty="0">
                <a:solidFill>
                  <a:srgbClr val="205868"/>
                </a:solidFill>
                <a:latin typeface="Calibri"/>
                <a:cs typeface="Calibri"/>
              </a:rPr>
              <a:t>задачи:</a:t>
            </a:r>
            <a:endParaRPr sz="2200">
              <a:latin typeface="Calibri"/>
              <a:cs typeface="Calibri"/>
            </a:endParaRPr>
          </a:p>
          <a:p>
            <a:pPr marL="257175" indent="-244475">
              <a:lnSpc>
                <a:spcPts val="2375"/>
              </a:lnSpc>
              <a:buSzPct val="86363"/>
              <a:buAutoNum type="arabicPeriod"/>
              <a:tabLst>
                <a:tab pos="257175" algn="l"/>
              </a:tabLst>
            </a:pPr>
            <a:r>
              <a:rPr sz="2200" i="1" spc="-170" dirty="0">
                <a:solidFill>
                  <a:srgbClr val="205868"/>
                </a:solidFill>
                <a:latin typeface="Calibri"/>
                <a:cs typeface="Calibri"/>
              </a:rPr>
              <a:t>изучить</a:t>
            </a:r>
            <a:r>
              <a:rPr sz="2200" i="1" spc="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60" dirty="0">
                <a:solidFill>
                  <a:srgbClr val="205868"/>
                </a:solidFill>
                <a:latin typeface="Calibri"/>
                <a:cs typeface="Calibri"/>
              </a:rPr>
              <a:t>отношение</a:t>
            </a:r>
            <a:r>
              <a:rPr sz="2200" i="1" spc="5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15" dirty="0">
                <a:solidFill>
                  <a:srgbClr val="205868"/>
                </a:solidFill>
                <a:latin typeface="Calibri"/>
                <a:cs typeface="Calibri"/>
              </a:rPr>
              <a:t>родительской</a:t>
            </a:r>
            <a:r>
              <a:rPr sz="22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65" dirty="0">
                <a:solidFill>
                  <a:srgbClr val="205868"/>
                </a:solidFill>
                <a:latin typeface="Calibri"/>
                <a:cs typeface="Calibri"/>
              </a:rPr>
              <a:t>общественности</a:t>
            </a:r>
            <a:r>
              <a:rPr sz="2200" i="1" spc="7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205868"/>
                </a:solidFill>
                <a:latin typeface="Calibri"/>
                <a:cs typeface="Calibri"/>
              </a:rPr>
              <a:t>к</a:t>
            </a:r>
            <a:r>
              <a:rPr sz="22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10" dirty="0">
                <a:solidFill>
                  <a:srgbClr val="205868"/>
                </a:solidFill>
                <a:latin typeface="Calibri"/>
                <a:cs typeface="Calibri"/>
              </a:rPr>
              <a:t>предлагаемой</a:t>
            </a:r>
            <a:endParaRPr sz="2200">
              <a:latin typeface="Calibri"/>
              <a:cs typeface="Calibri"/>
            </a:endParaRPr>
          </a:p>
          <a:p>
            <a:pPr marL="12700" marR="851535">
              <a:lnSpc>
                <a:spcPct val="80000"/>
              </a:lnSpc>
              <a:spcBef>
                <a:spcPts val="265"/>
              </a:spcBef>
            </a:pPr>
            <a:r>
              <a:rPr sz="2200" i="1" spc="-240" dirty="0">
                <a:solidFill>
                  <a:srgbClr val="205868"/>
                </a:solidFill>
                <a:latin typeface="Calibri"/>
                <a:cs typeface="Calibri"/>
              </a:rPr>
              <a:t>деятельности</a:t>
            </a:r>
            <a:r>
              <a:rPr sz="2200" i="1" spc="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54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22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45" dirty="0">
                <a:solidFill>
                  <a:srgbClr val="205868"/>
                </a:solidFill>
                <a:latin typeface="Calibri"/>
                <a:cs typeface="Calibri"/>
              </a:rPr>
              <a:t>рамках</a:t>
            </a:r>
            <a:r>
              <a:rPr sz="22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20" dirty="0">
                <a:solidFill>
                  <a:srgbClr val="205868"/>
                </a:solidFill>
                <a:latin typeface="Calibri"/>
                <a:cs typeface="Calibri"/>
              </a:rPr>
              <a:t>проекта</a:t>
            </a:r>
            <a:r>
              <a:rPr sz="22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04" dirty="0">
                <a:solidFill>
                  <a:srgbClr val="205868"/>
                </a:solidFill>
                <a:latin typeface="Calibri"/>
                <a:cs typeface="Calibri"/>
              </a:rPr>
              <a:t>(анкетирование)</a:t>
            </a:r>
            <a:r>
              <a:rPr sz="22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3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2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29" dirty="0">
                <a:solidFill>
                  <a:srgbClr val="205868"/>
                </a:solidFill>
                <a:latin typeface="Calibri"/>
                <a:cs typeface="Calibri"/>
              </a:rPr>
              <a:t>возможности</a:t>
            </a:r>
            <a:r>
              <a:rPr sz="2200" i="1" spc="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20" dirty="0">
                <a:solidFill>
                  <a:srgbClr val="205868"/>
                </a:solidFill>
                <a:latin typeface="Calibri"/>
                <a:cs typeface="Calibri"/>
              </a:rPr>
              <a:t>семей </a:t>
            </a:r>
            <a:r>
              <a:rPr sz="2200" i="1" spc="-210" dirty="0">
                <a:solidFill>
                  <a:srgbClr val="205868"/>
                </a:solidFill>
                <a:latin typeface="Calibri"/>
                <a:cs typeface="Calibri"/>
              </a:rPr>
              <a:t>воспитанников</a:t>
            </a:r>
            <a:r>
              <a:rPr sz="2200" i="1" spc="6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00" dirty="0">
                <a:solidFill>
                  <a:srgbClr val="205868"/>
                </a:solidFill>
                <a:latin typeface="Calibri"/>
                <a:cs typeface="Calibri"/>
              </a:rPr>
              <a:t>по</a:t>
            </a:r>
            <a:r>
              <a:rPr sz="2200" i="1" spc="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70" dirty="0">
                <a:solidFill>
                  <a:srgbClr val="205868"/>
                </a:solidFill>
                <a:latin typeface="Calibri"/>
                <a:cs typeface="Calibri"/>
              </a:rPr>
              <a:t>организации</a:t>
            </a:r>
            <a:r>
              <a:rPr sz="2200" i="1" spc="6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25" dirty="0">
                <a:solidFill>
                  <a:srgbClr val="205868"/>
                </a:solidFill>
                <a:latin typeface="Calibri"/>
                <a:cs typeface="Calibri"/>
              </a:rPr>
              <a:t>данного</a:t>
            </a:r>
            <a:r>
              <a:rPr sz="2200" i="1" spc="5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20" dirty="0">
                <a:solidFill>
                  <a:srgbClr val="205868"/>
                </a:solidFill>
                <a:latin typeface="Calibri"/>
                <a:cs typeface="Calibri"/>
              </a:rPr>
              <a:t>вида</a:t>
            </a:r>
            <a:r>
              <a:rPr sz="2200" i="1" spc="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50" dirty="0">
                <a:solidFill>
                  <a:srgbClr val="205868"/>
                </a:solidFill>
                <a:latin typeface="Calibri"/>
                <a:cs typeface="Calibri"/>
              </a:rPr>
              <a:t>закаливания;</a:t>
            </a:r>
            <a:endParaRPr sz="2200">
              <a:latin typeface="Calibri"/>
              <a:cs typeface="Calibri"/>
            </a:endParaRPr>
          </a:p>
          <a:p>
            <a:pPr marL="257175" indent="-244475">
              <a:lnSpc>
                <a:spcPts val="2375"/>
              </a:lnSpc>
              <a:buSzPct val="86363"/>
              <a:buAutoNum type="arabicPeriod" startAt="2"/>
              <a:tabLst>
                <a:tab pos="257175" algn="l"/>
              </a:tabLst>
            </a:pPr>
            <a:r>
              <a:rPr sz="2200" i="1" spc="-204" dirty="0">
                <a:solidFill>
                  <a:srgbClr val="205868"/>
                </a:solidFill>
                <a:latin typeface="Calibri"/>
                <a:cs typeface="Calibri"/>
              </a:rPr>
              <a:t>скоординировать</a:t>
            </a:r>
            <a:r>
              <a:rPr sz="22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20" dirty="0">
                <a:solidFill>
                  <a:srgbClr val="205868"/>
                </a:solidFill>
                <a:latin typeface="Calibri"/>
                <a:cs typeface="Calibri"/>
              </a:rPr>
              <a:t>действия</a:t>
            </a:r>
            <a:r>
              <a:rPr sz="2200" i="1" spc="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29" dirty="0">
                <a:solidFill>
                  <a:srgbClr val="205868"/>
                </a:solidFill>
                <a:latin typeface="Calibri"/>
                <a:cs typeface="Calibri"/>
              </a:rPr>
              <a:t>педагогов</a:t>
            </a:r>
            <a:r>
              <a:rPr sz="22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3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2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45" dirty="0">
                <a:solidFill>
                  <a:srgbClr val="205868"/>
                </a:solidFill>
                <a:latin typeface="Calibri"/>
                <a:cs typeface="Calibri"/>
              </a:rPr>
              <a:t>родителей</a:t>
            </a:r>
            <a:r>
              <a:rPr sz="22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50" dirty="0">
                <a:solidFill>
                  <a:srgbClr val="205868"/>
                </a:solidFill>
                <a:latin typeface="Calibri"/>
                <a:cs typeface="Calibri"/>
              </a:rPr>
              <a:t>знаний</a:t>
            </a:r>
            <a:r>
              <a:rPr sz="2200" i="1" spc="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54" dirty="0">
                <a:solidFill>
                  <a:srgbClr val="205868"/>
                </a:solidFill>
                <a:latin typeface="Calibri"/>
                <a:cs typeface="Calibri"/>
              </a:rPr>
              <a:t>о</a:t>
            </a:r>
            <a:r>
              <a:rPr sz="22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15" dirty="0">
                <a:solidFill>
                  <a:srgbClr val="205868"/>
                </a:solidFill>
                <a:latin typeface="Calibri"/>
                <a:cs typeface="Calibri"/>
              </a:rPr>
              <a:t>здоровье,</a:t>
            </a:r>
            <a:r>
              <a:rPr sz="22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5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ts val="2375"/>
              </a:lnSpc>
            </a:pPr>
            <a:r>
              <a:rPr sz="2200" i="1" spc="-220" dirty="0">
                <a:solidFill>
                  <a:srgbClr val="205868"/>
                </a:solidFill>
                <a:latin typeface="Calibri"/>
                <a:cs typeface="Calibri"/>
              </a:rPr>
              <a:t>здоровом</a:t>
            </a:r>
            <a:r>
              <a:rPr sz="22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25" dirty="0">
                <a:solidFill>
                  <a:srgbClr val="205868"/>
                </a:solidFill>
                <a:latin typeface="Calibri"/>
                <a:cs typeface="Calibri"/>
              </a:rPr>
              <a:t>образе</a:t>
            </a:r>
            <a:r>
              <a:rPr sz="2200" i="1" spc="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0" dirty="0">
                <a:solidFill>
                  <a:srgbClr val="205868"/>
                </a:solidFill>
                <a:latin typeface="Calibri"/>
                <a:cs typeface="Calibri"/>
              </a:rPr>
              <a:t>жизни;</a:t>
            </a:r>
            <a:endParaRPr sz="2200">
              <a:latin typeface="Calibri"/>
              <a:cs typeface="Calibri"/>
            </a:endParaRPr>
          </a:p>
          <a:p>
            <a:pPr marL="12700" marR="5080" indent="244475">
              <a:lnSpc>
                <a:spcPct val="80000"/>
              </a:lnSpc>
              <a:spcBef>
                <a:spcPts val="530"/>
              </a:spcBef>
              <a:buSzPct val="86363"/>
              <a:buAutoNum type="arabicPeriod" startAt="3"/>
              <a:tabLst>
                <a:tab pos="257175" algn="l"/>
              </a:tabLst>
            </a:pPr>
            <a:r>
              <a:rPr sz="2200" i="1" spc="-245" dirty="0">
                <a:solidFill>
                  <a:srgbClr val="205868"/>
                </a:solidFill>
                <a:latin typeface="Calibri"/>
                <a:cs typeface="Calibri"/>
              </a:rPr>
              <a:t>разработать</a:t>
            </a:r>
            <a:r>
              <a:rPr sz="2200" i="1" spc="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15" dirty="0">
                <a:solidFill>
                  <a:srgbClr val="205868"/>
                </a:solidFill>
                <a:latin typeface="Calibri"/>
                <a:cs typeface="Calibri"/>
              </a:rPr>
              <a:t>основные</a:t>
            </a:r>
            <a:r>
              <a:rPr sz="2200" i="1" spc="8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25" dirty="0">
                <a:solidFill>
                  <a:srgbClr val="205868"/>
                </a:solidFill>
                <a:latin typeface="Calibri"/>
                <a:cs typeface="Calibri"/>
              </a:rPr>
              <a:t>методические</a:t>
            </a:r>
            <a:r>
              <a:rPr sz="2200" i="1" spc="7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10" dirty="0">
                <a:solidFill>
                  <a:srgbClr val="205868"/>
                </a:solidFill>
                <a:latin typeface="Calibri"/>
                <a:cs typeface="Calibri"/>
              </a:rPr>
              <a:t>материалы</a:t>
            </a:r>
            <a:r>
              <a:rPr sz="2200" i="1" spc="8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3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200" i="1" spc="5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25" dirty="0">
                <a:solidFill>
                  <a:srgbClr val="205868"/>
                </a:solidFill>
                <a:latin typeface="Calibri"/>
                <a:cs typeface="Calibri"/>
              </a:rPr>
              <a:t>изготовить</a:t>
            </a:r>
            <a:r>
              <a:rPr sz="2200" i="1" spc="6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80" dirty="0">
                <a:solidFill>
                  <a:srgbClr val="205868"/>
                </a:solidFill>
                <a:latin typeface="Calibri"/>
                <a:cs typeface="Calibri"/>
              </a:rPr>
              <a:t>необходимые </a:t>
            </a:r>
            <a:r>
              <a:rPr sz="2200" i="1" spc="-204" dirty="0">
                <a:solidFill>
                  <a:srgbClr val="205868"/>
                </a:solidFill>
                <a:latin typeface="Calibri"/>
                <a:cs typeface="Calibri"/>
              </a:rPr>
              <a:t>дидактические</a:t>
            </a:r>
            <a:r>
              <a:rPr sz="2200" i="1" spc="10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45" dirty="0">
                <a:solidFill>
                  <a:srgbClr val="205868"/>
                </a:solidFill>
                <a:latin typeface="Calibri"/>
                <a:cs typeface="Calibri"/>
              </a:rPr>
              <a:t>пособия.</a:t>
            </a:r>
            <a:endParaRPr sz="2200">
              <a:latin typeface="Calibri"/>
              <a:cs typeface="Calibri"/>
            </a:endParaRPr>
          </a:p>
          <a:p>
            <a:pPr marL="196215" indent="-194945">
              <a:lnSpc>
                <a:spcPct val="100000"/>
              </a:lnSpc>
              <a:buSzPct val="86363"/>
              <a:buAutoNum type="arabicPeriod" startAt="3"/>
              <a:tabLst>
                <a:tab pos="196215" algn="l"/>
              </a:tabLst>
            </a:pPr>
            <a:r>
              <a:rPr sz="2200" i="1" spc="-204" dirty="0">
                <a:solidFill>
                  <a:srgbClr val="205868"/>
                </a:solidFill>
                <a:latin typeface="Calibri"/>
                <a:cs typeface="Calibri"/>
              </a:rPr>
              <a:t>Подготовка</a:t>
            </a:r>
            <a:r>
              <a:rPr sz="2200" i="1" spc="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90" dirty="0">
                <a:solidFill>
                  <a:srgbClr val="205868"/>
                </a:solidFill>
                <a:latin typeface="Calibri"/>
                <a:cs typeface="Calibri"/>
              </a:rPr>
              <a:t>консультации</a:t>
            </a:r>
            <a:r>
              <a:rPr sz="2200" i="1" spc="7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75" dirty="0">
                <a:solidFill>
                  <a:srgbClr val="205868"/>
                </a:solidFill>
                <a:latin typeface="Calibri"/>
                <a:cs typeface="Calibri"/>
              </a:rPr>
              <a:t>для</a:t>
            </a:r>
            <a:r>
              <a:rPr sz="2200" i="1" spc="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50" dirty="0">
                <a:solidFill>
                  <a:srgbClr val="205868"/>
                </a:solidFill>
                <a:latin typeface="Calibri"/>
                <a:cs typeface="Calibri"/>
              </a:rPr>
              <a:t>родителей</a:t>
            </a:r>
            <a:r>
              <a:rPr sz="2200" i="1" spc="7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15" dirty="0">
                <a:solidFill>
                  <a:srgbClr val="205868"/>
                </a:solidFill>
                <a:latin typeface="Calibri"/>
                <a:cs typeface="Calibri"/>
              </a:rPr>
              <a:t>«</a:t>
            </a:r>
            <a:r>
              <a:rPr sz="2200" b="1" i="1" spc="-215" dirty="0">
                <a:solidFill>
                  <a:srgbClr val="205868"/>
                </a:solidFill>
                <a:latin typeface="Calibri"/>
                <a:cs typeface="Calibri"/>
              </a:rPr>
              <a:t>Босиком</a:t>
            </a:r>
            <a:r>
              <a:rPr sz="2200" b="1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b="1" i="1" spc="-140" dirty="0">
                <a:solidFill>
                  <a:srgbClr val="205868"/>
                </a:solidFill>
                <a:latin typeface="Calibri"/>
                <a:cs typeface="Calibri"/>
              </a:rPr>
              <a:t>к</a:t>
            </a:r>
            <a:r>
              <a:rPr sz="2200" b="1" i="1" spc="6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b="1" i="1" spc="-265" dirty="0">
                <a:solidFill>
                  <a:srgbClr val="205868"/>
                </a:solidFill>
                <a:latin typeface="Calibri"/>
                <a:cs typeface="Calibri"/>
              </a:rPr>
              <a:t>здоровью</a:t>
            </a:r>
            <a:r>
              <a:rPr sz="2200" i="1" spc="-265" dirty="0">
                <a:solidFill>
                  <a:srgbClr val="205868"/>
                </a:solidFill>
                <a:latin typeface="Calibri"/>
                <a:cs typeface="Calibri"/>
              </a:rPr>
              <a:t>»</a:t>
            </a:r>
            <a:endParaRPr sz="2200">
              <a:latin typeface="Calibri"/>
              <a:cs typeface="Calibri"/>
            </a:endParaRPr>
          </a:p>
          <a:p>
            <a:pPr marL="196215" indent="-194945">
              <a:lnSpc>
                <a:spcPct val="100000"/>
              </a:lnSpc>
              <a:buSzPct val="86363"/>
              <a:buAutoNum type="arabicPeriod" startAt="3"/>
              <a:tabLst>
                <a:tab pos="196215" algn="l"/>
              </a:tabLst>
            </a:pPr>
            <a:r>
              <a:rPr sz="2200" i="1" spc="-195" dirty="0">
                <a:solidFill>
                  <a:srgbClr val="205868"/>
                </a:solidFill>
                <a:latin typeface="Calibri"/>
                <a:cs typeface="Calibri"/>
              </a:rPr>
              <a:t>Подбор</a:t>
            </a:r>
            <a:r>
              <a:rPr sz="2200" i="1" spc="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85" dirty="0">
                <a:solidFill>
                  <a:srgbClr val="205868"/>
                </a:solidFill>
                <a:latin typeface="Calibri"/>
                <a:cs typeface="Calibri"/>
              </a:rPr>
              <a:t>комплекса</a:t>
            </a:r>
            <a:r>
              <a:rPr sz="2200" i="1" spc="5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95" dirty="0">
                <a:solidFill>
                  <a:srgbClr val="205868"/>
                </a:solidFill>
                <a:latin typeface="Calibri"/>
                <a:cs typeface="Calibri"/>
              </a:rPr>
              <a:t>упражнений</a:t>
            </a:r>
            <a:r>
              <a:rPr sz="2200" i="1" spc="8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75" dirty="0">
                <a:solidFill>
                  <a:srgbClr val="205868"/>
                </a:solidFill>
                <a:latin typeface="Calibri"/>
                <a:cs typeface="Calibri"/>
              </a:rPr>
              <a:t>для</a:t>
            </a:r>
            <a:r>
              <a:rPr sz="2200" i="1" spc="6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85" dirty="0">
                <a:solidFill>
                  <a:srgbClr val="205868"/>
                </a:solidFill>
                <a:latin typeface="Calibri"/>
                <a:cs typeface="Calibri"/>
              </a:rPr>
              <a:t>профилактики</a:t>
            </a:r>
            <a:r>
              <a:rPr sz="2200" i="1" spc="5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80" dirty="0">
                <a:solidFill>
                  <a:srgbClr val="205868"/>
                </a:solidFill>
                <a:latin typeface="Calibri"/>
                <a:cs typeface="Calibri"/>
              </a:rPr>
              <a:t>плоскостопия.</a:t>
            </a:r>
            <a:endParaRPr sz="2200">
              <a:latin typeface="Calibri"/>
              <a:cs typeface="Calibri"/>
            </a:endParaRPr>
          </a:p>
          <a:p>
            <a:pPr marL="257810" indent="-245110">
              <a:lnSpc>
                <a:spcPts val="2375"/>
              </a:lnSpc>
              <a:buSzPct val="86363"/>
              <a:buAutoNum type="arabicPeriod" startAt="3"/>
              <a:tabLst>
                <a:tab pos="257810" algn="l"/>
              </a:tabLst>
            </a:pPr>
            <a:r>
              <a:rPr sz="2200" i="1" spc="-185" dirty="0">
                <a:solidFill>
                  <a:srgbClr val="205868"/>
                </a:solidFill>
                <a:latin typeface="Calibri"/>
                <a:cs typeface="Calibri"/>
              </a:rPr>
              <a:t>Консультирование</a:t>
            </a:r>
            <a:r>
              <a:rPr sz="2200" i="1" spc="8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80" dirty="0">
                <a:solidFill>
                  <a:srgbClr val="205868"/>
                </a:solidFill>
                <a:latin typeface="Calibri"/>
                <a:cs typeface="Calibri"/>
              </a:rPr>
              <a:t>с</a:t>
            </a:r>
            <a:r>
              <a:rPr sz="2200" i="1" spc="5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75" dirty="0">
                <a:solidFill>
                  <a:srgbClr val="205868"/>
                </a:solidFill>
                <a:latin typeface="Calibri"/>
                <a:cs typeface="Calibri"/>
              </a:rPr>
              <a:t>медицинским</a:t>
            </a:r>
            <a:r>
              <a:rPr sz="2200" i="1" spc="7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15" dirty="0">
                <a:solidFill>
                  <a:srgbClr val="205868"/>
                </a:solidFill>
                <a:latin typeface="Calibri"/>
                <a:cs typeface="Calibri"/>
              </a:rPr>
              <a:t>работником</a:t>
            </a:r>
            <a:r>
              <a:rPr sz="2200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54" dirty="0">
                <a:solidFill>
                  <a:srgbClr val="205868"/>
                </a:solidFill>
                <a:latin typeface="Calibri"/>
                <a:cs typeface="Calibri"/>
              </a:rPr>
              <a:t>о</a:t>
            </a:r>
            <a:r>
              <a:rPr sz="2200" i="1" spc="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20" dirty="0">
                <a:solidFill>
                  <a:srgbClr val="205868"/>
                </a:solidFill>
                <a:latin typeface="Calibri"/>
                <a:cs typeface="Calibri"/>
              </a:rPr>
              <a:t>проведении</a:t>
            </a:r>
            <a:r>
              <a:rPr sz="2200" i="1" spc="6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75" dirty="0">
                <a:solidFill>
                  <a:srgbClr val="205868"/>
                </a:solidFill>
                <a:latin typeface="Calibri"/>
                <a:cs typeface="Calibri"/>
              </a:rPr>
              <a:t>закаливающих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ts val="2375"/>
              </a:lnSpc>
            </a:pPr>
            <a:r>
              <a:rPr sz="2200" i="1" spc="-215" dirty="0">
                <a:solidFill>
                  <a:srgbClr val="205868"/>
                </a:solidFill>
                <a:latin typeface="Calibri"/>
                <a:cs typeface="Calibri"/>
              </a:rPr>
              <a:t>процедур</a:t>
            </a:r>
            <a:r>
              <a:rPr sz="22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75" dirty="0">
                <a:solidFill>
                  <a:srgbClr val="205868"/>
                </a:solidFill>
                <a:latin typeface="Calibri"/>
                <a:cs typeface="Calibri"/>
              </a:rPr>
              <a:t>с</a:t>
            </a:r>
            <a:r>
              <a:rPr sz="22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45" dirty="0">
                <a:solidFill>
                  <a:srgbClr val="205868"/>
                </a:solidFill>
                <a:latin typeface="Calibri"/>
                <a:cs typeface="Calibri"/>
              </a:rPr>
              <a:t>детьми</a:t>
            </a:r>
            <a:r>
              <a:rPr sz="2200" i="1" spc="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20" dirty="0">
                <a:solidFill>
                  <a:srgbClr val="205868"/>
                </a:solidFill>
                <a:latin typeface="Calibri"/>
                <a:cs typeface="Calibri"/>
              </a:rPr>
              <a:t>у</a:t>
            </a:r>
            <a:r>
              <a:rPr sz="2200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90" dirty="0">
                <a:solidFill>
                  <a:srgbClr val="205868"/>
                </a:solidFill>
                <a:latin typeface="Calibri"/>
                <a:cs typeface="Calibri"/>
              </a:rPr>
              <a:t>которых</a:t>
            </a:r>
            <a:r>
              <a:rPr sz="22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204" dirty="0">
                <a:solidFill>
                  <a:srgbClr val="205868"/>
                </a:solidFill>
                <a:latin typeface="Calibri"/>
                <a:cs typeface="Calibri"/>
              </a:rPr>
              <a:t>имеются</a:t>
            </a:r>
            <a:r>
              <a:rPr sz="2200" i="1" spc="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90" dirty="0">
                <a:solidFill>
                  <a:srgbClr val="205868"/>
                </a:solidFill>
                <a:latin typeface="Calibri"/>
                <a:cs typeface="Calibri"/>
              </a:rPr>
              <a:t>нарушения</a:t>
            </a:r>
            <a:r>
              <a:rPr sz="2200" i="1" spc="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200" i="1" spc="-10" dirty="0">
                <a:solidFill>
                  <a:srgbClr val="205868"/>
                </a:solidFill>
                <a:latin typeface="Calibri"/>
                <a:cs typeface="Calibri"/>
              </a:rPr>
              <a:t>стопы.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855" cy="685799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48055" y="440461"/>
            <a:ext cx="6882765" cy="520065"/>
            <a:chOff x="448055" y="440461"/>
            <a:chExt cx="6882765" cy="52006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055" y="440461"/>
              <a:ext cx="6882383" cy="51965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88861" y="481329"/>
              <a:ext cx="6804748" cy="441833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330200" y="1256792"/>
            <a:ext cx="8092440" cy="4594225"/>
          </a:xfrm>
          <a:prstGeom prst="rect">
            <a:avLst/>
          </a:prstGeom>
        </p:spPr>
        <p:txBody>
          <a:bodyPr vert="horz" wrap="square" lIns="0" tIns="53340" rIns="0" bIns="0" rtlCol="0">
            <a:spAutoFit/>
          </a:bodyPr>
          <a:lstStyle/>
          <a:p>
            <a:pPr marL="1690370">
              <a:lnSpc>
                <a:spcPct val="100000"/>
              </a:lnSpc>
              <a:spcBef>
                <a:spcPts val="420"/>
              </a:spcBef>
            </a:pPr>
            <a:r>
              <a:rPr sz="2700" b="1" i="1" u="sng" spc="-305" dirty="0">
                <a:solidFill>
                  <a:srgbClr val="205868"/>
                </a:solidFill>
                <a:uFill>
                  <a:solidFill>
                    <a:srgbClr val="205868"/>
                  </a:solidFill>
                </a:uFill>
                <a:latin typeface="Calibri"/>
                <a:cs typeface="Calibri"/>
              </a:rPr>
              <a:t>Содержание</a:t>
            </a:r>
            <a:r>
              <a:rPr sz="2700" b="1" i="1" u="sng" spc="-10" dirty="0">
                <a:solidFill>
                  <a:srgbClr val="205868"/>
                </a:solidFill>
                <a:uFill>
                  <a:solidFill>
                    <a:srgbClr val="205868"/>
                  </a:solidFill>
                </a:uFill>
                <a:latin typeface="Calibri"/>
                <a:cs typeface="Calibri"/>
              </a:rPr>
              <a:t> </a:t>
            </a:r>
            <a:r>
              <a:rPr sz="2700" b="1" i="1" u="sng" spc="-320" dirty="0">
                <a:solidFill>
                  <a:srgbClr val="205868"/>
                </a:solidFill>
                <a:uFill>
                  <a:solidFill>
                    <a:srgbClr val="205868"/>
                  </a:solidFill>
                </a:uFill>
                <a:latin typeface="Calibri"/>
                <a:cs typeface="Calibri"/>
              </a:rPr>
              <a:t>деятельности</a:t>
            </a:r>
            <a:r>
              <a:rPr sz="2700" b="1" i="1" u="sng" spc="-30" dirty="0">
                <a:solidFill>
                  <a:srgbClr val="205868"/>
                </a:solidFill>
                <a:uFill>
                  <a:solidFill>
                    <a:srgbClr val="205868"/>
                  </a:solidFill>
                </a:uFill>
                <a:latin typeface="Calibri"/>
                <a:cs typeface="Calibri"/>
              </a:rPr>
              <a:t> </a:t>
            </a:r>
            <a:r>
              <a:rPr sz="2700" b="1" i="1" u="sng" spc="-320" dirty="0">
                <a:solidFill>
                  <a:srgbClr val="205868"/>
                </a:solidFill>
                <a:uFill>
                  <a:solidFill>
                    <a:srgbClr val="205868"/>
                  </a:solidFill>
                </a:uFill>
                <a:latin typeface="Calibri"/>
                <a:cs typeface="Calibri"/>
              </a:rPr>
              <a:t>родителей.</a:t>
            </a:r>
            <a:endParaRPr sz="2700">
              <a:latin typeface="Calibri"/>
              <a:cs typeface="Calibri"/>
            </a:endParaRPr>
          </a:p>
          <a:p>
            <a:pPr marL="355600" marR="5080" indent="-343535">
              <a:lnSpc>
                <a:spcPts val="2920"/>
              </a:lnSpc>
              <a:spcBef>
                <a:spcPts val="690"/>
              </a:spcBef>
              <a:buFont typeface="Arial MT"/>
              <a:buChar char="•"/>
              <a:tabLst>
                <a:tab pos="355600" algn="l"/>
              </a:tabLst>
            </a:pPr>
            <a:r>
              <a:rPr sz="2700" i="1" spc="-185" dirty="0">
                <a:solidFill>
                  <a:srgbClr val="205868"/>
                </a:solidFill>
                <a:latin typeface="Calibri"/>
                <a:cs typeface="Calibri"/>
              </a:rPr>
              <a:t>Выбор</a:t>
            </a:r>
            <a:r>
              <a:rPr sz="27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60" dirty="0">
                <a:solidFill>
                  <a:srgbClr val="205868"/>
                </a:solidFill>
                <a:latin typeface="Calibri"/>
                <a:cs typeface="Calibri"/>
              </a:rPr>
              <a:t>фотографий,</a:t>
            </a:r>
            <a:r>
              <a:rPr sz="27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10" dirty="0">
                <a:solidFill>
                  <a:srgbClr val="205868"/>
                </a:solidFill>
                <a:latin typeface="Calibri"/>
                <a:cs typeface="Calibri"/>
              </a:rPr>
              <a:t>для</a:t>
            </a:r>
            <a:r>
              <a:rPr sz="27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85" dirty="0">
                <a:solidFill>
                  <a:srgbClr val="205868"/>
                </a:solidFill>
                <a:latin typeface="Calibri"/>
                <a:cs typeface="Calibri"/>
              </a:rPr>
              <a:t>фотовыставки</a:t>
            </a:r>
            <a:r>
              <a:rPr sz="27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45" dirty="0">
                <a:solidFill>
                  <a:srgbClr val="205868"/>
                </a:solidFill>
                <a:latin typeface="Calibri"/>
                <a:cs typeface="Calibri"/>
              </a:rPr>
              <a:t>«</a:t>
            </a:r>
            <a:r>
              <a:rPr sz="2700" b="1" i="1" spc="-245" dirty="0">
                <a:solidFill>
                  <a:srgbClr val="205868"/>
                </a:solidFill>
                <a:latin typeface="Calibri"/>
                <a:cs typeface="Calibri"/>
              </a:rPr>
              <a:t>Закаляем</a:t>
            </a:r>
            <a:r>
              <a:rPr sz="2700" b="1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b="1" i="1" spc="-285" dirty="0">
                <a:solidFill>
                  <a:srgbClr val="205868"/>
                </a:solidFill>
                <a:latin typeface="Calibri"/>
                <a:cs typeface="Calibri"/>
              </a:rPr>
              <a:t>ножки</a:t>
            </a:r>
            <a:r>
              <a:rPr sz="2700" b="1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b="1" i="1" spc="-50" dirty="0">
                <a:solidFill>
                  <a:srgbClr val="205868"/>
                </a:solidFill>
                <a:latin typeface="Calibri"/>
                <a:cs typeface="Calibri"/>
              </a:rPr>
              <a:t>– </a:t>
            </a:r>
            <a:r>
              <a:rPr sz="2700" b="1" i="1" spc="-254" dirty="0">
                <a:solidFill>
                  <a:srgbClr val="205868"/>
                </a:solidFill>
                <a:latin typeface="Calibri"/>
                <a:cs typeface="Calibri"/>
              </a:rPr>
              <a:t>ходим</a:t>
            </a:r>
            <a:r>
              <a:rPr sz="2700" b="1" i="1" spc="-4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b="1" i="1" spc="-275" dirty="0">
                <a:solidFill>
                  <a:srgbClr val="205868"/>
                </a:solidFill>
                <a:latin typeface="Calibri"/>
                <a:cs typeface="Calibri"/>
              </a:rPr>
              <a:t>по</a:t>
            </a:r>
            <a:r>
              <a:rPr sz="2700" b="1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b="1" i="1" spc="-340" dirty="0">
                <a:solidFill>
                  <a:srgbClr val="205868"/>
                </a:solidFill>
                <a:latin typeface="Calibri"/>
                <a:cs typeface="Calibri"/>
              </a:rPr>
              <a:t>дорожке!»</a:t>
            </a:r>
            <a:endParaRPr sz="27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280"/>
              </a:spcBef>
              <a:buFont typeface="Arial MT"/>
              <a:buChar char="•"/>
              <a:tabLst>
                <a:tab pos="355600" algn="l"/>
              </a:tabLst>
            </a:pPr>
            <a:r>
              <a:rPr sz="2700" i="1" spc="-170" dirty="0">
                <a:solidFill>
                  <a:srgbClr val="205868"/>
                </a:solidFill>
                <a:latin typeface="Calibri"/>
                <a:cs typeface="Calibri"/>
              </a:rPr>
              <a:t>Участие</a:t>
            </a:r>
            <a:r>
              <a:rPr sz="27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31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27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54" dirty="0">
                <a:solidFill>
                  <a:srgbClr val="205868"/>
                </a:solidFill>
                <a:latin typeface="Calibri"/>
                <a:cs typeface="Calibri"/>
              </a:rPr>
              <a:t>оформлении</a:t>
            </a:r>
            <a:r>
              <a:rPr sz="27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85" dirty="0">
                <a:solidFill>
                  <a:srgbClr val="205868"/>
                </a:solidFill>
                <a:latin typeface="Calibri"/>
                <a:cs typeface="Calibri"/>
              </a:rPr>
              <a:t>фотовыставки</a:t>
            </a:r>
            <a:r>
              <a:rPr sz="27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31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27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5" dirty="0">
                <a:solidFill>
                  <a:srgbClr val="205868"/>
                </a:solidFill>
                <a:latin typeface="Calibri"/>
                <a:cs typeface="Calibri"/>
              </a:rPr>
              <a:t>группе.</a:t>
            </a:r>
            <a:endParaRPr sz="2700">
              <a:latin typeface="Calibri"/>
              <a:cs typeface="Calibri"/>
            </a:endParaRPr>
          </a:p>
          <a:p>
            <a:pPr marL="355600" indent="-342900">
              <a:lnSpc>
                <a:spcPts val="3080"/>
              </a:lnSpc>
              <a:spcBef>
                <a:spcPts val="320"/>
              </a:spcBef>
              <a:buFont typeface="Arial MT"/>
              <a:buChar char="•"/>
              <a:tabLst>
                <a:tab pos="355600" algn="l"/>
              </a:tabLst>
            </a:pPr>
            <a:r>
              <a:rPr sz="2700" i="1" spc="-260" dirty="0">
                <a:solidFill>
                  <a:srgbClr val="205868"/>
                </a:solidFill>
                <a:latin typeface="Calibri"/>
                <a:cs typeface="Calibri"/>
              </a:rPr>
              <a:t>Совместные</a:t>
            </a:r>
            <a:r>
              <a:rPr sz="27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20" dirty="0">
                <a:solidFill>
                  <a:srgbClr val="205868"/>
                </a:solidFill>
                <a:latin typeface="Calibri"/>
                <a:cs typeface="Calibri"/>
              </a:rPr>
              <a:t>с</a:t>
            </a:r>
            <a:r>
              <a:rPr sz="27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54" dirty="0">
                <a:solidFill>
                  <a:srgbClr val="205868"/>
                </a:solidFill>
                <a:latin typeface="Calibri"/>
                <a:cs typeface="Calibri"/>
              </a:rPr>
              <a:t>педагогом,</a:t>
            </a:r>
            <a:r>
              <a:rPr sz="27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65" dirty="0">
                <a:solidFill>
                  <a:srgbClr val="205868"/>
                </a:solidFill>
                <a:latin typeface="Calibri"/>
                <a:cs typeface="Calibri"/>
              </a:rPr>
              <a:t>ребенком</a:t>
            </a:r>
            <a:r>
              <a:rPr sz="27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6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7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25" dirty="0">
                <a:solidFill>
                  <a:srgbClr val="205868"/>
                </a:solidFill>
                <a:latin typeface="Calibri"/>
                <a:cs typeface="Calibri"/>
              </a:rPr>
              <a:t>родителями</a:t>
            </a:r>
            <a:endParaRPr sz="2700">
              <a:latin typeface="Calibri"/>
              <a:cs typeface="Calibri"/>
            </a:endParaRPr>
          </a:p>
          <a:p>
            <a:pPr marL="355600" marR="114935">
              <a:lnSpc>
                <a:spcPts val="2920"/>
              </a:lnSpc>
              <a:spcBef>
                <a:spcPts val="204"/>
              </a:spcBef>
            </a:pPr>
            <a:r>
              <a:rPr sz="2700" i="1" spc="-270" dirty="0">
                <a:solidFill>
                  <a:srgbClr val="205868"/>
                </a:solidFill>
                <a:latin typeface="Calibri"/>
                <a:cs typeface="Calibri"/>
              </a:rPr>
              <a:t>изготовление</a:t>
            </a:r>
            <a:r>
              <a:rPr sz="27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95" dirty="0">
                <a:solidFill>
                  <a:srgbClr val="205868"/>
                </a:solidFill>
                <a:latin typeface="Calibri"/>
                <a:cs typeface="Calibri"/>
              </a:rPr>
              <a:t>дорожек</a:t>
            </a:r>
            <a:r>
              <a:rPr sz="27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29" dirty="0">
                <a:solidFill>
                  <a:srgbClr val="205868"/>
                </a:solidFill>
                <a:latin typeface="Calibri"/>
                <a:cs typeface="Calibri"/>
              </a:rPr>
              <a:t>здоровья</a:t>
            </a:r>
            <a:r>
              <a:rPr sz="27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45" dirty="0">
                <a:solidFill>
                  <a:srgbClr val="205868"/>
                </a:solidFill>
                <a:latin typeface="Calibri"/>
                <a:cs typeface="Calibri"/>
              </a:rPr>
              <a:t>из</a:t>
            </a:r>
            <a:r>
              <a:rPr sz="27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45" dirty="0">
                <a:solidFill>
                  <a:srgbClr val="205868"/>
                </a:solidFill>
                <a:latin typeface="Calibri"/>
                <a:cs typeface="Calibri"/>
              </a:rPr>
              <a:t>подручного</a:t>
            </a:r>
            <a:r>
              <a:rPr sz="27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6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7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15" dirty="0">
                <a:solidFill>
                  <a:srgbClr val="205868"/>
                </a:solidFill>
                <a:latin typeface="Calibri"/>
                <a:cs typeface="Calibri"/>
              </a:rPr>
              <a:t>природного </a:t>
            </a:r>
            <a:r>
              <a:rPr sz="2700" i="1" spc="-265" dirty="0">
                <a:solidFill>
                  <a:srgbClr val="205868"/>
                </a:solidFill>
                <a:latin typeface="Calibri"/>
                <a:cs typeface="Calibri"/>
              </a:rPr>
              <a:t>материала.</a:t>
            </a:r>
            <a:endParaRPr sz="2700">
              <a:latin typeface="Calibri"/>
              <a:cs typeface="Calibri"/>
            </a:endParaRPr>
          </a:p>
          <a:p>
            <a:pPr marL="355600" marR="68580" indent="-343535">
              <a:lnSpc>
                <a:spcPts val="2920"/>
              </a:lnSpc>
              <a:spcBef>
                <a:spcPts val="640"/>
              </a:spcBef>
              <a:buFont typeface="Arial MT"/>
              <a:buChar char="•"/>
              <a:tabLst>
                <a:tab pos="355600" algn="l"/>
              </a:tabLst>
            </a:pPr>
            <a:r>
              <a:rPr sz="2700" i="1" spc="-225" dirty="0">
                <a:solidFill>
                  <a:srgbClr val="205868"/>
                </a:solidFill>
                <a:latin typeface="Calibri"/>
                <a:cs typeface="Calibri"/>
              </a:rPr>
              <a:t>Освоили</a:t>
            </a:r>
            <a:r>
              <a:rPr sz="27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10" dirty="0">
                <a:solidFill>
                  <a:srgbClr val="205868"/>
                </a:solidFill>
                <a:latin typeface="Calibri"/>
                <a:cs typeface="Calibri"/>
              </a:rPr>
              <a:t>комплекс</a:t>
            </a:r>
            <a:r>
              <a:rPr sz="27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85" dirty="0">
                <a:solidFill>
                  <a:srgbClr val="205868"/>
                </a:solidFill>
                <a:latin typeface="Calibri"/>
                <a:cs typeface="Calibri"/>
              </a:rPr>
              <a:t>физических</a:t>
            </a:r>
            <a:r>
              <a:rPr sz="2700" i="1" spc="5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29" dirty="0">
                <a:solidFill>
                  <a:srgbClr val="205868"/>
                </a:solidFill>
                <a:latin typeface="Calibri"/>
                <a:cs typeface="Calibri"/>
              </a:rPr>
              <a:t>упражнений</a:t>
            </a:r>
            <a:r>
              <a:rPr sz="27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6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700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04" dirty="0">
                <a:solidFill>
                  <a:srgbClr val="205868"/>
                </a:solidFill>
                <a:latin typeface="Calibri"/>
                <a:cs typeface="Calibri"/>
              </a:rPr>
              <a:t>закаливающих </a:t>
            </a:r>
            <a:r>
              <a:rPr sz="2700" i="1" spc="-254" dirty="0">
                <a:solidFill>
                  <a:srgbClr val="205868"/>
                </a:solidFill>
                <a:latin typeface="Calibri"/>
                <a:cs typeface="Calibri"/>
              </a:rPr>
              <a:t>процедур</a:t>
            </a:r>
            <a:r>
              <a:rPr sz="27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60" dirty="0">
                <a:solidFill>
                  <a:srgbClr val="205868"/>
                </a:solidFill>
                <a:latin typeface="Calibri"/>
                <a:cs typeface="Calibri"/>
              </a:rPr>
              <a:t>(хождение</a:t>
            </a:r>
            <a:r>
              <a:rPr sz="27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54" dirty="0">
                <a:solidFill>
                  <a:srgbClr val="205868"/>
                </a:solidFill>
                <a:latin typeface="Calibri"/>
                <a:cs typeface="Calibri"/>
              </a:rPr>
              <a:t>по</a:t>
            </a:r>
            <a:r>
              <a:rPr sz="27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54" dirty="0">
                <a:solidFill>
                  <a:srgbClr val="205868"/>
                </a:solidFill>
                <a:latin typeface="Calibri"/>
                <a:cs typeface="Calibri"/>
              </a:rPr>
              <a:t>деревянной</a:t>
            </a:r>
            <a:r>
              <a:rPr sz="27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15" dirty="0">
                <a:solidFill>
                  <a:srgbClr val="205868"/>
                </a:solidFill>
                <a:latin typeface="Calibri"/>
                <a:cs typeface="Calibri"/>
              </a:rPr>
              <a:t>палочке,</a:t>
            </a:r>
            <a:r>
              <a:rPr sz="27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40" dirty="0">
                <a:solidFill>
                  <a:srgbClr val="205868"/>
                </a:solidFill>
                <a:latin typeface="Calibri"/>
                <a:cs typeface="Calibri"/>
              </a:rPr>
              <a:t>канату</a:t>
            </a:r>
            <a:r>
              <a:rPr sz="27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6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7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310" dirty="0">
                <a:solidFill>
                  <a:srgbClr val="205868"/>
                </a:solidFill>
                <a:latin typeface="Calibri"/>
                <a:cs typeface="Calibri"/>
              </a:rPr>
              <a:t>тд.)</a:t>
            </a:r>
            <a:endParaRPr sz="2700">
              <a:latin typeface="Calibri"/>
              <a:cs typeface="Calibri"/>
            </a:endParaRPr>
          </a:p>
          <a:p>
            <a:pPr marL="355600" marR="1446530" indent="-343535">
              <a:lnSpc>
                <a:spcPts val="2920"/>
              </a:lnSpc>
              <a:spcBef>
                <a:spcPts val="640"/>
              </a:spcBef>
              <a:buFont typeface="Arial MT"/>
              <a:buChar char="•"/>
              <a:tabLst>
                <a:tab pos="355600" algn="l"/>
              </a:tabLst>
            </a:pPr>
            <a:r>
              <a:rPr sz="2700" i="1" dirty="0">
                <a:solidFill>
                  <a:srgbClr val="205868"/>
                </a:solidFill>
                <a:latin typeface="Calibri"/>
                <a:cs typeface="Calibri"/>
              </a:rPr>
              <a:t>С</a:t>
            </a:r>
            <a:r>
              <a:rPr sz="27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29" dirty="0">
                <a:solidFill>
                  <a:srgbClr val="205868"/>
                </a:solidFill>
                <a:latin typeface="Calibri"/>
                <a:cs typeface="Calibri"/>
              </a:rPr>
              <a:t>начала</a:t>
            </a:r>
            <a:r>
              <a:rPr sz="27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80" dirty="0">
                <a:solidFill>
                  <a:srgbClr val="205868"/>
                </a:solidFill>
                <a:latin typeface="Calibri"/>
                <a:cs typeface="Calibri"/>
              </a:rPr>
              <a:t>года</a:t>
            </a:r>
            <a:r>
              <a:rPr sz="27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55" dirty="0">
                <a:solidFill>
                  <a:srgbClr val="205868"/>
                </a:solidFill>
                <a:latin typeface="Calibri"/>
                <a:cs typeface="Calibri"/>
              </a:rPr>
              <a:t>70%</a:t>
            </a:r>
            <a:r>
              <a:rPr sz="27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54" dirty="0">
                <a:solidFill>
                  <a:srgbClr val="205868"/>
                </a:solidFill>
                <a:latin typeface="Calibri"/>
                <a:cs typeface="Calibri"/>
              </a:rPr>
              <a:t>семей</a:t>
            </a:r>
            <a:r>
              <a:rPr sz="27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04" dirty="0">
                <a:solidFill>
                  <a:srgbClr val="205868"/>
                </a:solidFill>
                <a:latin typeface="Calibri"/>
                <a:cs typeface="Calibri"/>
              </a:rPr>
              <a:t>включились</a:t>
            </a:r>
            <a:r>
              <a:rPr sz="27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31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27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95" dirty="0">
                <a:solidFill>
                  <a:srgbClr val="205868"/>
                </a:solidFill>
                <a:latin typeface="Calibri"/>
                <a:cs typeface="Calibri"/>
              </a:rPr>
              <a:t>работу</a:t>
            </a:r>
            <a:r>
              <a:rPr sz="27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25" dirty="0">
                <a:solidFill>
                  <a:srgbClr val="205868"/>
                </a:solidFill>
                <a:latin typeface="Calibri"/>
                <a:cs typeface="Calibri"/>
              </a:rPr>
              <a:t>по </a:t>
            </a:r>
            <a:r>
              <a:rPr sz="2700" i="1" spc="-250" dirty="0">
                <a:solidFill>
                  <a:srgbClr val="205868"/>
                </a:solidFill>
                <a:latin typeface="Calibri"/>
                <a:cs typeface="Calibri"/>
              </a:rPr>
              <a:t>профилактике</a:t>
            </a:r>
            <a:r>
              <a:rPr sz="2700" i="1" spc="8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30" dirty="0">
                <a:solidFill>
                  <a:srgbClr val="205868"/>
                </a:solidFill>
                <a:latin typeface="Calibri"/>
                <a:cs typeface="Calibri"/>
              </a:rPr>
              <a:t>плоскостопия.</a:t>
            </a:r>
            <a:endParaRPr sz="2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07263" y="454164"/>
            <a:ext cx="6873240" cy="573405"/>
            <a:chOff x="207263" y="454164"/>
            <a:chExt cx="6873240" cy="5734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7263" y="454164"/>
              <a:ext cx="6873240" cy="57301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9085" y="495808"/>
              <a:ext cx="6795604" cy="494792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258267" y="1297940"/>
            <a:ext cx="8324215" cy="4470400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355600" marR="665480" indent="-342900">
              <a:lnSpc>
                <a:spcPts val="2920"/>
              </a:lnSpc>
              <a:spcBef>
                <a:spcPts val="459"/>
              </a:spcBef>
              <a:buFont typeface="Arial MT"/>
              <a:buChar char="•"/>
              <a:tabLst>
                <a:tab pos="355600" algn="l"/>
              </a:tabLst>
            </a:pPr>
            <a:r>
              <a:rPr sz="2700" i="1" spc="-220" dirty="0">
                <a:solidFill>
                  <a:srgbClr val="205868"/>
                </a:solidFill>
                <a:latin typeface="Calibri"/>
                <a:cs typeface="Calibri"/>
              </a:rPr>
              <a:t>Раздел</a:t>
            </a:r>
            <a:r>
              <a:rPr sz="27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85" dirty="0">
                <a:solidFill>
                  <a:srgbClr val="205868"/>
                </a:solidFill>
                <a:latin typeface="Calibri"/>
                <a:cs typeface="Calibri"/>
              </a:rPr>
              <a:t>1</a:t>
            </a:r>
            <a:r>
              <a:rPr sz="27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55" dirty="0">
                <a:solidFill>
                  <a:srgbClr val="205868"/>
                </a:solidFill>
                <a:latin typeface="Calibri"/>
                <a:cs typeface="Calibri"/>
              </a:rPr>
              <a:t>«Если</a:t>
            </a:r>
            <a:r>
              <a:rPr sz="27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50" dirty="0">
                <a:solidFill>
                  <a:srgbClr val="205868"/>
                </a:solidFill>
                <a:latin typeface="Calibri"/>
                <a:cs typeface="Calibri"/>
              </a:rPr>
              <a:t>хочешь</a:t>
            </a:r>
            <a:r>
              <a:rPr sz="27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85" dirty="0">
                <a:solidFill>
                  <a:srgbClr val="205868"/>
                </a:solidFill>
                <a:latin typeface="Calibri"/>
                <a:cs typeface="Calibri"/>
              </a:rPr>
              <a:t>быть</a:t>
            </a:r>
            <a:r>
              <a:rPr sz="27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54" dirty="0">
                <a:solidFill>
                  <a:srgbClr val="205868"/>
                </a:solidFill>
                <a:latin typeface="Calibri"/>
                <a:cs typeface="Calibri"/>
              </a:rPr>
              <a:t>здоров,</a:t>
            </a:r>
            <a:r>
              <a:rPr sz="27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75" dirty="0">
                <a:solidFill>
                  <a:srgbClr val="205868"/>
                </a:solidFill>
                <a:latin typeface="Calibri"/>
                <a:cs typeface="Calibri"/>
              </a:rPr>
              <a:t>закаляйся!»</a:t>
            </a:r>
            <a:r>
              <a:rPr sz="27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70" dirty="0">
                <a:solidFill>
                  <a:srgbClr val="205868"/>
                </a:solidFill>
                <a:latin typeface="Calibri"/>
                <a:cs typeface="Calibri"/>
              </a:rPr>
              <a:t>(беседы, </a:t>
            </a:r>
            <a:r>
              <a:rPr sz="2700" i="1" spc="-175" dirty="0">
                <a:solidFill>
                  <a:srgbClr val="205868"/>
                </a:solidFill>
                <a:latin typeface="Calibri"/>
                <a:cs typeface="Calibri"/>
              </a:rPr>
              <a:t>игры,</a:t>
            </a:r>
            <a:r>
              <a:rPr sz="27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54" dirty="0">
                <a:solidFill>
                  <a:srgbClr val="205868"/>
                </a:solidFill>
                <a:latin typeface="Calibri"/>
                <a:cs typeface="Calibri"/>
              </a:rPr>
              <a:t>игровые</a:t>
            </a:r>
            <a:r>
              <a:rPr sz="27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15" dirty="0">
                <a:solidFill>
                  <a:srgbClr val="205868"/>
                </a:solidFill>
                <a:latin typeface="Calibri"/>
                <a:cs typeface="Calibri"/>
              </a:rPr>
              <a:t>ситуации,</a:t>
            </a:r>
            <a:r>
              <a:rPr sz="27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85" dirty="0">
                <a:solidFill>
                  <a:srgbClr val="205868"/>
                </a:solidFill>
                <a:latin typeface="Calibri"/>
                <a:cs typeface="Calibri"/>
              </a:rPr>
              <a:t>обсуждение</a:t>
            </a:r>
            <a:r>
              <a:rPr sz="27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6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7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35" dirty="0">
                <a:solidFill>
                  <a:srgbClr val="205868"/>
                </a:solidFill>
                <a:latin typeface="Calibri"/>
                <a:cs typeface="Calibri"/>
              </a:rPr>
              <a:t>проигрывание</a:t>
            </a:r>
            <a:endParaRPr sz="2700">
              <a:latin typeface="Calibri"/>
              <a:cs typeface="Calibri"/>
            </a:endParaRPr>
          </a:p>
          <a:p>
            <a:pPr marL="355600">
              <a:lnSpc>
                <a:spcPts val="2870"/>
              </a:lnSpc>
            </a:pPr>
            <a:r>
              <a:rPr sz="2700" i="1" spc="-250" dirty="0">
                <a:solidFill>
                  <a:srgbClr val="205868"/>
                </a:solidFill>
                <a:latin typeface="Calibri"/>
                <a:cs typeface="Calibri"/>
              </a:rPr>
              <a:t>проблемной</a:t>
            </a:r>
            <a:r>
              <a:rPr sz="27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14" dirty="0">
                <a:solidFill>
                  <a:srgbClr val="205868"/>
                </a:solidFill>
                <a:latin typeface="Calibri"/>
                <a:cs typeface="Calibri"/>
              </a:rPr>
              <a:t>ситуации)</a:t>
            </a:r>
            <a:endParaRPr sz="2700">
              <a:latin typeface="Calibri"/>
              <a:cs typeface="Calibri"/>
            </a:endParaRPr>
          </a:p>
          <a:p>
            <a:pPr marL="354965" indent="-342265">
              <a:lnSpc>
                <a:spcPts val="3080"/>
              </a:lnSpc>
              <a:spcBef>
                <a:spcPts val="330"/>
              </a:spcBef>
              <a:buFont typeface="Arial MT"/>
              <a:buChar char="•"/>
              <a:tabLst>
                <a:tab pos="354965" algn="l"/>
              </a:tabLst>
            </a:pPr>
            <a:r>
              <a:rPr sz="2700" i="1" spc="-250" dirty="0">
                <a:solidFill>
                  <a:srgbClr val="205868"/>
                </a:solidFill>
                <a:latin typeface="Calibri"/>
                <a:cs typeface="Calibri"/>
              </a:rPr>
              <a:t>Домашнее</a:t>
            </a:r>
            <a:r>
              <a:rPr sz="27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29" dirty="0">
                <a:solidFill>
                  <a:srgbClr val="205868"/>
                </a:solidFill>
                <a:latin typeface="Calibri"/>
                <a:cs typeface="Calibri"/>
              </a:rPr>
              <a:t>задание:</a:t>
            </a:r>
            <a:r>
              <a:rPr sz="27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345" dirty="0">
                <a:solidFill>
                  <a:srgbClr val="205868"/>
                </a:solidFill>
                <a:latin typeface="Calibri"/>
                <a:cs typeface="Calibri"/>
              </a:rPr>
              <a:t>дети</a:t>
            </a:r>
            <a:r>
              <a:rPr sz="27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20" dirty="0">
                <a:solidFill>
                  <a:srgbClr val="205868"/>
                </a:solidFill>
                <a:latin typeface="Calibri"/>
                <a:cs typeface="Calibri"/>
              </a:rPr>
              <a:t>с</a:t>
            </a:r>
            <a:r>
              <a:rPr sz="27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45" dirty="0">
                <a:solidFill>
                  <a:srgbClr val="205868"/>
                </a:solidFill>
                <a:latin typeface="Calibri"/>
                <a:cs typeface="Calibri"/>
              </a:rPr>
              <a:t>родителями</a:t>
            </a:r>
            <a:r>
              <a:rPr sz="27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90" dirty="0">
                <a:solidFill>
                  <a:srgbClr val="205868"/>
                </a:solidFill>
                <a:latin typeface="Calibri"/>
                <a:cs typeface="Calibri"/>
              </a:rPr>
              <a:t>изготавливают</a:t>
            </a:r>
            <a:endParaRPr sz="2700">
              <a:latin typeface="Calibri"/>
              <a:cs typeface="Calibri"/>
            </a:endParaRPr>
          </a:p>
          <a:p>
            <a:pPr marL="355600">
              <a:lnSpc>
                <a:spcPts val="3080"/>
              </a:lnSpc>
            </a:pPr>
            <a:r>
              <a:rPr sz="2700" i="1" spc="-185" dirty="0">
                <a:solidFill>
                  <a:srgbClr val="205868"/>
                </a:solidFill>
                <a:latin typeface="Calibri"/>
                <a:cs typeface="Calibri"/>
              </a:rPr>
              <a:t>«Коврик</a:t>
            </a:r>
            <a:r>
              <a:rPr sz="2700" i="1" spc="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35" dirty="0">
                <a:solidFill>
                  <a:srgbClr val="205868"/>
                </a:solidFill>
                <a:latin typeface="Calibri"/>
                <a:cs typeface="Calibri"/>
              </a:rPr>
              <a:t>здоровья».</a:t>
            </a:r>
            <a:endParaRPr sz="2700">
              <a:latin typeface="Calibri"/>
              <a:cs typeface="Calibri"/>
            </a:endParaRPr>
          </a:p>
          <a:p>
            <a:pPr marL="355600" marR="223520" indent="-342900">
              <a:lnSpc>
                <a:spcPts val="2920"/>
              </a:lnSpc>
              <a:spcBef>
                <a:spcPts val="685"/>
              </a:spcBef>
              <a:buFont typeface="Arial MT"/>
              <a:buChar char="•"/>
              <a:tabLst>
                <a:tab pos="355600" algn="l"/>
                <a:tab pos="2375535" algn="l"/>
              </a:tabLst>
            </a:pPr>
            <a:r>
              <a:rPr sz="2700" i="1" spc="-254" dirty="0">
                <a:solidFill>
                  <a:srgbClr val="205868"/>
                </a:solidFill>
                <a:latin typeface="Calibri"/>
                <a:cs typeface="Calibri"/>
              </a:rPr>
              <a:t>Проведение</a:t>
            </a:r>
            <a:r>
              <a:rPr sz="27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10" dirty="0">
                <a:solidFill>
                  <a:srgbClr val="205868"/>
                </a:solidFill>
                <a:latin typeface="Calibri"/>
                <a:cs typeface="Calibri"/>
              </a:rPr>
              <a:t>медицинским</a:t>
            </a:r>
            <a:r>
              <a:rPr sz="27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54" dirty="0">
                <a:solidFill>
                  <a:srgbClr val="205868"/>
                </a:solidFill>
                <a:latin typeface="Calibri"/>
                <a:cs typeface="Calibri"/>
              </a:rPr>
              <a:t>работником</a:t>
            </a:r>
            <a:r>
              <a:rPr sz="27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40" dirty="0">
                <a:solidFill>
                  <a:srgbClr val="205868"/>
                </a:solidFill>
                <a:latin typeface="Calibri"/>
                <a:cs typeface="Calibri"/>
              </a:rPr>
              <a:t>контроля</a:t>
            </a:r>
            <a:r>
              <a:rPr sz="27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65" dirty="0">
                <a:solidFill>
                  <a:srgbClr val="205868"/>
                </a:solidFill>
                <a:latin typeface="Calibri"/>
                <a:cs typeface="Calibri"/>
              </a:rPr>
              <a:t>проведения </a:t>
            </a:r>
            <a:r>
              <a:rPr sz="2700" i="1" spc="-125" dirty="0">
                <a:solidFill>
                  <a:srgbClr val="205868"/>
                </a:solidFill>
                <a:latin typeface="Calibri"/>
                <a:cs typeface="Calibri"/>
              </a:rPr>
              <a:t>закаливающих</a:t>
            </a:r>
            <a:r>
              <a:rPr sz="2700" i="1" dirty="0">
                <a:solidFill>
                  <a:srgbClr val="205868"/>
                </a:solidFill>
                <a:latin typeface="Calibri"/>
                <a:cs typeface="Calibri"/>
              </a:rPr>
              <a:t>	</a:t>
            </a:r>
            <a:r>
              <a:rPr sz="2700" i="1" spc="-225" dirty="0">
                <a:solidFill>
                  <a:srgbClr val="205868"/>
                </a:solidFill>
                <a:latin typeface="Calibri"/>
                <a:cs typeface="Calibri"/>
              </a:rPr>
              <a:t>мероприятий</a:t>
            </a:r>
            <a:r>
              <a:rPr sz="27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310" dirty="0">
                <a:solidFill>
                  <a:srgbClr val="205868"/>
                </a:solidFill>
                <a:latin typeface="Calibri"/>
                <a:cs typeface="Calibri"/>
              </a:rPr>
              <a:t>в</a:t>
            </a:r>
            <a:r>
              <a:rPr sz="27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75" dirty="0">
                <a:solidFill>
                  <a:srgbClr val="205868"/>
                </a:solidFill>
                <a:latin typeface="Calibri"/>
                <a:cs typeface="Calibri"/>
              </a:rPr>
              <a:t>средней</a:t>
            </a:r>
            <a:r>
              <a:rPr sz="27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20" dirty="0">
                <a:solidFill>
                  <a:srgbClr val="205868"/>
                </a:solidFill>
                <a:latin typeface="Calibri"/>
                <a:cs typeface="Calibri"/>
              </a:rPr>
              <a:t>группе</a:t>
            </a:r>
            <a:r>
              <a:rPr sz="27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5" dirty="0">
                <a:solidFill>
                  <a:srgbClr val="205868"/>
                </a:solidFill>
                <a:latin typeface="Calibri"/>
                <a:cs typeface="Calibri"/>
              </a:rPr>
              <a:t>5.</a:t>
            </a:r>
            <a:endParaRPr sz="2700">
              <a:latin typeface="Calibri"/>
              <a:cs typeface="Calibri"/>
            </a:endParaRPr>
          </a:p>
          <a:p>
            <a:pPr marL="354965" indent="-342265">
              <a:lnSpc>
                <a:spcPts val="3080"/>
              </a:lnSpc>
              <a:spcBef>
                <a:spcPts val="280"/>
              </a:spcBef>
              <a:buFont typeface="Arial MT"/>
              <a:buChar char="•"/>
              <a:tabLst>
                <a:tab pos="354965" algn="l"/>
              </a:tabLst>
            </a:pPr>
            <a:r>
              <a:rPr sz="2700" i="1" spc="-220" dirty="0">
                <a:solidFill>
                  <a:srgbClr val="205868"/>
                </a:solidFill>
                <a:latin typeface="Calibri"/>
                <a:cs typeface="Calibri"/>
              </a:rPr>
              <a:t>Раздел</a:t>
            </a:r>
            <a:r>
              <a:rPr sz="27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50" dirty="0">
                <a:solidFill>
                  <a:srgbClr val="205868"/>
                </a:solidFill>
                <a:latin typeface="Calibri"/>
                <a:cs typeface="Calibri"/>
              </a:rPr>
              <a:t>2«</a:t>
            </a:r>
            <a:r>
              <a:rPr sz="2700" b="1" i="1" spc="-250" dirty="0">
                <a:solidFill>
                  <a:srgbClr val="205868"/>
                </a:solidFill>
                <a:latin typeface="Calibri"/>
                <a:cs typeface="Calibri"/>
              </a:rPr>
              <a:t>Босиком</a:t>
            </a:r>
            <a:r>
              <a:rPr sz="2700" b="1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b="1" i="1" spc="-170" dirty="0">
                <a:solidFill>
                  <a:srgbClr val="205868"/>
                </a:solidFill>
                <a:latin typeface="Calibri"/>
                <a:cs typeface="Calibri"/>
              </a:rPr>
              <a:t>к</a:t>
            </a:r>
            <a:r>
              <a:rPr sz="2700" b="1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b="1" i="1" spc="-315" dirty="0">
                <a:solidFill>
                  <a:srgbClr val="205868"/>
                </a:solidFill>
                <a:latin typeface="Calibri"/>
                <a:cs typeface="Calibri"/>
              </a:rPr>
              <a:t>здоровью</a:t>
            </a:r>
            <a:r>
              <a:rPr sz="2700" i="1" spc="-315" dirty="0">
                <a:solidFill>
                  <a:srgbClr val="205868"/>
                </a:solidFill>
                <a:latin typeface="Calibri"/>
                <a:cs typeface="Calibri"/>
              </a:rPr>
              <a:t>»</a:t>
            </a:r>
            <a:r>
              <a:rPr sz="2700" i="1" spc="-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60" dirty="0">
                <a:solidFill>
                  <a:srgbClr val="205868"/>
                </a:solidFill>
                <a:latin typeface="Calibri"/>
                <a:cs typeface="Calibri"/>
              </a:rPr>
              <a:t>(беседы,</a:t>
            </a:r>
            <a:r>
              <a:rPr sz="27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75" dirty="0">
                <a:solidFill>
                  <a:srgbClr val="205868"/>
                </a:solidFill>
                <a:latin typeface="Calibri"/>
                <a:cs typeface="Calibri"/>
              </a:rPr>
              <a:t>игры,</a:t>
            </a:r>
            <a:r>
              <a:rPr sz="27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80" dirty="0">
                <a:solidFill>
                  <a:srgbClr val="205868"/>
                </a:solidFill>
                <a:latin typeface="Calibri"/>
                <a:cs typeface="Calibri"/>
              </a:rPr>
              <a:t>игровые</a:t>
            </a:r>
            <a:endParaRPr sz="2700">
              <a:latin typeface="Calibri"/>
              <a:cs typeface="Calibri"/>
            </a:endParaRPr>
          </a:p>
          <a:p>
            <a:pPr marL="355600">
              <a:lnSpc>
                <a:spcPts val="3080"/>
              </a:lnSpc>
            </a:pPr>
            <a:r>
              <a:rPr sz="2700" i="1" spc="-215" dirty="0">
                <a:solidFill>
                  <a:srgbClr val="205868"/>
                </a:solidFill>
                <a:latin typeface="Calibri"/>
                <a:cs typeface="Calibri"/>
              </a:rPr>
              <a:t>ситуации,</a:t>
            </a:r>
            <a:r>
              <a:rPr sz="27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85" dirty="0">
                <a:solidFill>
                  <a:srgbClr val="205868"/>
                </a:solidFill>
                <a:latin typeface="Calibri"/>
                <a:cs typeface="Calibri"/>
              </a:rPr>
              <a:t>обсуждение</a:t>
            </a:r>
            <a:r>
              <a:rPr sz="27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6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27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35" dirty="0">
                <a:solidFill>
                  <a:srgbClr val="205868"/>
                </a:solidFill>
                <a:latin typeface="Calibri"/>
                <a:cs typeface="Calibri"/>
              </a:rPr>
              <a:t>проигрывание</a:t>
            </a:r>
            <a:r>
              <a:rPr sz="2700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45" dirty="0">
                <a:solidFill>
                  <a:srgbClr val="205868"/>
                </a:solidFill>
                <a:latin typeface="Calibri"/>
                <a:cs typeface="Calibri"/>
              </a:rPr>
              <a:t>проблемной</a:t>
            </a:r>
            <a:r>
              <a:rPr sz="27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80" dirty="0">
                <a:solidFill>
                  <a:srgbClr val="205868"/>
                </a:solidFill>
                <a:latin typeface="Calibri"/>
                <a:cs typeface="Calibri"/>
              </a:rPr>
              <a:t>ситуации).</a:t>
            </a:r>
            <a:endParaRPr sz="2700">
              <a:latin typeface="Calibri"/>
              <a:cs typeface="Calibri"/>
            </a:endParaRPr>
          </a:p>
          <a:p>
            <a:pPr marL="355600" marR="941069" indent="-342900">
              <a:lnSpc>
                <a:spcPts val="2920"/>
              </a:lnSpc>
              <a:spcBef>
                <a:spcPts val="690"/>
              </a:spcBef>
              <a:buFont typeface="Arial MT"/>
              <a:buChar char="•"/>
              <a:tabLst>
                <a:tab pos="355600" algn="l"/>
              </a:tabLst>
            </a:pPr>
            <a:r>
              <a:rPr sz="2700" i="1" spc="-220" dirty="0">
                <a:solidFill>
                  <a:srgbClr val="205868"/>
                </a:solidFill>
                <a:latin typeface="Calibri"/>
                <a:cs typeface="Calibri"/>
              </a:rPr>
              <a:t>Раздел</a:t>
            </a:r>
            <a:r>
              <a:rPr sz="27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185" dirty="0">
                <a:solidFill>
                  <a:srgbClr val="205868"/>
                </a:solidFill>
                <a:latin typeface="Calibri"/>
                <a:cs typeface="Calibri"/>
              </a:rPr>
              <a:t>3</a:t>
            </a:r>
            <a:r>
              <a:rPr sz="27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54" dirty="0">
                <a:solidFill>
                  <a:srgbClr val="205868"/>
                </a:solidFill>
                <a:latin typeface="Calibri"/>
                <a:cs typeface="Calibri"/>
              </a:rPr>
              <a:t>Подготовка</a:t>
            </a:r>
            <a:r>
              <a:rPr sz="27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70" dirty="0">
                <a:solidFill>
                  <a:srgbClr val="205868"/>
                </a:solidFill>
                <a:latin typeface="Calibri"/>
                <a:cs typeface="Calibri"/>
              </a:rPr>
              <a:t>фотографий</a:t>
            </a:r>
            <a:r>
              <a:rPr sz="27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40" dirty="0">
                <a:solidFill>
                  <a:srgbClr val="205868"/>
                </a:solidFill>
                <a:latin typeface="Calibri"/>
                <a:cs typeface="Calibri"/>
              </a:rPr>
              <a:t>на</a:t>
            </a:r>
            <a:r>
              <a:rPr sz="27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95" dirty="0">
                <a:solidFill>
                  <a:srgbClr val="205868"/>
                </a:solidFill>
                <a:latin typeface="Calibri"/>
                <a:cs typeface="Calibri"/>
              </a:rPr>
              <a:t>тему</a:t>
            </a:r>
            <a:r>
              <a:rPr sz="27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220" dirty="0">
                <a:solidFill>
                  <a:srgbClr val="205868"/>
                </a:solidFill>
                <a:latin typeface="Calibri"/>
                <a:cs typeface="Calibri"/>
              </a:rPr>
              <a:t>«Босиком</a:t>
            </a:r>
            <a:r>
              <a:rPr sz="27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2700" i="1" spc="-50" dirty="0">
                <a:solidFill>
                  <a:srgbClr val="205868"/>
                </a:solidFill>
                <a:latin typeface="Calibri"/>
                <a:cs typeface="Calibri"/>
              </a:rPr>
              <a:t>к </a:t>
            </a:r>
            <a:r>
              <a:rPr sz="2700" i="1" spc="-275" dirty="0">
                <a:solidFill>
                  <a:srgbClr val="205868"/>
                </a:solidFill>
                <a:latin typeface="Calibri"/>
                <a:cs typeface="Calibri"/>
              </a:rPr>
              <a:t>здоровью».</a:t>
            </a:r>
            <a:endParaRPr sz="2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955" y="3046"/>
            <a:ext cx="9115044" cy="683666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051304" y="527304"/>
            <a:ext cx="5047615" cy="535305"/>
            <a:chOff x="2051304" y="527304"/>
            <a:chExt cx="5047615" cy="5353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51304" y="527304"/>
              <a:ext cx="5047488" cy="53492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93976" y="570484"/>
              <a:ext cx="4966970" cy="454152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258267" y="1288796"/>
            <a:ext cx="8244840" cy="4690110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355600" marR="872490" indent="-342900">
              <a:lnSpc>
                <a:spcPts val="3240"/>
              </a:lnSpc>
              <a:spcBef>
                <a:spcPts val="505"/>
              </a:spcBef>
              <a:buFont typeface="Arial MT"/>
              <a:buChar char="•"/>
              <a:tabLst>
                <a:tab pos="355600" algn="l"/>
              </a:tabLst>
            </a:pPr>
            <a:r>
              <a:rPr sz="3000" i="1" spc="-155" dirty="0">
                <a:solidFill>
                  <a:srgbClr val="205868"/>
                </a:solidFill>
                <a:latin typeface="Calibri"/>
                <a:cs typeface="Calibri"/>
              </a:rPr>
              <a:t>Анализируя</a:t>
            </a:r>
            <a:r>
              <a:rPr sz="30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70" dirty="0">
                <a:solidFill>
                  <a:srgbClr val="205868"/>
                </a:solidFill>
                <a:latin typeface="Calibri"/>
                <a:cs typeface="Calibri"/>
              </a:rPr>
              <a:t>проделанную</a:t>
            </a:r>
            <a:r>
              <a:rPr sz="3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15" dirty="0">
                <a:solidFill>
                  <a:srgbClr val="205868"/>
                </a:solidFill>
                <a:latin typeface="Calibri"/>
                <a:cs typeface="Calibri"/>
              </a:rPr>
              <a:t>работу</a:t>
            </a:r>
            <a:r>
              <a:rPr sz="30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90" dirty="0">
                <a:solidFill>
                  <a:srgbClr val="205868"/>
                </a:solidFill>
                <a:latin typeface="Calibri"/>
                <a:cs typeface="Calibri"/>
              </a:rPr>
              <a:t>можно</a:t>
            </a:r>
            <a:r>
              <a:rPr sz="30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45" dirty="0">
                <a:solidFill>
                  <a:srgbClr val="205868"/>
                </a:solidFill>
                <a:latin typeface="Calibri"/>
                <a:cs typeface="Calibri"/>
              </a:rPr>
              <a:t>сделать </a:t>
            </a:r>
            <a:r>
              <a:rPr sz="3000" i="1" spc="-265" dirty="0">
                <a:solidFill>
                  <a:srgbClr val="205868"/>
                </a:solidFill>
                <a:latin typeface="Calibri"/>
                <a:cs typeface="Calibri"/>
              </a:rPr>
              <a:t>выводы:</a:t>
            </a:r>
            <a:endParaRPr sz="3000">
              <a:latin typeface="Calibri"/>
              <a:cs typeface="Calibri"/>
            </a:endParaRPr>
          </a:p>
          <a:p>
            <a:pPr marL="355600" marR="173355" indent="-342900">
              <a:lnSpc>
                <a:spcPts val="3240"/>
              </a:lnSpc>
              <a:spcBef>
                <a:spcPts val="725"/>
              </a:spcBef>
              <a:buChar char="•"/>
              <a:tabLst>
                <a:tab pos="355600" algn="l"/>
                <a:tab pos="438784" algn="l"/>
              </a:tabLst>
            </a:pPr>
            <a:r>
              <a:rPr sz="3000" dirty="0">
                <a:solidFill>
                  <a:srgbClr val="205868"/>
                </a:solidFill>
                <a:latin typeface="Arial MT"/>
                <a:cs typeface="Arial MT"/>
              </a:rPr>
              <a:t>	</a:t>
            </a:r>
            <a:r>
              <a:rPr sz="3000" i="1" spc="-355" dirty="0">
                <a:solidFill>
                  <a:srgbClr val="205868"/>
                </a:solidFill>
                <a:latin typeface="Calibri"/>
                <a:cs typeface="Calibri"/>
              </a:rPr>
              <a:t>тема</a:t>
            </a:r>
            <a:r>
              <a:rPr sz="30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90" dirty="0">
                <a:solidFill>
                  <a:srgbClr val="205868"/>
                </a:solidFill>
                <a:latin typeface="Calibri"/>
                <a:cs typeface="Calibri"/>
              </a:rPr>
              <a:t>разработанного</a:t>
            </a:r>
            <a:r>
              <a:rPr sz="30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95" dirty="0">
                <a:solidFill>
                  <a:srgbClr val="205868"/>
                </a:solidFill>
                <a:latin typeface="Calibri"/>
                <a:cs typeface="Calibri"/>
              </a:rPr>
              <a:t>проекта</a:t>
            </a:r>
            <a:r>
              <a:rPr sz="30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75" dirty="0">
                <a:solidFill>
                  <a:srgbClr val="205868"/>
                </a:solidFill>
                <a:latin typeface="Calibri"/>
                <a:cs typeface="Calibri"/>
              </a:rPr>
              <a:t>выбрана</a:t>
            </a:r>
            <a:r>
              <a:rPr sz="3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45" dirty="0">
                <a:solidFill>
                  <a:srgbClr val="205868"/>
                </a:solidFill>
                <a:latin typeface="Calibri"/>
                <a:cs typeface="Calibri"/>
              </a:rPr>
              <a:t>с</a:t>
            </a:r>
            <a:r>
              <a:rPr sz="30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05" dirty="0">
                <a:solidFill>
                  <a:srgbClr val="205868"/>
                </a:solidFill>
                <a:latin typeface="Calibri"/>
                <a:cs typeface="Calibri"/>
              </a:rPr>
              <a:t>учетом </a:t>
            </a:r>
            <a:r>
              <a:rPr sz="3000" i="1" spc="-260" dirty="0">
                <a:solidFill>
                  <a:srgbClr val="205868"/>
                </a:solidFill>
                <a:latin typeface="Calibri"/>
                <a:cs typeface="Calibri"/>
              </a:rPr>
              <a:t>возрастных</a:t>
            </a:r>
            <a:r>
              <a:rPr sz="30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30" dirty="0">
                <a:solidFill>
                  <a:srgbClr val="205868"/>
                </a:solidFill>
                <a:latin typeface="Calibri"/>
                <a:cs typeface="Calibri"/>
              </a:rPr>
              <a:t>особенностей</a:t>
            </a:r>
            <a:r>
              <a:rPr sz="30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85" dirty="0">
                <a:solidFill>
                  <a:srgbClr val="205868"/>
                </a:solidFill>
                <a:latin typeface="Calibri"/>
                <a:cs typeface="Calibri"/>
              </a:rPr>
              <a:t>детей</a:t>
            </a:r>
            <a:r>
              <a:rPr sz="30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05" dirty="0">
                <a:solidFill>
                  <a:srgbClr val="205868"/>
                </a:solidFill>
                <a:latin typeface="Calibri"/>
                <a:cs typeface="Calibri"/>
              </a:rPr>
              <a:t>среднего</a:t>
            </a:r>
            <a:r>
              <a:rPr sz="30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00" dirty="0">
                <a:solidFill>
                  <a:srgbClr val="205868"/>
                </a:solidFill>
                <a:latin typeface="Calibri"/>
                <a:cs typeface="Calibri"/>
              </a:rPr>
              <a:t>дошкольного</a:t>
            </a:r>
            <a:endParaRPr sz="3000">
              <a:latin typeface="Calibri"/>
              <a:cs typeface="Calibri"/>
            </a:endParaRPr>
          </a:p>
          <a:p>
            <a:pPr marL="355600" marR="5080">
              <a:lnSpc>
                <a:spcPts val="3240"/>
              </a:lnSpc>
            </a:pPr>
            <a:r>
              <a:rPr sz="3000" i="1" spc="-305" dirty="0">
                <a:solidFill>
                  <a:srgbClr val="205868"/>
                </a:solidFill>
                <a:latin typeface="Calibri"/>
                <a:cs typeface="Calibri"/>
              </a:rPr>
              <a:t>возраста</a:t>
            </a:r>
            <a:r>
              <a:rPr sz="30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17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30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15" dirty="0">
                <a:solidFill>
                  <a:srgbClr val="205868"/>
                </a:solidFill>
                <a:latin typeface="Calibri"/>
                <a:cs typeface="Calibri"/>
              </a:rPr>
              <a:t>объема</a:t>
            </a:r>
            <a:r>
              <a:rPr sz="30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29" dirty="0">
                <a:solidFill>
                  <a:srgbClr val="205868"/>
                </a:solidFill>
                <a:latin typeface="Calibri"/>
                <a:cs typeface="Calibri"/>
              </a:rPr>
              <a:t>информации,</a:t>
            </a:r>
            <a:r>
              <a:rPr sz="30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60" dirty="0">
                <a:solidFill>
                  <a:srgbClr val="205868"/>
                </a:solidFill>
                <a:latin typeface="Calibri"/>
                <a:cs typeface="Calibri"/>
              </a:rPr>
              <a:t>которая</a:t>
            </a:r>
            <a:r>
              <a:rPr sz="3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75" dirty="0">
                <a:solidFill>
                  <a:srgbClr val="205868"/>
                </a:solidFill>
                <a:latin typeface="Calibri"/>
                <a:cs typeface="Calibri"/>
              </a:rPr>
              <a:t>может</a:t>
            </a:r>
            <a:r>
              <a:rPr sz="3000" i="1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35" dirty="0">
                <a:solidFill>
                  <a:srgbClr val="205868"/>
                </a:solidFill>
                <a:latin typeface="Calibri"/>
                <a:cs typeface="Calibri"/>
              </a:rPr>
              <a:t>быть </a:t>
            </a:r>
            <a:r>
              <a:rPr sz="3000" i="1" spc="-170" dirty="0">
                <a:solidFill>
                  <a:srgbClr val="205868"/>
                </a:solidFill>
                <a:latin typeface="Calibri"/>
                <a:cs typeface="Calibri"/>
              </a:rPr>
              <a:t>ими</a:t>
            </a:r>
            <a:r>
              <a:rPr sz="30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50" dirty="0">
                <a:solidFill>
                  <a:srgbClr val="205868"/>
                </a:solidFill>
                <a:latin typeface="Calibri"/>
                <a:cs typeface="Calibri"/>
              </a:rPr>
              <a:t>воспринята,</a:t>
            </a:r>
            <a:r>
              <a:rPr sz="30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40" dirty="0">
                <a:solidFill>
                  <a:srgbClr val="205868"/>
                </a:solidFill>
                <a:latin typeface="Calibri"/>
                <a:cs typeface="Calibri"/>
              </a:rPr>
              <a:t>что</a:t>
            </a:r>
            <a:r>
              <a:rPr sz="3000" i="1" spc="-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70" dirty="0">
                <a:solidFill>
                  <a:srgbClr val="205868"/>
                </a:solidFill>
                <a:latin typeface="Calibri"/>
                <a:cs typeface="Calibri"/>
              </a:rPr>
              <a:t>позволило</a:t>
            </a:r>
            <a:r>
              <a:rPr sz="30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25" dirty="0">
                <a:solidFill>
                  <a:srgbClr val="205868"/>
                </a:solidFill>
                <a:latin typeface="Calibri"/>
                <a:cs typeface="Calibri"/>
              </a:rPr>
              <a:t>существенно</a:t>
            </a:r>
            <a:r>
              <a:rPr sz="30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50" dirty="0">
                <a:solidFill>
                  <a:srgbClr val="205868"/>
                </a:solidFill>
                <a:latin typeface="Calibri"/>
                <a:cs typeface="Calibri"/>
              </a:rPr>
              <a:t>снизить</a:t>
            </a:r>
            <a:endParaRPr sz="3000">
              <a:latin typeface="Calibri"/>
              <a:cs typeface="Calibri"/>
            </a:endParaRPr>
          </a:p>
          <a:p>
            <a:pPr marL="355600" marR="391795">
              <a:lnSpc>
                <a:spcPts val="3240"/>
              </a:lnSpc>
              <a:tabLst>
                <a:tab pos="4733290" algn="l"/>
              </a:tabLst>
            </a:pPr>
            <a:r>
              <a:rPr sz="3000" i="1" spc="-320" dirty="0">
                <a:solidFill>
                  <a:srgbClr val="205868"/>
                </a:solidFill>
                <a:latin typeface="Calibri"/>
                <a:cs typeface="Calibri"/>
              </a:rPr>
              <a:t>заболеваемость</a:t>
            </a:r>
            <a:r>
              <a:rPr sz="30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15" dirty="0">
                <a:solidFill>
                  <a:srgbClr val="205868"/>
                </a:solidFill>
                <a:latin typeface="Calibri"/>
                <a:cs typeface="Calibri"/>
              </a:rPr>
              <a:t>детьми</a:t>
            </a:r>
            <a:r>
              <a:rPr sz="3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65" dirty="0">
                <a:solidFill>
                  <a:srgbClr val="205868"/>
                </a:solidFill>
                <a:latin typeface="Calibri"/>
                <a:cs typeface="Calibri"/>
              </a:rPr>
              <a:t>плоскостопием,</a:t>
            </a:r>
            <a:r>
              <a:rPr sz="3000" i="1" spc="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170" dirty="0">
                <a:solidFill>
                  <a:srgbClr val="205868"/>
                </a:solidFill>
                <a:latin typeface="Calibri"/>
                <a:cs typeface="Calibri"/>
              </a:rPr>
              <a:t>и</a:t>
            </a:r>
            <a:r>
              <a:rPr sz="30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80" dirty="0">
                <a:solidFill>
                  <a:srgbClr val="205868"/>
                </a:solidFill>
                <a:latin typeface="Calibri"/>
                <a:cs typeface="Calibri"/>
              </a:rPr>
              <a:t>повысить </a:t>
            </a:r>
            <a:r>
              <a:rPr sz="3000" i="1" spc="-285" dirty="0">
                <a:solidFill>
                  <a:srgbClr val="205868"/>
                </a:solidFill>
                <a:latin typeface="Calibri"/>
                <a:cs typeface="Calibri"/>
              </a:rPr>
              <a:t>иммунитет</a:t>
            </a:r>
            <a:r>
              <a:rPr sz="3000" i="1" spc="-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90" dirty="0">
                <a:solidFill>
                  <a:srgbClr val="205868"/>
                </a:solidFill>
                <a:latin typeface="Calibri"/>
                <a:cs typeface="Calibri"/>
              </a:rPr>
              <a:t>(здоровье)</a:t>
            </a:r>
            <a:r>
              <a:rPr sz="30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50" dirty="0">
                <a:solidFill>
                  <a:srgbClr val="205868"/>
                </a:solidFill>
                <a:latin typeface="Calibri"/>
                <a:cs typeface="Calibri"/>
              </a:rPr>
              <a:t>детей;</a:t>
            </a:r>
            <a:r>
              <a:rPr sz="3000" i="1" dirty="0">
                <a:solidFill>
                  <a:srgbClr val="205868"/>
                </a:solidFill>
                <a:latin typeface="Calibri"/>
                <a:cs typeface="Calibri"/>
              </a:rPr>
              <a:t>	</a:t>
            </a:r>
            <a:r>
              <a:rPr sz="3000" i="1" spc="-235" dirty="0">
                <a:solidFill>
                  <a:srgbClr val="205868"/>
                </a:solidFill>
                <a:latin typeface="Calibri"/>
                <a:cs typeface="Calibri"/>
              </a:rPr>
              <a:t>данный</a:t>
            </a:r>
            <a:r>
              <a:rPr sz="3000" i="1" spc="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15" dirty="0">
                <a:solidFill>
                  <a:srgbClr val="205868"/>
                </a:solidFill>
                <a:latin typeface="Calibri"/>
                <a:cs typeface="Calibri"/>
              </a:rPr>
              <a:t>проект</a:t>
            </a:r>
            <a:endParaRPr sz="3000">
              <a:latin typeface="Calibri"/>
              <a:cs typeface="Calibri"/>
            </a:endParaRPr>
          </a:p>
          <a:p>
            <a:pPr marL="355600" marR="421005">
              <a:lnSpc>
                <a:spcPts val="3240"/>
              </a:lnSpc>
            </a:pPr>
            <a:r>
              <a:rPr sz="3000" i="1" spc="-325" dirty="0">
                <a:solidFill>
                  <a:srgbClr val="205868"/>
                </a:solidFill>
                <a:latin typeface="Calibri"/>
                <a:cs typeface="Calibri"/>
              </a:rPr>
              <a:t>способствовал</a:t>
            </a:r>
            <a:r>
              <a:rPr sz="3000" i="1" spc="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80" dirty="0">
                <a:solidFill>
                  <a:srgbClr val="205868"/>
                </a:solidFill>
                <a:latin typeface="Calibri"/>
                <a:cs typeface="Calibri"/>
              </a:rPr>
              <a:t>развитию</a:t>
            </a:r>
            <a:r>
              <a:rPr sz="3000" i="1" spc="2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00" dirty="0">
                <a:solidFill>
                  <a:srgbClr val="205868"/>
                </a:solidFill>
                <a:latin typeface="Calibri"/>
                <a:cs typeface="Calibri"/>
              </a:rPr>
              <a:t>физических</a:t>
            </a:r>
            <a:r>
              <a:rPr sz="3000" i="1" spc="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00" dirty="0">
                <a:solidFill>
                  <a:srgbClr val="205868"/>
                </a:solidFill>
                <a:latin typeface="Calibri"/>
                <a:cs typeface="Calibri"/>
              </a:rPr>
              <a:t>качеств</a:t>
            </a:r>
            <a:r>
              <a:rPr sz="3000" i="1" spc="4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50" dirty="0">
                <a:solidFill>
                  <a:srgbClr val="205868"/>
                </a:solidFill>
                <a:latin typeface="Calibri"/>
                <a:cs typeface="Calibri"/>
              </a:rPr>
              <a:t>детей, </a:t>
            </a:r>
            <a:r>
              <a:rPr sz="3000" i="1" spc="-270" dirty="0">
                <a:solidFill>
                  <a:srgbClr val="205868"/>
                </a:solidFill>
                <a:latin typeface="Calibri"/>
                <a:cs typeface="Calibri"/>
              </a:rPr>
              <a:t>формированию</a:t>
            </a:r>
            <a:r>
              <a:rPr sz="3000" i="1" spc="-3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320" dirty="0">
                <a:solidFill>
                  <a:srgbClr val="205868"/>
                </a:solidFill>
                <a:latin typeface="Calibri"/>
                <a:cs typeface="Calibri"/>
              </a:rPr>
              <a:t>интереса</a:t>
            </a:r>
            <a:r>
              <a:rPr sz="3000" i="1" spc="-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dirty="0">
                <a:solidFill>
                  <a:srgbClr val="205868"/>
                </a:solidFill>
                <a:latin typeface="Calibri"/>
                <a:cs typeface="Calibri"/>
              </a:rPr>
              <a:t>к</a:t>
            </a:r>
            <a:r>
              <a:rPr sz="3000" i="1" spc="-1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90" dirty="0">
                <a:solidFill>
                  <a:srgbClr val="205868"/>
                </a:solidFill>
                <a:latin typeface="Calibri"/>
                <a:cs typeface="Calibri"/>
              </a:rPr>
              <a:t>изготовлению</a:t>
            </a:r>
            <a:r>
              <a:rPr sz="3000" i="1" spc="-2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10" dirty="0">
                <a:solidFill>
                  <a:srgbClr val="205868"/>
                </a:solidFill>
                <a:latin typeface="Calibri"/>
                <a:cs typeface="Calibri"/>
              </a:rPr>
              <a:t>своими</a:t>
            </a:r>
            <a:endParaRPr sz="3000">
              <a:latin typeface="Calibri"/>
              <a:cs typeface="Calibri"/>
            </a:endParaRPr>
          </a:p>
          <a:p>
            <a:pPr marL="355600">
              <a:lnSpc>
                <a:spcPts val="3195"/>
              </a:lnSpc>
            </a:pPr>
            <a:r>
              <a:rPr sz="3000" i="1" spc="-180" dirty="0">
                <a:solidFill>
                  <a:srgbClr val="205868"/>
                </a:solidFill>
                <a:latin typeface="Calibri"/>
                <a:cs typeface="Calibri"/>
              </a:rPr>
              <a:t>руками</a:t>
            </a:r>
            <a:r>
              <a:rPr sz="3000" i="1" spc="15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85" dirty="0">
                <a:solidFill>
                  <a:srgbClr val="205868"/>
                </a:solidFill>
                <a:latin typeface="Calibri"/>
                <a:cs typeface="Calibri"/>
              </a:rPr>
              <a:t>«Дорожек</a:t>
            </a:r>
            <a:r>
              <a:rPr sz="3000" i="1" spc="30" dirty="0">
                <a:solidFill>
                  <a:srgbClr val="205868"/>
                </a:solidFill>
                <a:latin typeface="Calibri"/>
                <a:cs typeface="Calibri"/>
              </a:rPr>
              <a:t> </a:t>
            </a:r>
            <a:r>
              <a:rPr sz="3000" i="1" spc="-280" dirty="0">
                <a:solidFill>
                  <a:srgbClr val="205868"/>
                </a:solidFill>
                <a:latin typeface="Calibri"/>
                <a:cs typeface="Calibri"/>
              </a:rPr>
              <a:t>здоровья»</a:t>
            </a:r>
            <a:endParaRPr sz="3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00455" y="202653"/>
            <a:ext cx="7970520" cy="576580"/>
            <a:chOff x="600455" y="202653"/>
            <a:chExt cx="7970520" cy="5765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0455" y="202653"/>
              <a:ext cx="7970520" cy="57611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2251" y="243712"/>
              <a:ext cx="7892021" cy="497840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0" y="943394"/>
            <a:ext cx="9144000" cy="5915025"/>
            <a:chOff x="0" y="943394"/>
            <a:chExt cx="9144000" cy="5915025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41548" y="943394"/>
              <a:ext cx="2720340" cy="40991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82822" y="984376"/>
              <a:ext cx="2643251" cy="33274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1146047"/>
              <a:ext cx="4497324" cy="359359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9915" y="1341119"/>
              <a:ext cx="4032504" cy="302361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927347" y="1173479"/>
              <a:ext cx="5216652" cy="354622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122420" y="1368551"/>
              <a:ext cx="4860035" cy="297637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31135" y="4241355"/>
              <a:ext cx="4578096" cy="261664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426207" y="4436363"/>
              <a:ext cx="4008120" cy="22555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523"/>
            <a:ext cx="9143999" cy="6856473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99360" y="2081783"/>
            <a:ext cx="4185666" cy="192862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821</Words>
  <Application>Microsoft Office PowerPoint</Application>
  <PresentationFormat>Экран (4:3)</PresentationFormat>
  <Paragraphs>102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Воспитывать у детей желание и стремление укреплять свое здоровье с использованием закаливающих процедур, в процессе босохождения.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«Босиком к здоровью»</dc:title>
  <dc:creator>1</dc:creator>
  <cp:lastModifiedBy>Пользователь</cp:lastModifiedBy>
  <cp:revision>1</cp:revision>
  <dcterms:created xsi:type="dcterms:W3CDTF">2026-03-13T16:11:27Z</dcterms:created>
  <dcterms:modified xsi:type="dcterms:W3CDTF">2026-03-13T16:13:11Z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2023-02-27T00:00:00Z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2026-03-13T00:00:00Z</vt:filetime>
  </property>
  <property fmtid="{D5CDD505-2E9C-101B-9397-08002B2CF9AE}" pid="5" name="Producer">
    <vt:lpwstr>iLovePDF</vt:lpwstr>
  </property>
</Properties>
</file>