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7"/>
  </p:notesMasterIdLst>
  <p:sldIdLst>
    <p:sldId id="256" r:id="rId2"/>
    <p:sldId id="280" r:id="rId3"/>
    <p:sldId id="279" r:id="rId4"/>
    <p:sldId id="257" r:id="rId5"/>
    <p:sldId id="276" r:id="rId6"/>
    <p:sldId id="277" r:id="rId7"/>
    <p:sldId id="258" r:id="rId8"/>
    <p:sldId id="259" r:id="rId9"/>
    <p:sldId id="260" r:id="rId10"/>
    <p:sldId id="261" r:id="rId11"/>
    <p:sldId id="262" r:id="rId12"/>
    <p:sldId id="278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</p:sldIdLst>
  <p:sldSz cx="12192000" cy="6858000"/>
  <p:notesSz cx="6858000" cy="12192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88" d="100"/>
          <a:sy n="88" d="100"/>
        </p:scale>
        <p:origin x="-437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70174C35-4E83-4262-B513-4D9C633409AE}" type="slidenum">
              <a:rPr lang="en-US">
                <a:latin typeface="Calibri" pitchFamily="34" charset="0"/>
              </a:rPr>
              <a:pPr/>
              <a:t>1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B386CE4-10F5-4C47-B4B0-27CC604E061D}" type="slidenum">
              <a:rPr lang="en-US">
                <a:latin typeface="Calibri" pitchFamily="34" charset="0"/>
              </a:rPr>
              <a:pPr/>
              <a:t>4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713E31E-980E-415D-8ACB-88479A65B720}" type="slidenum">
              <a:rPr lang="en-US">
                <a:latin typeface="Calibri" pitchFamily="34" charset="0"/>
              </a:rPr>
              <a:pPr/>
              <a:t>7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35E8ECFA-79E1-432D-A0BE-D8BDD002E80A}" type="slidenum">
              <a:rPr lang="en-US">
                <a:latin typeface="Calibri" pitchFamily="34" charset="0"/>
              </a:rPr>
              <a:pPr/>
              <a:t>8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C5EBCC6C-17B5-401B-AE57-E7B884902456}" type="slidenum">
              <a:rPr lang="en-US">
                <a:latin typeface="Calibri" pitchFamily="34" charset="0"/>
              </a:rPr>
              <a:pPr/>
              <a:t>9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E72F5E0E-B7CC-4BFA-A605-5011DBE66E61}" type="slidenum">
              <a:rPr lang="en-US">
                <a:latin typeface="Calibri" pitchFamily="34" charset="0"/>
              </a:rPr>
              <a:pPr/>
              <a:t>10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2D6BC6EB-F261-47E8-8205-E04E4523E4F8}" type="slidenum">
              <a:rPr lang="en-US">
                <a:latin typeface="Calibri" pitchFamily="34" charset="0"/>
              </a:rPr>
              <a:pPr/>
              <a:t>11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8C7756C9-82B7-488E-9100-B6992E300EFB}" type="slidenum">
              <a:rPr lang="en-US">
                <a:latin typeface="Calibri" pitchFamily="34" charset="0"/>
              </a:rPr>
              <a:pPr/>
              <a:t>13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C6D6944C-6D6A-4106-A28E-F78944A9594B}" type="slidenum">
              <a:rPr lang="en-US">
                <a:latin typeface="Calibri" pitchFamily="34" charset="0"/>
              </a:rPr>
              <a:pPr/>
              <a:t>14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8E654E0C-C669-45E9-B9FF-65E2B381AE24}" type="slidenum">
              <a:rPr lang="en-US">
                <a:latin typeface="Calibri" pitchFamily="34" charset="0"/>
              </a:rPr>
              <a:pPr/>
              <a:t>15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230B36BB-529A-469B-84D0-B39F6126FF7D}" type="slidenum">
              <a:rPr lang="en-US">
                <a:latin typeface="Calibri" pitchFamily="34" charset="0"/>
              </a:rPr>
              <a:pPr/>
              <a:t>16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108FF814-36EF-4C23-8A45-86A35A656F87}" type="slidenum">
              <a:rPr lang="en-US">
                <a:latin typeface="Calibri" pitchFamily="34" charset="0"/>
              </a:rPr>
              <a:pPr/>
              <a:t>17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499FE605-6762-4B39-95EB-8D4971C64A06}" type="slidenum">
              <a:rPr lang="en-US">
                <a:latin typeface="Calibri" pitchFamily="34" charset="0"/>
              </a:rPr>
              <a:pPr/>
              <a:t>18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1467DCE8-8B99-4F6D-ADF4-442D196A67B9}" type="slidenum">
              <a:rPr lang="en-US">
                <a:latin typeface="Calibri" pitchFamily="34" charset="0"/>
              </a:rPr>
              <a:pPr/>
              <a:t>19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ED39AD60-6B9C-4EB5-BE78-3FEB083966DC}" type="slidenum">
              <a:rPr lang="en-US">
                <a:latin typeface="Calibri" pitchFamily="34" charset="0"/>
              </a:rPr>
              <a:pPr/>
              <a:t>20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E2D2C05E-7F4D-4F9A-8E66-4A79909BA7C7}" type="slidenum">
              <a:rPr lang="en-US">
                <a:latin typeface="Calibri" pitchFamily="34" charset="0"/>
              </a:rPr>
              <a:pPr/>
              <a:t>21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09556BC7-BB26-49A6-A1E1-5B67FB674FDA}" type="slidenum">
              <a:rPr lang="en-US">
                <a:latin typeface="Calibri" pitchFamily="34" charset="0"/>
              </a:rPr>
              <a:pPr/>
              <a:t>22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37C3957A-44B0-446B-9C36-F47C66D0A8D5}" type="slidenum">
              <a:rPr lang="en-US">
                <a:latin typeface="Calibri" pitchFamily="34" charset="0"/>
              </a:rPr>
              <a:pPr/>
              <a:t>23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562B97A4-216D-4C2F-94DB-86C401F510BD}" type="slidenum">
              <a:rPr lang="en-US">
                <a:latin typeface="Calibri" pitchFamily="34" charset="0"/>
              </a:rPr>
              <a:pPr/>
              <a:t>24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-2147483648" y="-2147483648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58273EC2-B68F-4B19-8F1C-BCF0B74652AD}" type="slidenum">
              <a:rPr lang="en-US">
                <a:latin typeface="Calibri" pitchFamily="34" charset="0"/>
              </a:rPr>
              <a:pPr/>
              <a:t>25</a:t>
            </a:fld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 0" descr="preencode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ext 0"/>
          <p:cNvSpPr txBox="1">
            <a:spLocks noChangeArrowheads="1"/>
          </p:cNvSpPr>
          <p:nvPr/>
        </p:nvSpPr>
        <p:spPr bwMode="auto">
          <a:xfrm>
            <a:off x="5659438" y="4213225"/>
            <a:ext cx="5853112" cy="226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dirty="0">
              <a:latin typeface="Calibri" pitchFamily="34" charset="0"/>
            </a:endParaRPr>
          </a:p>
        </p:txBody>
      </p:sp>
      <p:sp>
        <p:nvSpPr>
          <p:cNvPr id="1028" name="Text 1"/>
          <p:cNvSpPr txBox="1">
            <a:spLocks noChangeArrowheads="1"/>
          </p:cNvSpPr>
          <p:nvPr/>
        </p:nvSpPr>
        <p:spPr bwMode="auto">
          <a:xfrm>
            <a:off x="5538788" y="890588"/>
            <a:ext cx="6175375" cy="2637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pPr algn="ctr"/>
            <a:r>
              <a:rPr lang="ru-RU" sz="4400" dirty="0">
                <a:solidFill>
                  <a:srgbClr val="F8F5EE"/>
                </a:solidFill>
              </a:rPr>
              <a:t>ИКТ </a:t>
            </a:r>
            <a:endParaRPr lang="ru-RU" sz="4400" dirty="0" smtClean="0">
              <a:solidFill>
                <a:srgbClr val="F8F5EE"/>
              </a:solidFill>
            </a:endParaRPr>
          </a:p>
          <a:p>
            <a:pPr algn="ctr"/>
            <a:r>
              <a:rPr lang="en-US" sz="4400" dirty="0" smtClean="0">
                <a:solidFill>
                  <a:srgbClr val="F8F5EE"/>
                </a:solidFill>
              </a:rPr>
              <a:t>в </a:t>
            </a:r>
            <a:r>
              <a:rPr lang="en-US" sz="4400" dirty="0" err="1">
                <a:solidFill>
                  <a:srgbClr val="F8F5EE"/>
                </a:solidFill>
              </a:rPr>
              <a:t>преподавании</a:t>
            </a:r>
            <a:r>
              <a:rPr lang="en-US" sz="4400" dirty="0">
                <a:solidFill>
                  <a:srgbClr val="F8F5EE"/>
                </a:solidFill>
              </a:rPr>
              <a:t> </a:t>
            </a:r>
            <a:r>
              <a:rPr lang="en-US" sz="4400" dirty="0" err="1">
                <a:solidFill>
                  <a:srgbClr val="F8F5EE"/>
                </a:solidFill>
              </a:rPr>
              <a:t>физики</a:t>
            </a:r>
            <a:endParaRPr lang="en-US" sz="4400" dirty="0">
              <a:latin typeface="Calibri" pitchFamily="34" charset="0"/>
            </a:endParaRPr>
          </a:p>
        </p:txBody>
      </p:sp>
      <p:pic>
        <p:nvPicPr>
          <p:cNvPr id="1029" name="Picture 2" descr="https://yt3.googleusercontent.com/ytc/AIdro_m5tGm_PTOFZBs3gXuYYr8GOW0ILPC61pqE2ecQeTveGw=s900-c-k-c0x00ffffff-no-rj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8775" y="1082675"/>
            <a:ext cx="4894263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1487" y="534838"/>
            <a:ext cx="1096417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Сегодняшний мир становится все более информационным и технологически развитым. В настоящее время невозможно представить себе повседневную жизнь без использования различных компьютерных устройств и программного обеспечения. 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8600" y="2467155"/>
            <a:ext cx="10299642" cy="39099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0770" y="1777042"/>
            <a:ext cx="51154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Некоторые виды ИКТ:</a:t>
            </a:r>
            <a:endParaRPr lang="ru-RU" dirty="0" smtClean="0"/>
          </a:p>
          <a:p>
            <a:pPr>
              <a:buFont typeface="Wingdings" pitchFamily="2" charset="2"/>
              <a:buChar char="§"/>
            </a:pPr>
            <a:r>
              <a:rPr lang="ru-RU" b="1" dirty="0" smtClean="0"/>
              <a:t>Компьютерные технологии</a:t>
            </a:r>
            <a:r>
              <a:rPr lang="ru-RU" dirty="0" smtClean="0"/>
              <a:t>. Включают аппаратное и программное обеспечение, без которых невозможно использование ИКТ.</a:t>
            </a:r>
          </a:p>
          <a:p>
            <a:pPr>
              <a:buFont typeface="Wingdings" pitchFamily="2" charset="2"/>
              <a:buChar char="§"/>
            </a:pPr>
            <a:r>
              <a:rPr lang="ru-RU" b="1" dirty="0" smtClean="0"/>
              <a:t>Сетевые технологии</a:t>
            </a:r>
            <a:r>
              <a:rPr lang="ru-RU" dirty="0" smtClean="0"/>
              <a:t>. Предоставляют средства передачи данных между различными устройствами, позволяя им общаться и обмениваться информацией.</a:t>
            </a:r>
          </a:p>
          <a:p>
            <a:pPr>
              <a:buFont typeface="Wingdings" pitchFamily="2" charset="2"/>
              <a:buChar char="§"/>
            </a:pPr>
            <a:r>
              <a:rPr lang="ru-RU" b="1" dirty="0" err="1" smtClean="0"/>
              <a:t>Интернет-технологии</a:t>
            </a:r>
            <a:r>
              <a:rPr lang="ru-RU" dirty="0" smtClean="0"/>
              <a:t>. Представляют собой набор протоколов и инструментов для доступа к глобальной сети Интернет.</a:t>
            </a:r>
          </a:p>
          <a:p>
            <a:pPr>
              <a:buFont typeface="Wingdings" pitchFamily="2" charset="2"/>
              <a:buChar char="§"/>
            </a:pPr>
            <a:r>
              <a:rPr lang="ru-RU" b="1" dirty="0" err="1" smtClean="0"/>
              <a:t>Мультимедийные</a:t>
            </a:r>
            <a:r>
              <a:rPr lang="ru-RU" b="1" dirty="0" smtClean="0"/>
              <a:t> технологии</a:t>
            </a:r>
            <a:r>
              <a:rPr lang="ru-RU" dirty="0" smtClean="0"/>
              <a:t>. Обеспечивают возможность создания, обработки и воспроизведения различных видов </a:t>
            </a:r>
            <a:r>
              <a:rPr lang="ru-RU" dirty="0" err="1" smtClean="0"/>
              <a:t>медиаконтента</a:t>
            </a:r>
            <a:r>
              <a:rPr lang="ru-RU" dirty="0" smtClean="0"/>
              <a:t>, таких как текст, изображения, звук и видео.</a:t>
            </a:r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2852" y="1899070"/>
            <a:ext cx="6288982" cy="4402287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76044" y="120770"/>
            <a:ext cx="1166578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95000"/>
                  </a:schemeClr>
                </a:solidFill>
              </a:rPr>
              <a:t>ИКТ (от англ. </a:t>
            </a:r>
            <a:r>
              <a:rPr lang="ru-RU" sz="2400" b="1" dirty="0" err="1" smtClean="0">
                <a:solidFill>
                  <a:schemeClr val="bg1">
                    <a:lumMod val="95000"/>
                  </a:schemeClr>
                </a:solidFill>
              </a:rPr>
              <a:t>Information</a:t>
            </a:r>
            <a:r>
              <a:rPr lang="ru-RU" sz="24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1">
                    <a:lumMod val="95000"/>
                  </a:schemeClr>
                </a:solidFill>
              </a:rPr>
              <a:t>and</a:t>
            </a:r>
            <a:r>
              <a:rPr lang="ru-RU" sz="24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1">
                    <a:lumMod val="95000"/>
                  </a:schemeClr>
                </a:solidFill>
              </a:rPr>
              <a:t>Communication</a:t>
            </a:r>
            <a:r>
              <a:rPr lang="ru-RU" sz="24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1">
                    <a:lumMod val="95000"/>
                  </a:schemeClr>
                </a:solidFill>
              </a:rPr>
              <a:t>Technology</a:t>
            </a:r>
            <a:r>
              <a:rPr lang="ru-RU" sz="2400" b="1" dirty="0" smtClean="0">
                <a:solidFill>
                  <a:schemeClr val="bg1">
                    <a:lumMod val="95000"/>
                  </a:schemeClr>
                </a:solidFill>
              </a:rPr>
              <a:t>) — информационно-коммуникационные технологии, которые включают в себя различные инструменты и системы для получения, анализа, хранения и передачи информации. 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0" descr="preencode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Image 1" descr="preencoded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8238" y="0"/>
            <a:ext cx="59737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Image 2" descr="preencoded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 0"/>
          <p:cNvSpPr txBox="1">
            <a:spLocks noChangeArrowheads="1"/>
          </p:cNvSpPr>
          <p:nvPr/>
        </p:nvSpPr>
        <p:spPr bwMode="auto">
          <a:xfrm>
            <a:off x="463550" y="2493963"/>
            <a:ext cx="5013325" cy="304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r>
              <a:rPr lang="en-US" sz="2400" dirty="0">
                <a:solidFill>
                  <a:srgbClr val="0D2772"/>
                </a:solidFill>
              </a:rPr>
              <a:t>С 1990-х </a:t>
            </a:r>
            <a:r>
              <a:rPr lang="en-US" sz="2400" dirty="0" err="1">
                <a:solidFill>
                  <a:srgbClr val="0D2772"/>
                </a:solidFill>
              </a:rPr>
              <a:t>годов</a:t>
            </a:r>
            <a:r>
              <a:rPr lang="en-US" sz="2400" dirty="0">
                <a:solidFill>
                  <a:srgbClr val="0D2772"/>
                </a:solidFill>
              </a:rPr>
              <a:t> ИКТ </a:t>
            </a:r>
            <a:r>
              <a:rPr lang="en-US" sz="2400" dirty="0" err="1">
                <a:solidFill>
                  <a:srgbClr val="0D2772"/>
                </a:solidFill>
              </a:rPr>
              <a:t>интегрируются</a:t>
            </a:r>
            <a:r>
              <a:rPr lang="en-US" sz="2400" dirty="0">
                <a:solidFill>
                  <a:srgbClr val="0D2772"/>
                </a:solidFill>
              </a:rPr>
              <a:t> в </a:t>
            </a:r>
            <a:r>
              <a:rPr lang="en-US" sz="2400" dirty="0" err="1">
                <a:solidFill>
                  <a:srgbClr val="0D2772"/>
                </a:solidFill>
              </a:rPr>
              <a:t>физику</a:t>
            </a:r>
            <a:r>
              <a:rPr lang="en-US" sz="2400" dirty="0">
                <a:solidFill>
                  <a:srgbClr val="0D2772"/>
                </a:solidFill>
              </a:rPr>
              <a:t>, </a:t>
            </a:r>
            <a:r>
              <a:rPr lang="en-US" sz="2400" dirty="0" err="1">
                <a:solidFill>
                  <a:srgbClr val="0D2772"/>
                </a:solidFill>
              </a:rPr>
              <a:t>начиная</a:t>
            </a:r>
            <a:r>
              <a:rPr lang="en-US" sz="2400" dirty="0">
                <a:solidFill>
                  <a:srgbClr val="0D2772"/>
                </a:solidFill>
              </a:rPr>
              <a:t> с </a:t>
            </a:r>
            <a:r>
              <a:rPr lang="en-US" sz="2400" dirty="0" err="1">
                <a:solidFill>
                  <a:srgbClr val="0D2772"/>
                </a:solidFill>
              </a:rPr>
              <a:t>мультимедийных</a:t>
            </a:r>
            <a:r>
              <a:rPr lang="en-US" sz="2400" dirty="0">
                <a:solidFill>
                  <a:srgbClr val="0D2772"/>
                </a:solidFill>
              </a:rPr>
              <a:t> </a:t>
            </a:r>
            <a:r>
              <a:rPr lang="en-US" sz="2400" dirty="0" err="1">
                <a:solidFill>
                  <a:srgbClr val="0D2772"/>
                </a:solidFill>
              </a:rPr>
              <a:t>учебников</a:t>
            </a:r>
            <a:r>
              <a:rPr lang="en-US" sz="2400" dirty="0">
                <a:solidFill>
                  <a:srgbClr val="0D2772"/>
                </a:solidFill>
              </a:rPr>
              <a:t>. </a:t>
            </a:r>
            <a:r>
              <a:rPr lang="en-US" sz="2400" dirty="0" err="1">
                <a:solidFill>
                  <a:srgbClr val="0D2772"/>
                </a:solidFill>
              </a:rPr>
              <a:t>Государственные</a:t>
            </a:r>
            <a:r>
              <a:rPr lang="en-US" sz="2400" dirty="0">
                <a:solidFill>
                  <a:srgbClr val="0D2772"/>
                </a:solidFill>
              </a:rPr>
              <a:t> </a:t>
            </a:r>
            <a:r>
              <a:rPr lang="en-US" sz="2400" dirty="0" err="1">
                <a:solidFill>
                  <a:srgbClr val="0D2772"/>
                </a:solidFill>
              </a:rPr>
              <a:t>проекты</a:t>
            </a:r>
            <a:r>
              <a:rPr lang="en-US" sz="2400" dirty="0">
                <a:solidFill>
                  <a:srgbClr val="0D2772"/>
                </a:solidFill>
              </a:rPr>
              <a:t> </a:t>
            </a:r>
            <a:r>
              <a:rPr lang="en-US" sz="2400" dirty="0" err="1">
                <a:solidFill>
                  <a:srgbClr val="0D2772"/>
                </a:solidFill>
              </a:rPr>
              <a:t>повышают</a:t>
            </a:r>
            <a:r>
              <a:rPr lang="en-US" sz="2400" dirty="0">
                <a:solidFill>
                  <a:srgbClr val="0D2772"/>
                </a:solidFill>
              </a:rPr>
              <a:t> </a:t>
            </a:r>
            <a:r>
              <a:rPr lang="en-US" sz="2400" dirty="0" err="1">
                <a:solidFill>
                  <a:srgbClr val="0D2772"/>
                </a:solidFill>
              </a:rPr>
              <a:t>цифровизацию</a:t>
            </a:r>
            <a:r>
              <a:rPr lang="en-US" sz="2400" dirty="0">
                <a:solidFill>
                  <a:srgbClr val="0D2772"/>
                </a:solidFill>
              </a:rPr>
              <a:t>, </a:t>
            </a:r>
            <a:r>
              <a:rPr lang="en-US" sz="2400" dirty="0" err="1">
                <a:solidFill>
                  <a:srgbClr val="0D2772"/>
                </a:solidFill>
              </a:rPr>
              <a:t>решая</a:t>
            </a:r>
            <a:r>
              <a:rPr lang="en-US" sz="2400" dirty="0">
                <a:solidFill>
                  <a:srgbClr val="0D2772"/>
                </a:solidFill>
              </a:rPr>
              <a:t> </a:t>
            </a:r>
            <a:r>
              <a:rPr lang="en-US" sz="2400" dirty="0" err="1">
                <a:solidFill>
                  <a:srgbClr val="0D2772"/>
                </a:solidFill>
              </a:rPr>
              <a:t>проблемы</a:t>
            </a:r>
            <a:r>
              <a:rPr lang="en-US" sz="2400" dirty="0">
                <a:solidFill>
                  <a:srgbClr val="0D2772"/>
                </a:solidFill>
              </a:rPr>
              <a:t> </a:t>
            </a:r>
            <a:r>
              <a:rPr lang="en-US" sz="2400" dirty="0" err="1">
                <a:solidFill>
                  <a:srgbClr val="0D2772"/>
                </a:solidFill>
              </a:rPr>
              <a:t>визуализации</a:t>
            </a:r>
            <a:r>
              <a:rPr lang="en-US" sz="2400" dirty="0">
                <a:solidFill>
                  <a:srgbClr val="0D2772"/>
                </a:solidFill>
              </a:rPr>
              <a:t> и </a:t>
            </a:r>
            <a:r>
              <a:rPr lang="en-US" sz="2400" dirty="0" err="1">
                <a:solidFill>
                  <a:srgbClr val="0D2772"/>
                </a:solidFill>
              </a:rPr>
              <a:t>мотивации</a:t>
            </a:r>
            <a:r>
              <a:rPr lang="en-US" sz="2400" dirty="0">
                <a:solidFill>
                  <a:srgbClr val="0D2772"/>
                </a:solidFill>
              </a:rPr>
              <a:t> </a:t>
            </a:r>
            <a:r>
              <a:rPr lang="en-US" sz="2400" dirty="0" err="1">
                <a:solidFill>
                  <a:srgbClr val="0D2772"/>
                </a:solidFill>
              </a:rPr>
              <a:t>учащихся</a:t>
            </a:r>
            <a:r>
              <a:rPr lang="en-US" sz="2400" dirty="0">
                <a:solidFill>
                  <a:srgbClr val="0D2772"/>
                </a:solidFill>
              </a:rPr>
              <a:t>.</a:t>
            </a:r>
            <a:endParaRPr lang="en-US" sz="2400" dirty="0">
              <a:latin typeface="Calibri" pitchFamily="34" charset="0"/>
            </a:endParaRPr>
          </a:p>
        </p:txBody>
      </p:sp>
      <p:sp>
        <p:nvSpPr>
          <p:cNvPr id="2054" name="Text 1"/>
          <p:cNvSpPr txBox="1">
            <a:spLocks noChangeArrowheads="1"/>
          </p:cNvSpPr>
          <p:nvPr/>
        </p:nvSpPr>
        <p:spPr bwMode="auto">
          <a:xfrm>
            <a:off x="11439525" y="487363"/>
            <a:ext cx="590550" cy="71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endParaRPr lang="en-US" sz="1400">
              <a:latin typeface="Calibri" pitchFamily="34" charset="0"/>
            </a:endParaRPr>
          </a:p>
        </p:txBody>
      </p:sp>
      <p:sp>
        <p:nvSpPr>
          <p:cNvPr id="2055" name="Text 2"/>
          <p:cNvSpPr txBox="1">
            <a:spLocks noChangeArrowheads="1"/>
          </p:cNvSpPr>
          <p:nvPr/>
        </p:nvSpPr>
        <p:spPr bwMode="auto">
          <a:xfrm>
            <a:off x="450850" y="487363"/>
            <a:ext cx="5062538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3200" b="1" dirty="0" err="1">
                <a:solidFill>
                  <a:srgbClr val="0D2772"/>
                </a:solidFill>
              </a:rPr>
              <a:t>Истоки</a:t>
            </a:r>
            <a:r>
              <a:rPr lang="en-US" sz="3200" b="1" dirty="0">
                <a:solidFill>
                  <a:srgbClr val="0D2772"/>
                </a:solidFill>
              </a:rPr>
              <a:t> и </a:t>
            </a:r>
            <a:r>
              <a:rPr lang="en-US" sz="3200" b="1" dirty="0" err="1">
                <a:solidFill>
                  <a:srgbClr val="0D2772"/>
                </a:solidFill>
              </a:rPr>
              <a:t>развитие</a:t>
            </a:r>
            <a:r>
              <a:rPr lang="en-US" sz="3200" b="1" dirty="0">
                <a:solidFill>
                  <a:srgbClr val="0D2772"/>
                </a:solidFill>
              </a:rPr>
              <a:t> ИКТ </a:t>
            </a:r>
            <a:endParaRPr lang="ru-RU" sz="3200" b="1" dirty="0" smtClean="0">
              <a:solidFill>
                <a:srgbClr val="0D2772"/>
              </a:solidFill>
            </a:endParaRPr>
          </a:p>
          <a:p>
            <a:pPr algn="ctr"/>
            <a:r>
              <a:rPr lang="en-US" sz="3200" b="1" dirty="0" smtClean="0">
                <a:solidFill>
                  <a:srgbClr val="0D2772"/>
                </a:solidFill>
              </a:rPr>
              <a:t>в </a:t>
            </a:r>
            <a:r>
              <a:rPr lang="en-US" sz="3200" b="1" dirty="0" err="1">
                <a:solidFill>
                  <a:srgbClr val="0D2772"/>
                </a:solidFill>
              </a:rPr>
              <a:t>физическом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образовании</a:t>
            </a:r>
            <a:endParaRPr lang="en-US" sz="3200" b="1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ChangeArrowheads="1"/>
          </p:cNvSpPr>
          <p:nvPr/>
        </p:nvSpPr>
        <p:spPr bwMode="auto">
          <a:xfrm>
            <a:off x="612775" y="290513"/>
            <a:ext cx="10928350" cy="369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ru-RU" b="1" dirty="0">
                <a:ea typeface="Times New Roman" pitchFamily="18" charset="0"/>
              </a:rPr>
              <a:t>Актуальность работы </a:t>
            </a:r>
            <a:r>
              <a:rPr lang="ru-RU" dirty="0">
                <a:ea typeface="Times New Roman" pitchFamily="18" charset="0"/>
              </a:rPr>
              <a:t>состоит в том, что</a:t>
            </a:r>
          </a:p>
          <a:p>
            <a:pPr algn="just" eaLnBrk="0" hangingPunct="0"/>
            <a:r>
              <a:rPr lang="ru-RU" dirty="0">
                <a:ea typeface="Times New Roman" pitchFamily="18" charset="0"/>
              </a:rPr>
              <a:t>- информатизация образования требует внедрения ИКТ в образовательный процесс;</a:t>
            </a:r>
            <a:endParaRPr lang="ru-RU" dirty="0"/>
          </a:p>
          <a:p>
            <a:pPr algn="just" eaLnBrk="0" hangingPunct="0"/>
            <a:r>
              <a:rPr lang="ru-RU" dirty="0">
                <a:cs typeface="Times New Roman" pitchFamily="18" charset="0"/>
              </a:rPr>
              <a:t>- использование ИКТ приводит к повышению качества образования;</a:t>
            </a:r>
            <a:endParaRPr lang="ru-RU" dirty="0"/>
          </a:p>
          <a:p>
            <a:pPr algn="just" eaLnBrk="0" hangingPunct="0">
              <a:buFontTx/>
              <a:buChar char="-"/>
            </a:pPr>
            <a:r>
              <a:rPr lang="ru-RU" dirty="0">
                <a:cs typeface="Times New Roman" pitchFamily="18" charset="0"/>
              </a:rPr>
              <a:t>требования ФГОС;</a:t>
            </a:r>
          </a:p>
          <a:p>
            <a:pPr algn="just" eaLnBrk="0" hangingPunct="0">
              <a:buFontTx/>
              <a:buChar char="-"/>
            </a:pPr>
            <a:r>
              <a:rPr lang="ru-RU" dirty="0">
                <a:cs typeface="Times New Roman" pitchFamily="18" charset="0"/>
              </a:rPr>
              <a:t> превращение из учителя наставника - который сообщает новую информацию - менеджера управляющего развитием учащегося, сотрудничая с ним при решении учебных задач;</a:t>
            </a:r>
            <a:endParaRPr lang="ru-RU" dirty="0"/>
          </a:p>
          <a:p>
            <a:pPr algn="just" eaLnBrk="0" hangingPunct="0">
              <a:buFontTx/>
              <a:buChar char="-"/>
            </a:pPr>
            <a:r>
              <a:rPr lang="ru-RU" dirty="0">
                <a:cs typeface="Times New Roman" pitchFamily="18" charset="0"/>
              </a:rPr>
              <a:t>требования постиндустриального общества к специалистам нового времени.</a:t>
            </a:r>
          </a:p>
          <a:p>
            <a:pPr algn="just" eaLnBrk="0" hangingPunct="0"/>
            <a:endParaRPr lang="ru-RU" dirty="0"/>
          </a:p>
          <a:p>
            <a:pPr algn="just" eaLnBrk="0" hangingPunct="0"/>
            <a:r>
              <a:rPr lang="ru-RU" b="1" dirty="0"/>
              <a:t>Цель:</a:t>
            </a:r>
            <a:r>
              <a:rPr lang="ru-RU" dirty="0"/>
              <a:t> совершенствование образовательного процесса, формирование образовательной среды, способствующей наиболее полной реализации реальных учебных возможностей учащихся на уроках физики, повышение качества образования через внедрение информационно - коммуникационных технологий (ИКТ).</a:t>
            </a:r>
          </a:p>
          <a:p>
            <a:pPr algn="just" eaLnBrk="0" hangingPunct="0"/>
            <a:endParaRPr lang="ru-RU" dirty="0"/>
          </a:p>
        </p:txBody>
      </p:sp>
      <p:pic>
        <p:nvPicPr>
          <p:cNvPr id="3075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60663" y="3836988"/>
            <a:ext cx="6581775" cy="291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ChangeArrowheads="1"/>
          </p:cNvSpPr>
          <p:nvPr/>
        </p:nvSpPr>
        <p:spPr bwMode="auto">
          <a:xfrm>
            <a:off x="301925" y="281018"/>
            <a:ext cx="1123159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/>
            <a:r>
              <a:rPr lang="ru-RU" dirty="0">
                <a:cs typeface="Times New Roman" pitchFamily="18" charset="0"/>
              </a:rPr>
              <a:t>Достижение поставленной цели предполагается через решение </a:t>
            </a:r>
            <a:r>
              <a:rPr lang="ru-RU" b="1" dirty="0">
                <a:cs typeface="Times New Roman" pitchFamily="18" charset="0"/>
              </a:rPr>
              <a:t>следующих задач:</a:t>
            </a:r>
            <a:endParaRPr lang="ru-RU" b="1" dirty="0"/>
          </a:p>
          <a:p>
            <a:pPr algn="just" eaLnBrk="0" hangingPunct="0"/>
            <a:r>
              <a:rPr lang="ru-RU" dirty="0">
                <a:cs typeface="Times New Roman" pitchFamily="18" charset="0"/>
              </a:rPr>
              <a:t>1. Изучение опыта работы использования ИКТ.</a:t>
            </a:r>
            <a:endParaRPr lang="ru-RU" dirty="0"/>
          </a:p>
          <a:p>
            <a:pPr algn="just" eaLnBrk="0" hangingPunct="0"/>
            <a:r>
              <a:rPr lang="ru-RU" dirty="0">
                <a:cs typeface="Times New Roman" pitchFamily="18" charset="0"/>
              </a:rPr>
              <a:t>2. Апробация ИКТ на уроках физики.</a:t>
            </a:r>
            <a:endParaRPr lang="ru-RU" dirty="0"/>
          </a:p>
          <a:p>
            <a:pPr algn="just" eaLnBrk="0" hangingPunct="0"/>
            <a:r>
              <a:rPr lang="ru-RU" dirty="0">
                <a:cs typeface="Times New Roman" pitchFamily="18" charset="0"/>
              </a:rPr>
              <a:t>3. Вовлечение учащихся в атмосферу поиска, решения научной задачи.</a:t>
            </a:r>
            <a:endParaRPr lang="ru-RU" dirty="0"/>
          </a:p>
          <a:p>
            <a:pPr algn="just" eaLnBrk="0" hangingPunct="0"/>
            <a:r>
              <a:rPr lang="ru-RU" dirty="0">
                <a:cs typeface="Times New Roman" pitchFamily="18" charset="0"/>
              </a:rPr>
              <a:t>4. Внедрение методик и элементов инновационных технологий в учебном процессе.</a:t>
            </a:r>
            <a:endParaRPr lang="ru-RU" dirty="0"/>
          </a:p>
          <a:p>
            <a:pPr algn="just" eaLnBrk="0" hangingPunct="0"/>
            <a:r>
              <a:rPr lang="ru-RU" dirty="0">
                <a:cs typeface="Times New Roman" pitchFamily="18" charset="0"/>
              </a:rPr>
              <a:t>5. Использование ИКТ в разных направлениях и формах учебной деятельности.</a:t>
            </a:r>
            <a:endParaRPr lang="ru-RU" dirty="0"/>
          </a:p>
          <a:p>
            <a:pPr algn="just" eaLnBrk="0" hangingPunct="0"/>
            <a:r>
              <a:rPr lang="ru-RU" dirty="0">
                <a:cs typeface="Times New Roman" pitchFamily="18" charset="0"/>
              </a:rPr>
              <a:t>6. Создание новых форм работы с учащимися, направленных на выявление наиболее способных детей.</a:t>
            </a:r>
            <a:endParaRPr lang="ru-RU" dirty="0"/>
          </a:p>
          <a:p>
            <a:pPr algn="just" eaLnBrk="0" hangingPunct="0"/>
            <a:endParaRPr lang="ru-RU" dirty="0">
              <a:cs typeface="Times New Roman" pitchFamily="18" charset="0"/>
            </a:endParaRPr>
          </a:p>
          <a:p>
            <a:pPr algn="just" eaLnBrk="0" hangingPunct="0"/>
            <a:endParaRPr lang="ru-RU" dirty="0">
              <a:cs typeface="Times New Roman" pitchFamily="18" charset="0"/>
            </a:endParaRPr>
          </a:p>
          <a:p>
            <a:pPr algn="just" eaLnBrk="0" hangingPunct="0"/>
            <a:r>
              <a:rPr lang="ru-RU" dirty="0">
                <a:cs typeface="Times New Roman" pitchFamily="18" charset="0"/>
              </a:rPr>
              <a:t>Нормативная база:</a:t>
            </a:r>
            <a:endParaRPr lang="ru-RU" dirty="0"/>
          </a:p>
          <a:p>
            <a:pPr algn="just" eaLnBrk="0" hangingPunct="0"/>
            <a:r>
              <a:rPr lang="ru-RU" dirty="0">
                <a:cs typeface="Times New Roman" pitchFamily="18" charset="0"/>
              </a:rPr>
              <a:t>1. Конституция РФ</a:t>
            </a:r>
            <a:endParaRPr lang="ru-RU" dirty="0"/>
          </a:p>
          <a:p>
            <a:pPr algn="just" eaLnBrk="0" hangingPunct="0"/>
            <a:r>
              <a:rPr lang="ru-RU" dirty="0">
                <a:cs typeface="Times New Roman" pitchFamily="18" charset="0"/>
              </a:rPr>
              <a:t>2. Конвенция о правах ребёнка</a:t>
            </a:r>
            <a:endParaRPr lang="ru-RU" dirty="0"/>
          </a:p>
          <a:p>
            <a:pPr algn="just" eaLnBrk="0" hangingPunct="0"/>
            <a:r>
              <a:rPr lang="ru-RU" dirty="0">
                <a:cs typeface="Times New Roman" pitchFamily="18" charset="0"/>
              </a:rPr>
              <a:t>3. Закон РФ «Об образовании»</a:t>
            </a:r>
            <a:endParaRPr lang="ru-RU" dirty="0"/>
          </a:p>
          <a:p>
            <a:pPr algn="just" eaLnBrk="0" hangingPunct="0"/>
            <a:r>
              <a:rPr lang="ru-RU" dirty="0">
                <a:cs typeface="Times New Roman" pitchFamily="18" charset="0"/>
              </a:rPr>
              <a:t>4. </a:t>
            </a:r>
            <a:r>
              <a:rPr lang="ru-RU" dirty="0" err="1">
                <a:cs typeface="Times New Roman" pitchFamily="18" charset="0"/>
              </a:rPr>
              <a:t>СанПиН</a:t>
            </a:r>
            <a:r>
              <a:rPr lang="ru-RU" dirty="0">
                <a:cs typeface="Times New Roman" pitchFamily="18" charset="0"/>
              </a:rPr>
              <a:t> 2.4.2.2821-10</a:t>
            </a:r>
            <a:endParaRPr lang="ru-RU" dirty="0"/>
          </a:p>
          <a:p>
            <a:pPr algn="just" eaLnBrk="0" hangingPunct="0"/>
            <a:r>
              <a:rPr lang="ru-RU" dirty="0">
                <a:cs typeface="Times New Roman" pitchFamily="18" charset="0"/>
              </a:rPr>
              <a:t>5.  Рабочая программа учителя физики</a:t>
            </a:r>
            <a:endParaRPr lang="ru-RU" dirty="0"/>
          </a:p>
        </p:txBody>
      </p:sp>
      <p:pic>
        <p:nvPicPr>
          <p:cNvPr id="4099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3925" y="2471880"/>
            <a:ext cx="7065663" cy="4240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0" descr="preencode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 1" descr="preencoded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3538" y="274638"/>
            <a:ext cx="5538787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Image 2" descr="preencoded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Text 0"/>
          <p:cNvSpPr txBox="1">
            <a:spLocks noChangeArrowheads="1"/>
          </p:cNvSpPr>
          <p:nvPr/>
        </p:nvSpPr>
        <p:spPr bwMode="auto">
          <a:xfrm>
            <a:off x="6535738" y="2332038"/>
            <a:ext cx="5151437" cy="179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en-US" b="1">
                <a:solidFill>
                  <a:srgbClr val="0D2772"/>
                </a:solidFill>
              </a:rPr>
              <a:t>Технологии и инструменты</a:t>
            </a:r>
            <a:endParaRPr lang="ru-RU" b="1">
              <a:solidFill>
                <a:srgbClr val="0D2772"/>
              </a:solidFill>
            </a:endParaRPr>
          </a:p>
          <a:p>
            <a:r>
              <a:rPr lang="en-US" b="1">
                <a:solidFill>
                  <a:srgbClr val="0D2772"/>
                </a:solidFill>
              </a:rPr>
              <a:t>
</a:t>
            </a:r>
            <a:r>
              <a:rPr lang="en-US" sz="1600">
                <a:solidFill>
                  <a:srgbClr val="0D2772"/>
                </a:solidFill>
              </a:rPr>
              <a:t>В преподавании физики используют интерактивные доски, мультимедийные презентации, программное обеспечение, VR и онлайн-симуляторы для повышения вовлечённости.</a:t>
            </a:r>
            <a:endParaRPr lang="en-US" sz="1600">
              <a:latin typeface="Calibri" pitchFamily="34" charset="0"/>
            </a:endParaRPr>
          </a:p>
        </p:txBody>
      </p:sp>
      <p:sp>
        <p:nvSpPr>
          <p:cNvPr id="5126" name="Text 1"/>
          <p:cNvSpPr txBox="1">
            <a:spLocks noChangeArrowheads="1"/>
          </p:cNvSpPr>
          <p:nvPr/>
        </p:nvSpPr>
        <p:spPr bwMode="auto">
          <a:xfrm>
            <a:off x="6535738" y="4525963"/>
            <a:ext cx="5151437" cy="175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en-US" b="1">
                <a:solidFill>
                  <a:srgbClr val="0D2772"/>
                </a:solidFill>
              </a:rPr>
              <a:t>Образовательные платформы и видео
</a:t>
            </a:r>
            <a:r>
              <a:rPr lang="en-US" sz="1600">
                <a:solidFill>
                  <a:srgbClr val="0D2772"/>
                </a:solidFill>
              </a:rPr>
              <a:t>Платформы PhET, GeoGebra и Moodle предоставляют дистанционное обучение, а обучающие видео хорошо поддерживают визуальное восприятие материала.</a:t>
            </a:r>
            <a:endParaRPr lang="en-US" sz="1600">
              <a:latin typeface="Calibri" pitchFamily="34" charset="0"/>
            </a:endParaRPr>
          </a:p>
        </p:txBody>
      </p:sp>
      <p:sp>
        <p:nvSpPr>
          <p:cNvPr id="5127" name="Text 2"/>
          <p:cNvSpPr txBox="1">
            <a:spLocks noChangeArrowheads="1"/>
          </p:cNvSpPr>
          <p:nvPr/>
        </p:nvSpPr>
        <p:spPr bwMode="auto">
          <a:xfrm>
            <a:off x="11439525" y="257175"/>
            <a:ext cx="59055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endParaRPr lang="en-US" sz="1400">
              <a:latin typeface="Calibri" pitchFamily="34" charset="0"/>
            </a:endParaRPr>
          </a:p>
        </p:txBody>
      </p:sp>
      <p:sp>
        <p:nvSpPr>
          <p:cNvPr id="5128" name="Text 3"/>
          <p:cNvSpPr txBox="1">
            <a:spLocks noChangeArrowheads="1"/>
          </p:cNvSpPr>
          <p:nvPr/>
        </p:nvSpPr>
        <p:spPr bwMode="auto">
          <a:xfrm>
            <a:off x="6535738" y="609600"/>
            <a:ext cx="5151437" cy="973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3200" b="1" dirty="0" err="1">
                <a:solidFill>
                  <a:srgbClr val="0D2772"/>
                </a:solidFill>
              </a:rPr>
              <a:t>Ключевые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типы</a:t>
            </a:r>
            <a:r>
              <a:rPr lang="en-US" sz="3200" b="1" dirty="0">
                <a:solidFill>
                  <a:srgbClr val="0D2772"/>
                </a:solidFill>
              </a:rPr>
              <a:t> ИКТ в </a:t>
            </a:r>
            <a:r>
              <a:rPr lang="en-US" sz="3200" b="1" dirty="0" err="1">
                <a:solidFill>
                  <a:srgbClr val="0D2772"/>
                </a:solidFill>
              </a:rPr>
              <a:t>обучении</a:t>
            </a:r>
            <a:endParaRPr lang="en-US" sz="3200" b="1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0" descr="preencode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Image 1" descr="preencoded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15038" y="1920875"/>
            <a:ext cx="5643562" cy="326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Text 0"/>
          <p:cNvSpPr txBox="1">
            <a:spLocks noChangeArrowheads="1"/>
          </p:cNvSpPr>
          <p:nvPr/>
        </p:nvSpPr>
        <p:spPr bwMode="auto">
          <a:xfrm>
            <a:off x="5845175" y="6156325"/>
            <a:ext cx="58134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r"/>
            <a:r>
              <a:rPr lang="en-US" sz="1200">
                <a:solidFill>
                  <a:srgbClr val="0D2772"/>
                </a:solidFill>
              </a:rPr>
              <a:t>Рособрнадзор, 2023</a:t>
            </a:r>
            <a:endParaRPr lang="en-US" sz="1200">
              <a:latin typeface="Calibri" pitchFamily="34" charset="0"/>
            </a:endParaRPr>
          </a:p>
        </p:txBody>
      </p:sp>
      <p:sp>
        <p:nvSpPr>
          <p:cNvPr id="6149" name="Text 1"/>
          <p:cNvSpPr txBox="1">
            <a:spLocks noChangeArrowheads="1"/>
          </p:cNvSpPr>
          <p:nvPr/>
        </p:nvSpPr>
        <p:spPr bwMode="auto">
          <a:xfrm>
            <a:off x="11439525" y="257175"/>
            <a:ext cx="59055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endParaRPr lang="en-US" sz="1400">
              <a:latin typeface="Calibri" pitchFamily="34" charset="0"/>
            </a:endParaRPr>
          </a:p>
        </p:txBody>
      </p:sp>
      <p:sp>
        <p:nvSpPr>
          <p:cNvPr id="6150" name="Text 2"/>
          <p:cNvSpPr txBox="1">
            <a:spLocks noChangeArrowheads="1"/>
          </p:cNvSpPr>
          <p:nvPr/>
        </p:nvSpPr>
        <p:spPr bwMode="auto">
          <a:xfrm>
            <a:off x="450850" y="487363"/>
            <a:ext cx="10566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3200" b="1" dirty="0" err="1">
                <a:solidFill>
                  <a:srgbClr val="0D2772"/>
                </a:solidFill>
              </a:rPr>
              <a:t>Динамика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внедрения</a:t>
            </a:r>
            <a:r>
              <a:rPr lang="en-US" sz="3200" b="1" dirty="0">
                <a:solidFill>
                  <a:srgbClr val="0D2772"/>
                </a:solidFill>
              </a:rPr>
              <a:t> ИКТ в </a:t>
            </a:r>
            <a:r>
              <a:rPr lang="en-US" sz="3200" b="1" dirty="0" err="1">
                <a:solidFill>
                  <a:srgbClr val="0D2772"/>
                </a:solidFill>
              </a:rPr>
              <a:t>школы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России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endParaRPr lang="ru-RU" sz="3200" b="1" dirty="0" smtClean="0">
              <a:solidFill>
                <a:srgbClr val="0D2772"/>
              </a:solidFill>
            </a:endParaRPr>
          </a:p>
          <a:p>
            <a:pPr algn="ctr"/>
            <a:r>
              <a:rPr lang="en-US" sz="3200" b="1" dirty="0" smtClean="0">
                <a:solidFill>
                  <a:srgbClr val="0D2772"/>
                </a:solidFill>
              </a:rPr>
              <a:t>в </a:t>
            </a:r>
            <a:r>
              <a:rPr lang="en-US" sz="3200" b="1" dirty="0">
                <a:solidFill>
                  <a:srgbClr val="0D2772"/>
                </a:solidFill>
              </a:rPr>
              <a:t>2010-2023 </a:t>
            </a:r>
            <a:r>
              <a:rPr lang="en-US" sz="3200" b="1" dirty="0" err="1">
                <a:solidFill>
                  <a:srgbClr val="0D2772"/>
                </a:solidFill>
              </a:rPr>
              <a:t>годах</a:t>
            </a:r>
            <a:endParaRPr lang="en-US" sz="3200" b="1" dirty="0">
              <a:latin typeface="Calibri" pitchFamily="34" charset="0"/>
            </a:endParaRPr>
          </a:p>
        </p:txBody>
      </p:sp>
      <p:sp>
        <p:nvSpPr>
          <p:cNvPr id="6151" name="Text 3"/>
          <p:cNvSpPr txBox="1">
            <a:spLocks noChangeArrowheads="1"/>
          </p:cNvSpPr>
          <p:nvPr/>
        </p:nvSpPr>
        <p:spPr bwMode="auto">
          <a:xfrm>
            <a:off x="565150" y="1914525"/>
            <a:ext cx="4627563" cy="329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1600">
                <a:solidFill>
                  <a:srgbClr val="0D2772"/>
                </a:solidFill>
              </a:rPr>
              <a:t>С 2015 года доля школ с ИКТ резко выросла благодаря национальной программе цифровизации образования.
Высокий рост после 2015 подтверждает успешность системных мер по цифровому оснащению образовательных учреждений.</a:t>
            </a:r>
            <a:endParaRPr lang="en-US" sz="16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0" descr="preencode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Image 1" descr="preencoded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9961" y="1480995"/>
            <a:ext cx="8427889" cy="3625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Text 0"/>
          <p:cNvSpPr txBox="1">
            <a:spLocks noChangeArrowheads="1"/>
          </p:cNvSpPr>
          <p:nvPr/>
        </p:nvSpPr>
        <p:spPr bwMode="auto">
          <a:xfrm>
            <a:off x="146648" y="1827213"/>
            <a:ext cx="3433313" cy="356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1600" dirty="0" err="1">
                <a:solidFill>
                  <a:srgbClr val="0D2772"/>
                </a:solidFill>
              </a:rPr>
              <a:t>Сравнительный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анализ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ключевых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аспектов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традиционного</a:t>
            </a:r>
            <a:r>
              <a:rPr lang="en-US" sz="1600" dirty="0">
                <a:solidFill>
                  <a:srgbClr val="0D2772"/>
                </a:solidFill>
              </a:rPr>
              <a:t> и ИКТ-</a:t>
            </a:r>
            <a:r>
              <a:rPr lang="en-US" sz="1600" dirty="0" err="1">
                <a:solidFill>
                  <a:srgbClr val="0D2772"/>
                </a:solidFill>
              </a:rPr>
              <a:t>обучения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физике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показывает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повышенную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эффективность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последних</a:t>
            </a:r>
            <a:r>
              <a:rPr lang="en-US" sz="1600" dirty="0">
                <a:solidFill>
                  <a:srgbClr val="0D2772"/>
                </a:solidFill>
              </a:rPr>
              <a:t>.
ИКТ </a:t>
            </a:r>
            <a:r>
              <a:rPr lang="en-US" sz="1600" dirty="0" err="1">
                <a:solidFill>
                  <a:srgbClr val="0D2772"/>
                </a:solidFill>
              </a:rPr>
              <a:t>усиливают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интерактивность</a:t>
            </a:r>
            <a:r>
              <a:rPr lang="en-US" sz="1600" dirty="0">
                <a:solidFill>
                  <a:srgbClr val="0D2772"/>
                </a:solidFill>
              </a:rPr>
              <a:t> и </a:t>
            </a:r>
            <a:r>
              <a:rPr lang="en-US" sz="1600" dirty="0" err="1">
                <a:solidFill>
                  <a:srgbClr val="0D2772"/>
                </a:solidFill>
              </a:rPr>
              <a:t>мотивацию</a:t>
            </a:r>
            <a:r>
              <a:rPr lang="en-US" sz="1600" dirty="0">
                <a:solidFill>
                  <a:srgbClr val="0D2772"/>
                </a:solidFill>
              </a:rPr>
              <a:t>, </a:t>
            </a:r>
            <a:r>
              <a:rPr lang="en-US" sz="1600" dirty="0" err="1">
                <a:solidFill>
                  <a:srgbClr val="0D2772"/>
                </a:solidFill>
              </a:rPr>
              <a:t>что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положительно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влияет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на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качество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усвоения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материала</a:t>
            </a:r>
            <a:r>
              <a:rPr lang="en-US" sz="1600" dirty="0">
                <a:solidFill>
                  <a:srgbClr val="0D2772"/>
                </a:solidFill>
              </a:rPr>
              <a:t>.</a:t>
            </a:r>
            <a:endParaRPr lang="en-US" sz="1600" dirty="0">
              <a:latin typeface="Calibri" pitchFamily="34" charset="0"/>
            </a:endParaRPr>
          </a:p>
        </p:txBody>
      </p:sp>
      <p:sp>
        <p:nvSpPr>
          <p:cNvPr id="7173" name="Text 1"/>
          <p:cNvSpPr txBox="1">
            <a:spLocks noChangeArrowheads="1"/>
          </p:cNvSpPr>
          <p:nvPr/>
        </p:nvSpPr>
        <p:spPr bwMode="auto">
          <a:xfrm>
            <a:off x="6646863" y="5527675"/>
            <a:ext cx="536098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r"/>
            <a:r>
              <a:rPr lang="en-US" sz="1200">
                <a:solidFill>
                  <a:srgbClr val="0D2772"/>
                </a:solidFill>
              </a:rPr>
              <a:t>Исследование эффективности ИКТ в образовании, 2022</a:t>
            </a:r>
            <a:endParaRPr lang="en-US" sz="1200">
              <a:latin typeface="Calibri" pitchFamily="34" charset="0"/>
            </a:endParaRPr>
          </a:p>
        </p:txBody>
      </p:sp>
      <p:sp>
        <p:nvSpPr>
          <p:cNvPr id="7174" name="Text 2"/>
          <p:cNvSpPr txBox="1">
            <a:spLocks noChangeArrowheads="1"/>
          </p:cNvSpPr>
          <p:nvPr/>
        </p:nvSpPr>
        <p:spPr bwMode="auto">
          <a:xfrm>
            <a:off x="11439525" y="257175"/>
            <a:ext cx="59055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endParaRPr lang="en-US" sz="1400">
              <a:latin typeface="Calibri" pitchFamily="34" charset="0"/>
            </a:endParaRPr>
          </a:p>
        </p:txBody>
      </p:sp>
      <p:sp>
        <p:nvSpPr>
          <p:cNvPr id="7175" name="Text 3"/>
          <p:cNvSpPr txBox="1">
            <a:spLocks noChangeArrowheads="1"/>
          </p:cNvSpPr>
          <p:nvPr/>
        </p:nvSpPr>
        <p:spPr bwMode="auto">
          <a:xfrm>
            <a:off x="450850" y="257175"/>
            <a:ext cx="11099920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3200" b="1" dirty="0" err="1">
                <a:solidFill>
                  <a:srgbClr val="0D2772"/>
                </a:solidFill>
              </a:rPr>
              <a:t>Сравнение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традиционных</a:t>
            </a:r>
            <a:r>
              <a:rPr lang="en-US" sz="3200" b="1" dirty="0">
                <a:solidFill>
                  <a:srgbClr val="0D2772"/>
                </a:solidFill>
              </a:rPr>
              <a:t> и ИКТ-</a:t>
            </a:r>
            <a:r>
              <a:rPr lang="en-US" sz="3200" b="1" dirty="0" err="1">
                <a:solidFill>
                  <a:srgbClr val="0D2772"/>
                </a:solidFill>
              </a:rPr>
              <a:t>методов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преподавания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физики</a:t>
            </a:r>
            <a:endParaRPr lang="en-US" sz="3200" b="1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0" descr="preencode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 0"/>
          <p:cNvSpPr txBox="1">
            <a:spLocks noChangeArrowheads="1"/>
          </p:cNvSpPr>
          <p:nvPr/>
        </p:nvSpPr>
        <p:spPr bwMode="auto">
          <a:xfrm>
            <a:off x="4479925" y="3457575"/>
            <a:ext cx="3148013" cy="170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en-US">
                <a:solidFill>
                  <a:srgbClr val="0D2772"/>
                </a:solidFill>
              </a:rPr>
              <a:t>Программы Labster и виртуальная лаборатория Физтеха дают возможность глубоко изучать законы физики в интерактивной форме.</a:t>
            </a:r>
            <a:endParaRPr lang="en-US">
              <a:latin typeface="Calibri" pitchFamily="34" charset="0"/>
            </a:endParaRPr>
          </a:p>
        </p:txBody>
      </p:sp>
      <p:sp>
        <p:nvSpPr>
          <p:cNvPr id="8196" name="Text 1"/>
          <p:cNvSpPr txBox="1">
            <a:spLocks noChangeArrowheads="1"/>
          </p:cNvSpPr>
          <p:nvPr/>
        </p:nvSpPr>
        <p:spPr bwMode="auto">
          <a:xfrm>
            <a:off x="8181975" y="3457575"/>
            <a:ext cx="3470275" cy="168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en-US">
                <a:solidFill>
                  <a:srgbClr val="0D2772"/>
                </a:solidFill>
              </a:rPr>
              <a:t>Исследования показывают, что использование таких лабораторий повышает понимание физики на 20–30% среди школьников.</a:t>
            </a:r>
            <a:endParaRPr lang="en-US">
              <a:latin typeface="Calibri" pitchFamily="34" charset="0"/>
            </a:endParaRPr>
          </a:p>
        </p:txBody>
      </p:sp>
      <p:sp>
        <p:nvSpPr>
          <p:cNvPr id="8197" name="Text 2"/>
          <p:cNvSpPr txBox="1">
            <a:spLocks noChangeArrowheads="1"/>
          </p:cNvSpPr>
          <p:nvPr/>
        </p:nvSpPr>
        <p:spPr bwMode="auto">
          <a:xfrm>
            <a:off x="577850" y="3457575"/>
            <a:ext cx="3359150" cy="172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en-US">
                <a:solidFill>
                  <a:srgbClr val="0D2772"/>
                </a:solidFill>
              </a:rPr>
              <a:t>Виртуальные лаборатории позволяют безопасно и многократно моделировать физические опыты без затрат оборудования и времени.</a:t>
            </a:r>
            <a:endParaRPr lang="en-US">
              <a:latin typeface="Calibri" pitchFamily="34" charset="0"/>
            </a:endParaRPr>
          </a:p>
        </p:txBody>
      </p:sp>
      <p:sp>
        <p:nvSpPr>
          <p:cNvPr id="8198" name="Text 3"/>
          <p:cNvSpPr txBox="1">
            <a:spLocks noChangeArrowheads="1"/>
          </p:cNvSpPr>
          <p:nvPr/>
        </p:nvSpPr>
        <p:spPr bwMode="auto">
          <a:xfrm>
            <a:off x="11439525" y="257175"/>
            <a:ext cx="59055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endParaRPr lang="en-US" sz="1400">
              <a:latin typeface="Calibri" pitchFamily="34" charset="0"/>
            </a:endParaRPr>
          </a:p>
        </p:txBody>
      </p:sp>
      <p:sp>
        <p:nvSpPr>
          <p:cNvPr id="8199" name="Text 4"/>
          <p:cNvSpPr txBox="1">
            <a:spLocks noChangeArrowheads="1"/>
          </p:cNvSpPr>
          <p:nvPr/>
        </p:nvSpPr>
        <p:spPr bwMode="auto">
          <a:xfrm>
            <a:off x="450850" y="487363"/>
            <a:ext cx="10566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3200" b="1" dirty="0" err="1">
                <a:solidFill>
                  <a:srgbClr val="0D2772"/>
                </a:solidFill>
              </a:rPr>
              <a:t>Применение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виртуальных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лабораторий</a:t>
            </a:r>
            <a:r>
              <a:rPr lang="en-US" sz="3200" b="1" dirty="0">
                <a:solidFill>
                  <a:srgbClr val="0D2772"/>
                </a:solidFill>
              </a:rPr>
              <a:t> в </a:t>
            </a:r>
            <a:r>
              <a:rPr lang="en-US" sz="3200" b="1" dirty="0" err="1">
                <a:solidFill>
                  <a:srgbClr val="0D2772"/>
                </a:solidFill>
              </a:rPr>
              <a:t>образовательном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процессе</a:t>
            </a:r>
            <a:endParaRPr lang="en-US" sz="3200" b="1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0" descr="preencode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Image 1" descr="preencoded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57788" y="2520950"/>
            <a:ext cx="18764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Image 2" descr="preencoded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 0"/>
          <p:cNvSpPr txBox="1">
            <a:spLocks noChangeArrowheads="1"/>
          </p:cNvSpPr>
          <p:nvPr/>
        </p:nvSpPr>
        <p:spPr bwMode="auto">
          <a:xfrm>
            <a:off x="481013" y="2174875"/>
            <a:ext cx="3870325" cy="256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sz="2400" dirty="0" err="1">
                <a:solidFill>
                  <a:srgbClr val="0D2772"/>
                </a:solidFill>
              </a:rPr>
              <a:t>Симуляции</a:t>
            </a:r>
            <a:r>
              <a:rPr lang="en-US" sz="2400" dirty="0">
                <a:solidFill>
                  <a:srgbClr val="0D2772"/>
                </a:solidFill>
              </a:rPr>
              <a:t> </a:t>
            </a:r>
            <a:r>
              <a:rPr lang="en-US" sz="2400" dirty="0" err="1">
                <a:solidFill>
                  <a:srgbClr val="0D2772"/>
                </a:solidFill>
              </a:rPr>
              <a:t>дают</a:t>
            </a:r>
            <a:r>
              <a:rPr lang="en-US" sz="2400" dirty="0">
                <a:solidFill>
                  <a:srgbClr val="0D2772"/>
                </a:solidFill>
              </a:rPr>
              <a:t> </a:t>
            </a:r>
            <a:r>
              <a:rPr lang="en-US" sz="2400" dirty="0" err="1">
                <a:solidFill>
                  <a:srgbClr val="0D2772"/>
                </a:solidFill>
              </a:rPr>
              <a:t>возможность</a:t>
            </a:r>
            <a:r>
              <a:rPr lang="en-US" sz="2400" dirty="0">
                <a:solidFill>
                  <a:srgbClr val="0D2772"/>
                </a:solidFill>
              </a:rPr>
              <a:t> </a:t>
            </a:r>
            <a:r>
              <a:rPr lang="en-US" sz="2400" dirty="0" err="1">
                <a:solidFill>
                  <a:srgbClr val="0D2772"/>
                </a:solidFill>
              </a:rPr>
              <a:t>изменять</a:t>
            </a:r>
            <a:r>
              <a:rPr lang="en-US" sz="2400" dirty="0">
                <a:solidFill>
                  <a:srgbClr val="0D2772"/>
                </a:solidFill>
              </a:rPr>
              <a:t> </a:t>
            </a:r>
            <a:r>
              <a:rPr lang="en-US" sz="2400" dirty="0" err="1">
                <a:solidFill>
                  <a:srgbClr val="0D2772"/>
                </a:solidFill>
              </a:rPr>
              <a:t>параметры</a:t>
            </a:r>
            <a:r>
              <a:rPr lang="en-US" sz="2400" dirty="0">
                <a:solidFill>
                  <a:srgbClr val="0D2772"/>
                </a:solidFill>
              </a:rPr>
              <a:t> </a:t>
            </a:r>
            <a:r>
              <a:rPr lang="en-US" sz="2400" dirty="0" err="1">
                <a:solidFill>
                  <a:srgbClr val="0D2772"/>
                </a:solidFill>
              </a:rPr>
              <a:t>эксперимента</a:t>
            </a:r>
            <a:r>
              <a:rPr lang="en-US" sz="2400" dirty="0">
                <a:solidFill>
                  <a:srgbClr val="0D2772"/>
                </a:solidFill>
              </a:rPr>
              <a:t>, </a:t>
            </a:r>
            <a:r>
              <a:rPr lang="en-US" sz="2400" dirty="0" err="1">
                <a:solidFill>
                  <a:srgbClr val="0D2772"/>
                </a:solidFill>
              </a:rPr>
              <a:t>что</a:t>
            </a:r>
            <a:r>
              <a:rPr lang="en-US" sz="2400" dirty="0">
                <a:solidFill>
                  <a:srgbClr val="0D2772"/>
                </a:solidFill>
              </a:rPr>
              <a:t> </a:t>
            </a:r>
            <a:r>
              <a:rPr lang="en-US" sz="2400" dirty="0" err="1">
                <a:solidFill>
                  <a:srgbClr val="0D2772"/>
                </a:solidFill>
              </a:rPr>
              <a:t>способствует</a:t>
            </a:r>
            <a:r>
              <a:rPr lang="en-US" sz="2400" dirty="0">
                <a:solidFill>
                  <a:srgbClr val="0D2772"/>
                </a:solidFill>
              </a:rPr>
              <a:t> </a:t>
            </a:r>
            <a:r>
              <a:rPr lang="en-US" sz="2400" dirty="0" err="1">
                <a:solidFill>
                  <a:srgbClr val="0D2772"/>
                </a:solidFill>
              </a:rPr>
              <a:t>развитию</a:t>
            </a:r>
            <a:r>
              <a:rPr lang="en-US" sz="2400" dirty="0">
                <a:solidFill>
                  <a:srgbClr val="0D2772"/>
                </a:solidFill>
              </a:rPr>
              <a:t> </a:t>
            </a:r>
            <a:r>
              <a:rPr lang="en-US" sz="2400" dirty="0" err="1">
                <a:solidFill>
                  <a:srgbClr val="0D2772"/>
                </a:solidFill>
              </a:rPr>
              <a:t>навыков</a:t>
            </a:r>
            <a:r>
              <a:rPr lang="en-US" sz="2400" dirty="0">
                <a:solidFill>
                  <a:srgbClr val="0D2772"/>
                </a:solidFill>
              </a:rPr>
              <a:t> и </a:t>
            </a:r>
            <a:r>
              <a:rPr lang="en-US" sz="2400" dirty="0" err="1">
                <a:solidFill>
                  <a:srgbClr val="0D2772"/>
                </a:solidFill>
              </a:rPr>
              <a:t>повышает</a:t>
            </a:r>
            <a:r>
              <a:rPr lang="en-US" sz="2400" dirty="0">
                <a:solidFill>
                  <a:srgbClr val="0D2772"/>
                </a:solidFill>
              </a:rPr>
              <a:t> </a:t>
            </a:r>
            <a:r>
              <a:rPr lang="en-US" sz="2400" dirty="0" err="1">
                <a:solidFill>
                  <a:srgbClr val="0D2772"/>
                </a:solidFill>
              </a:rPr>
              <a:t>интерес</a:t>
            </a:r>
            <a:r>
              <a:rPr lang="en-US" sz="2400" dirty="0">
                <a:solidFill>
                  <a:srgbClr val="0D2772"/>
                </a:solidFill>
              </a:rPr>
              <a:t> к </a:t>
            </a:r>
            <a:r>
              <a:rPr lang="en-US" sz="2400" dirty="0" err="1">
                <a:solidFill>
                  <a:srgbClr val="0D2772"/>
                </a:solidFill>
              </a:rPr>
              <a:t>предмету</a:t>
            </a:r>
            <a:r>
              <a:rPr lang="en-US" sz="1600" dirty="0">
                <a:solidFill>
                  <a:srgbClr val="0D2772"/>
                </a:solidFill>
              </a:rPr>
              <a:t>.</a:t>
            </a:r>
            <a:endParaRPr lang="en-US" sz="1600" dirty="0">
              <a:latin typeface="Calibri" pitchFamily="34" charset="0"/>
            </a:endParaRPr>
          </a:p>
        </p:txBody>
      </p:sp>
      <p:sp>
        <p:nvSpPr>
          <p:cNvPr id="9222" name="Text 1"/>
          <p:cNvSpPr txBox="1">
            <a:spLocks noChangeArrowheads="1"/>
          </p:cNvSpPr>
          <p:nvPr/>
        </p:nvSpPr>
        <p:spPr bwMode="auto">
          <a:xfrm>
            <a:off x="7840663" y="2187575"/>
            <a:ext cx="3868737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sz="2400" dirty="0" err="1">
                <a:solidFill>
                  <a:srgbClr val="0D2772"/>
                </a:solidFill>
              </a:rPr>
              <a:t>Исследования</a:t>
            </a:r>
            <a:r>
              <a:rPr lang="en-US" sz="2400" dirty="0">
                <a:solidFill>
                  <a:srgbClr val="0D2772"/>
                </a:solidFill>
              </a:rPr>
              <a:t> </a:t>
            </a:r>
            <a:r>
              <a:rPr lang="en-US" sz="2400" dirty="0" err="1">
                <a:solidFill>
                  <a:srgbClr val="0D2772"/>
                </a:solidFill>
              </a:rPr>
              <a:t>Оксфордского</a:t>
            </a:r>
            <a:r>
              <a:rPr lang="en-US" sz="2400" dirty="0">
                <a:solidFill>
                  <a:srgbClr val="0D2772"/>
                </a:solidFill>
              </a:rPr>
              <a:t> </a:t>
            </a:r>
            <a:r>
              <a:rPr lang="en-US" sz="2400" dirty="0" err="1">
                <a:solidFill>
                  <a:srgbClr val="0D2772"/>
                </a:solidFill>
              </a:rPr>
              <a:t>университета</a:t>
            </a:r>
            <a:r>
              <a:rPr lang="en-US" sz="2400" dirty="0">
                <a:solidFill>
                  <a:srgbClr val="0D2772"/>
                </a:solidFill>
              </a:rPr>
              <a:t> </a:t>
            </a:r>
            <a:r>
              <a:rPr lang="en-US" sz="2400" dirty="0" err="1">
                <a:solidFill>
                  <a:srgbClr val="0D2772"/>
                </a:solidFill>
              </a:rPr>
              <a:t>подтверждают</a:t>
            </a:r>
            <a:r>
              <a:rPr lang="en-US" sz="2400" dirty="0">
                <a:solidFill>
                  <a:srgbClr val="0D2772"/>
                </a:solidFill>
              </a:rPr>
              <a:t>, </a:t>
            </a:r>
            <a:r>
              <a:rPr lang="en-US" sz="2400" dirty="0" err="1">
                <a:solidFill>
                  <a:srgbClr val="0D2772"/>
                </a:solidFill>
              </a:rPr>
              <a:t>что</a:t>
            </a:r>
            <a:r>
              <a:rPr lang="en-US" sz="2400" dirty="0">
                <a:solidFill>
                  <a:srgbClr val="0D2772"/>
                </a:solidFill>
              </a:rPr>
              <a:t> </a:t>
            </a:r>
            <a:r>
              <a:rPr lang="en-US" sz="2400" dirty="0" err="1">
                <a:solidFill>
                  <a:srgbClr val="0D2772"/>
                </a:solidFill>
              </a:rPr>
              <a:t>использование</a:t>
            </a:r>
            <a:r>
              <a:rPr lang="en-US" sz="2400" dirty="0">
                <a:solidFill>
                  <a:srgbClr val="0D2772"/>
                </a:solidFill>
              </a:rPr>
              <a:t> </a:t>
            </a:r>
            <a:r>
              <a:rPr lang="en-US" sz="2400" dirty="0" err="1">
                <a:solidFill>
                  <a:srgbClr val="0D2772"/>
                </a:solidFill>
              </a:rPr>
              <a:t>симуляций</a:t>
            </a:r>
            <a:r>
              <a:rPr lang="en-US" sz="2400" dirty="0">
                <a:solidFill>
                  <a:srgbClr val="0D2772"/>
                </a:solidFill>
              </a:rPr>
              <a:t> </a:t>
            </a:r>
            <a:r>
              <a:rPr lang="en-US" sz="2400" dirty="0" err="1">
                <a:solidFill>
                  <a:srgbClr val="0D2772"/>
                </a:solidFill>
              </a:rPr>
              <a:t>увеличивает</a:t>
            </a:r>
            <a:r>
              <a:rPr lang="en-US" sz="2400" dirty="0">
                <a:solidFill>
                  <a:srgbClr val="0D2772"/>
                </a:solidFill>
              </a:rPr>
              <a:t> </a:t>
            </a:r>
            <a:r>
              <a:rPr lang="en-US" sz="2400" dirty="0" err="1">
                <a:solidFill>
                  <a:srgbClr val="0D2772"/>
                </a:solidFill>
              </a:rPr>
              <a:t>усвоение</a:t>
            </a:r>
            <a:r>
              <a:rPr lang="en-US" sz="2400" dirty="0">
                <a:solidFill>
                  <a:srgbClr val="0D2772"/>
                </a:solidFill>
              </a:rPr>
              <a:t> </a:t>
            </a:r>
            <a:r>
              <a:rPr lang="en-US" sz="2400" dirty="0" err="1">
                <a:solidFill>
                  <a:srgbClr val="0D2772"/>
                </a:solidFill>
              </a:rPr>
              <a:t>физики</a:t>
            </a:r>
            <a:r>
              <a:rPr lang="en-US" sz="2400" dirty="0">
                <a:solidFill>
                  <a:srgbClr val="0D2772"/>
                </a:solidFill>
              </a:rPr>
              <a:t> </a:t>
            </a:r>
            <a:r>
              <a:rPr lang="en-US" sz="2400" dirty="0" err="1">
                <a:solidFill>
                  <a:srgbClr val="0D2772"/>
                </a:solidFill>
              </a:rPr>
              <a:t>на</a:t>
            </a:r>
            <a:r>
              <a:rPr lang="en-US" sz="2400" dirty="0">
                <a:solidFill>
                  <a:srgbClr val="0D2772"/>
                </a:solidFill>
              </a:rPr>
              <a:t> 25%.</a:t>
            </a:r>
            <a:endParaRPr lang="en-US" sz="2400" dirty="0">
              <a:latin typeface="Calibri" pitchFamily="34" charset="0"/>
            </a:endParaRPr>
          </a:p>
        </p:txBody>
      </p:sp>
      <p:sp>
        <p:nvSpPr>
          <p:cNvPr id="9223" name="Text 2"/>
          <p:cNvSpPr txBox="1">
            <a:spLocks noChangeArrowheads="1"/>
          </p:cNvSpPr>
          <p:nvPr/>
        </p:nvSpPr>
        <p:spPr bwMode="auto">
          <a:xfrm>
            <a:off x="11439525" y="257175"/>
            <a:ext cx="59055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endParaRPr lang="en-US" sz="1400">
              <a:latin typeface="Calibri" pitchFamily="34" charset="0"/>
            </a:endParaRPr>
          </a:p>
        </p:txBody>
      </p:sp>
      <p:sp>
        <p:nvSpPr>
          <p:cNvPr id="9224" name="Text 3"/>
          <p:cNvSpPr txBox="1">
            <a:spLocks noChangeArrowheads="1"/>
          </p:cNvSpPr>
          <p:nvPr/>
        </p:nvSpPr>
        <p:spPr bwMode="auto">
          <a:xfrm>
            <a:off x="450850" y="487363"/>
            <a:ext cx="112585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3200" b="1" dirty="0" err="1">
                <a:solidFill>
                  <a:srgbClr val="0D2772"/>
                </a:solidFill>
              </a:rPr>
              <a:t>Роль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интерактивных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симуляций</a:t>
            </a:r>
            <a:r>
              <a:rPr lang="en-US" sz="3200" b="1" dirty="0">
                <a:solidFill>
                  <a:srgbClr val="0D2772"/>
                </a:solidFill>
              </a:rPr>
              <a:t> в </a:t>
            </a:r>
            <a:r>
              <a:rPr lang="en-US" sz="3200" b="1" dirty="0" err="1">
                <a:solidFill>
                  <a:srgbClr val="0D2772"/>
                </a:solidFill>
              </a:rPr>
              <a:t>формировании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экспериментальных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навыков</a:t>
            </a:r>
            <a:endParaRPr lang="en-US" sz="3200" b="1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ChangeArrowheads="1"/>
          </p:cNvSpPr>
          <p:nvPr/>
        </p:nvSpPr>
        <p:spPr bwMode="auto">
          <a:xfrm>
            <a:off x="4794250" y="387350"/>
            <a:ext cx="7208838" cy="575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tabLst>
                <a:tab pos="457200" algn="l"/>
              </a:tabLst>
            </a:pPr>
            <a:r>
              <a:rPr lang="ru-RU" sz="1600" b="1">
                <a:cs typeface="Times New Roman" pitchFamily="18" charset="0"/>
              </a:rPr>
              <a:t>Преимущества использования ИКТ для учителя:</a:t>
            </a:r>
            <a:r>
              <a:rPr lang="ru-RU" sz="1600">
                <a:cs typeface="Times New Roman" pitchFamily="18" charset="0"/>
              </a:rPr>
              <a:t> </a:t>
            </a:r>
          </a:p>
          <a:p>
            <a:pPr algn="just">
              <a:tabLst>
                <a:tab pos="457200" algn="l"/>
              </a:tabLst>
            </a:pPr>
            <a:r>
              <a:rPr lang="ru-RU" sz="1600">
                <a:cs typeface="Times New Roman" pitchFamily="18" charset="0"/>
              </a:rPr>
              <a:t>- Экономия учебного времени (до 30%). </a:t>
            </a:r>
          </a:p>
          <a:p>
            <a:pPr algn="just">
              <a:buFontTx/>
              <a:buChar char="-"/>
              <a:tabLst>
                <a:tab pos="457200" algn="l"/>
              </a:tabLst>
            </a:pPr>
            <a:r>
              <a:rPr lang="ru-RU" sz="1600">
                <a:cs typeface="Times New Roman" pitchFamily="18" charset="0"/>
              </a:rPr>
              <a:t> Возможность обеспечить аудио – визуальное восприятие информации. </a:t>
            </a:r>
          </a:p>
          <a:p>
            <a:pPr algn="just">
              <a:buFontTx/>
              <a:buChar char="-"/>
              <a:tabLst>
                <a:tab pos="457200" algn="l"/>
              </a:tabLst>
            </a:pPr>
            <a:r>
              <a:rPr lang="ru-RU" sz="1600">
                <a:cs typeface="Times New Roman" pitchFamily="18" charset="0"/>
              </a:rPr>
              <a:t> Включение учащихся в активную деятельность. </a:t>
            </a:r>
          </a:p>
          <a:p>
            <a:pPr algn="just">
              <a:tabLst>
                <a:tab pos="457200" algn="l"/>
              </a:tabLst>
            </a:pPr>
            <a:r>
              <a:rPr lang="ru-RU" sz="1600">
                <a:cs typeface="Times New Roman" pitchFamily="18" charset="0"/>
              </a:rPr>
              <a:t>- Развитие коммуникативных умений учащихся на уроке. </a:t>
            </a:r>
          </a:p>
          <a:p>
            <a:pPr algn="just">
              <a:tabLst>
                <a:tab pos="457200" algn="l"/>
              </a:tabLst>
            </a:pPr>
            <a:r>
              <a:rPr lang="ru-RU" sz="1600">
                <a:cs typeface="Times New Roman" pitchFamily="18" charset="0"/>
              </a:rPr>
              <a:t>- Осуществление дифференцированного и индивидуального подхода в обучении учащихся. </a:t>
            </a:r>
          </a:p>
          <a:p>
            <a:pPr algn="just">
              <a:tabLst>
                <a:tab pos="457200" algn="l"/>
              </a:tabLst>
            </a:pPr>
            <a:r>
              <a:rPr lang="ru-RU" sz="1600">
                <a:cs typeface="Times New Roman" pitchFamily="18" charset="0"/>
              </a:rPr>
              <a:t>- Рациональное использование различных форм, методов и приемов работы. </a:t>
            </a:r>
          </a:p>
          <a:p>
            <a:pPr algn="just">
              <a:tabLst>
                <a:tab pos="457200" algn="l"/>
              </a:tabLst>
            </a:pPr>
            <a:r>
              <a:rPr lang="ru-RU" sz="1600">
                <a:cs typeface="Times New Roman" pitchFamily="18" charset="0"/>
              </a:rPr>
              <a:t>- Освобождение от рутинной бумажной работы. </a:t>
            </a:r>
          </a:p>
          <a:p>
            <a:pPr algn="just">
              <a:tabLst>
                <a:tab pos="457200" algn="l"/>
              </a:tabLst>
            </a:pPr>
            <a:r>
              <a:rPr lang="ru-RU" sz="1600">
                <a:cs typeface="Times New Roman" pitchFamily="18" charset="0"/>
              </a:rPr>
              <a:t>- Создание положительного эмоционального фона урока</a:t>
            </a:r>
          </a:p>
          <a:p>
            <a:pPr algn="just">
              <a:tabLst>
                <a:tab pos="457200" algn="l"/>
              </a:tabLst>
            </a:pPr>
            <a:endParaRPr lang="ru-RU" sz="1600"/>
          </a:p>
          <a:p>
            <a:pPr algn="just" eaLnBrk="0" hangingPunct="0">
              <a:tabLst>
                <a:tab pos="457200" algn="l"/>
              </a:tabLst>
            </a:pPr>
            <a:r>
              <a:rPr lang="ru-RU" sz="1600" b="1">
                <a:cs typeface="Times New Roman" pitchFamily="18" charset="0"/>
              </a:rPr>
              <a:t>Для учащихся ИКТ :</a:t>
            </a:r>
            <a:endParaRPr lang="ru-RU" sz="1600"/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r>
              <a:rPr lang="ru-RU" sz="1600">
                <a:cs typeface="Times New Roman" pitchFamily="18" charset="0"/>
              </a:rPr>
              <a:t>Обеспечивает более эффективную доступность информации;</a:t>
            </a:r>
            <a:endParaRPr lang="ru-RU" sz="1600"/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r>
              <a:rPr lang="ru-RU" sz="1600">
                <a:cs typeface="Times New Roman" pitchFamily="18" charset="0"/>
              </a:rPr>
              <a:t>Приближает урок к мировосприятию современного ребенка;</a:t>
            </a:r>
            <a:endParaRPr lang="ru-RU" sz="1600"/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r>
              <a:rPr lang="ru-RU" sz="1600">
                <a:cs typeface="Times New Roman" pitchFamily="18" charset="0"/>
              </a:rPr>
              <a:t>Позволяет ученику работать в своем темпе;</a:t>
            </a:r>
            <a:endParaRPr lang="ru-RU" sz="1600"/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r>
              <a:rPr lang="ru-RU" sz="1600">
                <a:cs typeface="Times New Roman" pitchFamily="18" charset="0"/>
              </a:rPr>
              <a:t>Развивает нестандартное мышление;</a:t>
            </a:r>
            <a:endParaRPr lang="ru-RU" sz="1600"/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r>
              <a:rPr lang="ru-RU" sz="1600">
                <a:cs typeface="Times New Roman" pitchFamily="18" charset="0"/>
              </a:rPr>
              <a:t>Воспитывает самостоятельность, способность принимать решения;</a:t>
            </a:r>
            <a:endParaRPr lang="ru-RU" sz="1600"/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r>
              <a:rPr lang="ru-RU" sz="1600">
                <a:cs typeface="Times New Roman" pitchFamily="18" charset="0"/>
              </a:rPr>
              <a:t>Формирует уверенность в своих возможностях, способностях.</a:t>
            </a:r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endParaRPr lang="ru-RU" sz="1600"/>
          </a:p>
          <a:p>
            <a:pPr algn="just" eaLnBrk="0" hangingPunct="0">
              <a:tabLst>
                <a:tab pos="457200" algn="l"/>
              </a:tabLst>
            </a:pPr>
            <a:r>
              <a:rPr lang="ru-RU" sz="1600" b="1">
                <a:cs typeface="Times New Roman" pitchFamily="18" charset="0"/>
              </a:rPr>
              <a:t>ИКТ для родителей:</a:t>
            </a:r>
            <a:r>
              <a:rPr lang="ru-RU" sz="1600"/>
              <a:t> </a:t>
            </a:r>
            <a:r>
              <a:rPr lang="ru-RU" sz="1600">
                <a:cs typeface="Times New Roman" pitchFamily="18" charset="0"/>
              </a:rPr>
              <a:t>возможность участвовать в процессе обучения начиная от контроля уровня успеваемости, заканчивая участием в совместных проектах.</a:t>
            </a:r>
            <a:endParaRPr lang="ru-RU" sz="1600"/>
          </a:p>
        </p:txBody>
      </p:sp>
      <p:pic>
        <p:nvPicPr>
          <p:cNvPr id="10243" name="Picture 2" descr="Икт уроки физики"/>
          <p:cNvPicPr>
            <a:picLocks noChangeAspect="1" noChangeArrowheads="1"/>
          </p:cNvPicPr>
          <p:nvPr/>
        </p:nvPicPr>
        <p:blipFill>
          <a:blip r:embed="rId2"/>
          <a:srcRect r="43269"/>
          <a:stretch>
            <a:fillRect/>
          </a:stretch>
        </p:blipFill>
        <p:spPr bwMode="auto">
          <a:xfrm>
            <a:off x="222250" y="387350"/>
            <a:ext cx="4494213" cy="594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0" descr="preencode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Image 1" descr="preencoded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15038" y="1920875"/>
            <a:ext cx="5643562" cy="326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Text 0"/>
          <p:cNvSpPr txBox="1">
            <a:spLocks noChangeArrowheads="1"/>
          </p:cNvSpPr>
          <p:nvPr/>
        </p:nvSpPr>
        <p:spPr bwMode="auto">
          <a:xfrm>
            <a:off x="5845175" y="6156325"/>
            <a:ext cx="58134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r"/>
            <a:r>
              <a:rPr lang="en-US" sz="1200">
                <a:solidFill>
                  <a:srgbClr val="0D2772"/>
                </a:solidFill>
              </a:rPr>
              <a:t>Институт развития образования, 2023</a:t>
            </a:r>
            <a:endParaRPr lang="en-US" sz="1200">
              <a:latin typeface="Calibri" pitchFamily="34" charset="0"/>
            </a:endParaRPr>
          </a:p>
        </p:txBody>
      </p:sp>
      <p:sp>
        <p:nvSpPr>
          <p:cNvPr id="11269" name="Text 1"/>
          <p:cNvSpPr txBox="1">
            <a:spLocks noChangeArrowheads="1"/>
          </p:cNvSpPr>
          <p:nvPr/>
        </p:nvSpPr>
        <p:spPr bwMode="auto">
          <a:xfrm>
            <a:off x="11439525" y="257175"/>
            <a:ext cx="59055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endParaRPr lang="en-US" sz="1400">
              <a:latin typeface="Calibri" pitchFamily="34" charset="0"/>
            </a:endParaRPr>
          </a:p>
        </p:txBody>
      </p:sp>
      <p:sp>
        <p:nvSpPr>
          <p:cNvPr id="11270" name="Text 2"/>
          <p:cNvSpPr txBox="1">
            <a:spLocks noChangeArrowheads="1"/>
          </p:cNvSpPr>
          <p:nvPr/>
        </p:nvSpPr>
        <p:spPr bwMode="auto">
          <a:xfrm>
            <a:off x="450850" y="487363"/>
            <a:ext cx="10566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3200" b="1" dirty="0" err="1">
                <a:solidFill>
                  <a:srgbClr val="0D2772"/>
                </a:solidFill>
              </a:rPr>
              <a:t>Влияние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использования</a:t>
            </a:r>
            <a:r>
              <a:rPr lang="en-US" sz="3200" b="1" dirty="0">
                <a:solidFill>
                  <a:srgbClr val="0D2772"/>
                </a:solidFill>
              </a:rPr>
              <a:t> ИКТ </a:t>
            </a:r>
            <a:r>
              <a:rPr lang="en-US" sz="3200" b="1" dirty="0" err="1">
                <a:solidFill>
                  <a:srgbClr val="0D2772"/>
                </a:solidFill>
              </a:rPr>
              <a:t>на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результаты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учеников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по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физике</a:t>
            </a:r>
            <a:endParaRPr lang="en-US" sz="3200" b="1" dirty="0">
              <a:latin typeface="Calibri" pitchFamily="34" charset="0"/>
            </a:endParaRPr>
          </a:p>
        </p:txBody>
      </p:sp>
      <p:sp>
        <p:nvSpPr>
          <p:cNvPr id="11271" name="Text 3"/>
          <p:cNvSpPr txBox="1">
            <a:spLocks noChangeArrowheads="1"/>
          </p:cNvSpPr>
          <p:nvPr/>
        </p:nvSpPr>
        <p:spPr bwMode="auto">
          <a:xfrm>
            <a:off x="565150" y="1914525"/>
            <a:ext cx="4627563" cy="329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>
                <a:solidFill>
                  <a:srgbClr val="0D2772"/>
                </a:solidFill>
              </a:rPr>
              <a:t>Средний балл в школах с ИКТ стабильно выше, что подтверждает положительное влияние технологий на успеваемость.
ИКТ способствуют улучшению результатов ЕГЭ по физике благодаря расширенным образовательным возможностям.</a:t>
            </a:r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0" descr="preencode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0"/>
          <p:cNvSpPr txBox="1">
            <a:spLocks noChangeArrowheads="1"/>
          </p:cNvSpPr>
          <p:nvPr/>
        </p:nvSpPr>
        <p:spPr bwMode="auto">
          <a:xfrm>
            <a:off x="1531938" y="2190750"/>
            <a:ext cx="2911475" cy="155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1600">
                <a:solidFill>
                  <a:srgbClr val="0D2772"/>
                </a:solidFill>
              </a:rPr>
              <a:t>Материалы должны быть наглядными и интерактивными, чтобы удержать внимание и повысить качество усвоения.</a:t>
            </a:r>
            <a:endParaRPr lang="en-US" sz="1600">
              <a:latin typeface="Calibri" pitchFamily="34" charset="0"/>
            </a:endParaRPr>
          </a:p>
        </p:txBody>
      </p:sp>
      <p:sp>
        <p:nvSpPr>
          <p:cNvPr id="12292" name="Text 1"/>
          <p:cNvSpPr txBox="1">
            <a:spLocks noChangeArrowheads="1"/>
          </p:cNvSpPr>
          <p:nvPr/>
        </p:nvSpPr>
        <p:spPr bwMode="auto">
          <a:xfrm>
            <a:off x="5734050" y="2190750"/>
            <a:ext cx="2911475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1600">
                <a:solidFill>
                  <a:srgbClr val="0D2772"/>
                </a:solidFill>
              </a:rPr>
              <a:t>Адаптивность важна для разных уровней учащихся, что обеспечивает индивидуальный подход к обучению.</a:t>
            </a:r>
            <a:endParaRPr lang="en-US" sz="1600">
              <a:latin typeface="Calibri" pitchFamily="34" charset="0"/>
            </a:endParaRPr>
          </a:p>
        </p:txBody>
      </p:sp>
      <p:sp>
        <p:nvSpPr>
          <p:cNvPr id="12293" name="Text 2"/>
          <p:cNvSpPr txBox="1">
            <a:spLocks noChangeArrowheads="1"/>
          </p:cNvSpPr>
          <p:nvPr/>
        </p:nvSpPr>
        <p:spPr bwMode="auto">
          <a:xfrm>
            <a:off x="4143375" y="4410075"/>
            <a:ext cx="2911475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1600">
                <a:solidFill>
                  <a:srgbClr val="0D2772"/>
                </a:solidFill>
              </a:rPr>
              <a:t>Соответствие ФГОС гарантирует соответствие учебных материалов национальным стандартам образования.</a:t>
            </a:r>
            <a:endParaRPr lang="en-US" sz="1600">
              <a:latin typeface="Calibri" pitchFamily="34" charset="0"/>
            </a:endParaRPr>
          </a:p>
        </p:txBody>
      </p:sp>
      <p:sp>
        <p:nvSpPr>
          <p:cNvPr id="12294" name="Text 3"/>
          <p:cNvSpPr txBox="1">
            <a:spLocks noChangeArrowheads="1"/>
          </p:cNvSpPr>
          <p:nvPr/>
        </p:nvSpPr>
        <p:spPr bwMode="auto">
          <a:xfrm>
            <a:off x="8345488" y="4410075"/>
            <a:ext cx="2911475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1500">
                <a:solidFill>
                  <a:srgbClr val="0D2772"/>
                </a:solidFill>
              </a:rPr>
              <a:t>Использование искусственного интеллекта открывает перспективы для персонализации учебного процесса и эффективной обратной связи.</a:t>
            </a:r>
            <a:endParaRPr lang="en-US" sz="1500">
              <a:latin typeface="Calibri" pitchFamily="34" charset="0"/>
            </a:endParaRPr>
          </a:p>
        </p:txBody>
      </p:sp>
      <p:sp>
        <p:nvSpPr>
          <p:cNvPr id="12295" name="Text 4"/>
          <p:cNvSpPr txBox="1">
            <a:spLocks noChangeArrowheads="1"/>
          </p:cNvSpPr>
          <p:nvPr/>
        </p:nvSpPr>
        <p:spPr bwMode="auto">
          <a:xfrm>
            <a:off x="11439525" y="257175"/>
            <a:ext cx="59055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endParaRPr lang="en-US" sz="1400">
              <a:latin typeface="Calibri" pitchFamily="34" charset="0"/>
            </a:endParaRPr>
          </a:p>
        </p:txBody>
      </p:sp>
      <p:sp>
        <p:nvSpPr>
          <p:cNvPr id="12296" name="Text 5"/>
          <p:cNvSpPr txBox="1">
            <a:spLocks noChangeArrowheads="1"/>
          </p:cNvSpPr>
          <p:nvPr/>
        </p:nvSpPr>
        <p:spPr bwMode="auto">
          <a:xfrm>
            <a:off x="450850" y="487363"/>
            <a:ext cx="10566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3200" b="1" dirty="0" err="1">
                <a:solidFill>
                  <a:srgbClr val="0D2772"/>
                </a:solidFill>
              </a:rPr>
              <a:t>Особенности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разработки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учебных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материалов</a:t>
            </a:r>
            <a:r>
              <a:rPr lang="en-US" sz="3200" b="1" dirty="0">
                <a:solidFill>
                  <a:srgbClr val="0D2772"/>
                </a:solidFill>
              </a:rPr>
              <a:t> с </a:t>
            </a:r>
            <a:r>
              <a:rPr lang="en-US" sz="3200" b="1" dirty="0" err="1">
                <a:solidFill>
                  <a:srgbClr val="0D2772"/>
                </a:solidFill>
              </a:rPr>
              <a:t>использованием</a:t>
            </a:r>
            <a:r>
              <a:rPr lang="en-US" sz="3200" b="1" dirty="0">
                <a:solidFill>
                  <a:srgbClr val="0D2772"/>
                </a:solidFill>
              </a:rPr>
              <a:t> ИКТ</a:t>
            </a:r>
            <a:endParaRPr lang="en-US" sz="3200" b="1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0" descr="preencode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1" descr="preencoded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3875" y="1377950"/>
            <a:ext cx="11134725" cy="520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Image 2" descr="preencoded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Text 0"/>
          <p:cNvSpPr txBox="1">
            <a:spLocks noChangeArrowheads="1"/>
          </p:cNvSpPr>
          <p:nvPr/>
        </p:nvSpPr>
        <p:spPr bwMode="auto">
          <a:xfrm>
            <a:off x="920750" y="3208338"/>
            <a:ext cx="4864100" cy="147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dirty="0" err="1">
                <a:solidFill>
                  <a:srgbClr val="0D2772"/>
                </a:solidFill>
              </a:rPr>
              <a:t>Платформы</a:t>
            </a:r>
            <a:r>
              <a:rPr lang="en-US" dirty="0">
                <a:solidFill>
                  <a:srgbClr val="0D2772"/>
                </a:solidFill>
              </a:rPr>
              <a:t> Zoom, Teams и </a:t>
            </a:r>
            <a:r>
              <a:rPr lang="en-US" dirty="0" err="1">
                <a:solidFill>
                  <a:srgbClr val="0D2772"/>
                </a:solidFill>
              </a:rPr>
              <a:t>Coursera</a:t>
            </a:r>
            <a:r>
              <a:rPr lang="en-US" dirty="0">
                <a:solidFill>
                  <a:srgbClr val="0D2772"/>
                </a:solidFill>
              </a:rPr>
              <a:t> </a:t>
            </a:r>
            <a:r>
              <a:rPr lang="en-US" dirty="0" err="1">
                <a:solidFill>
                  <a:srgbClr val="0D2772"/>
                </a:solidFill>
              </a:rPr>
              <a:t>позволяют</a:t>
            </a:r>
            <a:r>
              <a:rPr lang="en-US" dirty="0">
                <a:solidFill>
                  <a:srgbClr val="0D2772"/>
                </a:solidFill>
              </a:rPr>
              <a:t> </a:t>
            </a:r>
            <a:r>
              <a:rPr lang="en-US" dirty="0" err="1">
                <a:solidFill>
                  <a:srgbClr val="0D2772"/>
                </a:solidFill>
              </a:rPr>
              <a:t>организовать</a:t>
            </a:r>
            <a:r>
              <a:rPr lang="en-US" dirty="0">
                <a:solidFill>
                  <a:srgbClr val="0D2772"/>
                </a:solidFill>
              </a:rPr>
              <a:t> </a:t>
            </a:r>
            <a:r>
              <a:rPr lang="en-US" dirty="0" err="1">
                <a:solidFill>
                  <a:srgbClr val="0D2772"/>
                </a:solidFill>
              </a:rPr>
              <a:t>доступ</a:t>
            </a:r>
            <a:r>
              <a:rPr lang="en-US" dirty="0">
                <a:solidFill>
                  <a:srgbClr val="0D2772"/>
                </a:solidFill>
              </a:rPr>
              <a:t> к </a:t>
            </a:r>
            <a:r>
              <a:rPr lang="en-US" dirty="0" err="1">
                <a:solidFill>
                  <a:srgbClr val="0D2772"/>
                </a:solidFill>
              </a:rPr>
              <a:t>лекциям</a:t>
            </a:r>
            <a:r>
              <a:rPr lang="en-US" dirty="0">
                <a:solidFill>
                  <a:srgbClr val="0D2772"/>
                </a:solidFill>
              </a:rPr>
              <a:t> и </a:t>
            </a:r>
            <a:r>
              <a:rPr lang="en-US" dirty="0" err="1">
                <a:solidFill>
                  <a:srgbClr val="0D2772"/>
                </a:solidFill>
              </a:rPr>
              <a:t>лабораторным</a:t>
            </a:r>
            <a:r>
              <a:rPr lang="en-US" dirty="0">
                <a:solidFill>
                  <a:srgbClr val="0D2772"/>
                </a:solidFill>
              </a:rPr>
              <a:t> </a:t>
            </a:r>
            <a:r>
              <a:rPr lang="en-US" dirty="0" err="1">
                <a:solidFill>
                  <a:srgbClr val="0D2772"/>
                </a:solidFill>
              </a:rPr>
              <a:t>сессиям</a:t>
            </a:r>
            <a:r>
              <a:rPr lang="en-US" dirty="0">
                <a:solidFill>
                  <a:srgbClr val="0D2772"/>
                </a:solidFill>
              </a:rPr>
              <a:t> в </a:t>
            </a:r>
            <a:r>
              <a:rPr lang="en-US" dirty="0" err="1">
                <a:solidFill>
                  <a:srgbClr val="0D2772"/>
                </a:solidFill>
              </a:rPr>
              <a:t>дистанционном</a:t>
            </a:r>
            <a:r>
              <a:rPr lang="en-US" dirty="0">
                <a:solidFill>
                  <a:srgbClr val="0D2772"/>
                </a:solidFill>
              </a:rPr>
              <a:t> </a:t>
            </a:r>
            <a:r>
              <a:rPr lang="en-US" dirty="0" err="1">
                <a:solidFill>
                  <a:srgbClr val="0D2772"/>
                </a:solidFill>
              </a:rPr>
              <a:t>формате</a:t>
            </a:r>
            <a:r>
              <a:rPr lang="en-US" dirty="0">
                <a:solidFill>
                  <a:srgbClr val="0D2772"/>
                </a:solidFill>
              </a:rPr>
              <a:t> с </a:t>
            </a:r>
            <a:r>
              <a:rPr lang="en-US" dirty="0" err="1">
                <a:solidFill>
                  <a:srgbClr val="0D2772"/>
                </a:solidFill>
              </a:rPr>
              <a:t>интерактивными</a:t>
            </a:r>
            <a:r>
              <a:rPr lang="en-US" dirty="0">
                <a:solidFill>
                  <a:srgbClr val="0D2772"/>
                </a:solidFill>
              </a:rPr>
              <a:t> </a:t>
            </a:r>
            <a:r>
              <a:rPr lang="en-US" dirty="0" err="1">
                <a:solidFill>
                  <a:srgbClr val="0D2772"/>
                </a:solidFill>
              </a:rPr>
              <a:t>элементами</a:t>
            </a:r>
            <a:r>
              <a:rPr lang="en-US" dirty="0">
                <a:solidFill>
                  <a:srgbClr val="0D2772"/>
                </a:solidFill>
              </a:rPr>
              <a:t>.</a:t>
            </a:r>
            <a:endParaRPr lang="en-US" dirty="0">
              <a:latin typeface="Calibri" pitchFamily="34" charset="0"/>
            </a:endParaRPr>
          </a:p>
        </p:txBody>
      </p:sp>
      <p:sp>
        <p:nvSpPr>
          <p:cNvPr id="13318" name="Text 1"/>
          <p:cNvSpPr txBox="1">
            <a:spLocks noChangeArrowheads="1"/>
          </p:cNvSpPr>
          <p:nvPr/>
        </p:nvSpPr>
        <p:spPr bwMode="auto">
          <a:xfrm>
            <a:off x="6407150" y="3208338"/>
            <a:ext cx="5260975" cy="1458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dirty="0" err="1">
                <a:solidFill>
                  <a:srgbClr val="0D2772"/>
                </a:solidFill>
              </a:rPr>
              <a:t>Однако</a:t>
            </a:r>
            <a:r>
              <a:rPr lang="en-US" dirty="0">
                <a:solidFill>
                  <a:srgbClr val="0D2772"/>
                </a:solidFill>
              </a:rPr>
              <a:t> </a:t>
            </a:r>
            <a:r>
              <a:rPr lang="en-US" dirty="0" err="1">
                <a:solidFill>
                  <a:srgbClr val="0D2772"/>
                </a:solidFill>
              </a:rPr>
              <a:t>ограниченные</a:t>
            </a:r>
            <a:r>
              <a:rPr lang="en-US" dirty="0">
                <a:solidFill>
                  <a:srgbClr val="0D2772"/>
                </a:solidFill>
              </a:rPr>
              <a:t> </a:t>
            </a:r>
            <a:r>
              <a:rPr lang="en-US" dirty="0" err="1">
                <a:solidFill>
                  <a:srgbClr val="0D2772"/>
                </a:solidFill>
              </a:rPr>
              <a:t>практические</a:t>
            </a:r>
            <a:r>
              <a:rPr lang="en-US" dirty="0">
                <a:solidFill>
                  <a:srgbClr val="0D2772"/>
                </a:solidFill>
              </a:rPr>
              <a:t> </a:t>
            </a:r>
            <a:r>
              <a:rPr lang="en-US" dirty="0" err="1">
                <a:solidFill>
                  <a:srgbClr val="0D2772"/>
                </a:solidFill>
              </a:rPr>
              <a:t>навыки</a:t>
            </a:r>
            <a:r>
              <a:rPr lang="en-US" dirty="0">
                <a:solidFill>
                  <a:srgbClr val="0D2772"/>
                </a:solidFill>
              </a:rPr>
              <a:t> и </a:t>
            </a:r>
            <a:r>
              <a:rPr lang="en-US" dirty="0" err="1">
                <a:solidFill>
                  <a:srgbClr val="0D2772"/>
                </a:solidFill>
              </a:rPr>
              <a:t>необходимость</a:t>
            </a:r>
            <a:r>
              <a:rPr lang="en-US" dirty="0">
                <a:solidFill>
                  <a:srgbClr val="0D2772"/>
                </a:solidFill>
              </a:rPr>
              <a:t> </a:t>
            </a:r>
            <a:r>
              <a:rPr lang="en-US" dirty="0" err="1">
                <a:solidFill>
                  <a:srgbClr val="0D2772"/>
                </a:solidFill>
              </a:rPr>
              <a:t>цифровой</a:t>
            </a:r>
            <a:r>
              <a:rPr lang="en-US" dirty="0">
                <a:solidFill>
                  <a:srgbClr val="0D2772"/>
                </a:solidFill>
              </a:rPr>
              <a:t> </a:t>
            </a:r>
            <a:r>
              <a:rPr lang="en-US" dirty="0" err="1">
                <a:solidFill>
                  <a:srgbClr val="0D2772"/>
                </a:solidFill>
              </a:rPr>
              <a:t>грамотности</a:t>
            </a:r>
            <a:r>
              <a:rPr lang="en-US" dirty="0">
                <a:solidFill>
                  <a:srgbClr val="0D2772"/>
                </a:solidFill>
              </a:rPr>
              <a:t> </a:t>
            </a:r>
            <a:r>
              <a:rPr lang="en-US" dirty="0" err="1">
                <a:solidFill>
                  <a:srgbClr val="0D2772"/>
                </a:solidFill>
              </a:rPr>
              <a:t>требуют</a:t>
            </a:r>
            <a:r>
              <a:rPr lang="en-US" dirty="0">
                <a:solidFill>
                  <a:srgbClr val="0D2772"/>
                </a:solidFill>
              </a:rPr>
              <a:t> </a:t>
            </a:r>
            <a:r>
              <a:rPr lang="en-US" dirty="0" err="1">
                <a:solidFill>
                  <a:srgbClr val="0D2772"/>
                </a:solidFill>
              </a:rPr>
              <a:t>развития</a:t>
            </a:r>
            <a:r>
              <a:rPr lang="en-US" dirty="0">
                <a:solidFill>
                  <a:srgbClr val="0D2772"/>
                </a:solidFill>
              </a:rPr>
              <a:t> </a:t>
            </a:r>
            <a:r>
              <a:rPr lang="en-US" dirty="0" err="1">
                <a:solidFill>
                  <a:srgbClr val="0D2772"/>
                </a:solidFill>
              </a:rPr>
              <a:t>методик</a:t>
            </a:r>
            <a:r>
              <a:rPr lang="en-US" dirty="0">
                <a:solidFill>
                  <a:srgbClr val="0D2772"/>
                </a:solidFill>
              </a:rPr>
              <a:t> и </a:t>
            </a:r>
            <a:r>
              <a:rPr lang="en-US" dirty="0" err="1">
                <a:solidFill>
                  <a:srgbClr val="0D2772"/>
                </a:solidFill>
              </a:rPr>
              <a:t>технической</a:t>
            </a:r>
            <a:r>
              <a:rPr lang="en-US" dirty="0">
                <a:solidFill>
                  <a:srgbClr val="0D2772"/>
                </a:solidFill>
              </a:rPr>
              <a:t> </a:t>
            </a:r>
            <a:r>
              <a:rPr lang="en-US" dirty="0" err="1">
                <a:solidFill>
                  <a:srgbClr val="0D2772"/>
                </a:solidFill>
              </a:rPr>
              <a:t>поддержки</a:t>
            </a:r>
            <a:r>
              <a:rPr lang="en-US" dirty="0">
                <a:solidFill>
                  <a:srgbClr val="0D2772"/>
                </a:solidFill>
              </a:rPr>
              <a:t> </a:t>
            </a:r>
            <a:r>
              <a:rPr lang="en-US" dirty="0" err="1">
                <a:solidFill>
                  <a:srgbClr val="0D2772"/>
                </a:solidFill>
              </a:rPr>
              <a:t>педагогов</a:t>
            </a:r>
            <a:r>
              <a:rPr lang="en-US" dirty="0">
                <a:solidFill>
                  <a:srgbClr val="0D2772"/>
                </a:solidFill>
              </a:rPr>
              <a:t> и </a:t>
            </a:r>
            <a:r>
              <a:rPr lang="en-US" dirty="0" err="1">
                <a:solidFill>
                  <a:srgbClr val="0D2772"/>
                </a:solidFill>
              </a:rPr>
              <a:t>учеников</a:t>
            </a:r>
            <a:r>
              <a:rPr lang="en-US" dirty="0">
                <a:solidFill>
                  <a:srgbClr val="0D2772"/>
                </a:solidFill>
              </a:rPr>
              <a:t>.</a:t>
            </a:r>
            <a:endParaRPr lang="en-US" dirty="0">
              <a:latin typeface="Calibri" pitchFamily="34" charset="0"/>
            </a:endParaRPr>
          </a:p>
        </p:txBody>
      </p:sp>
      <p:sp>
        <p:nvSpPr>
          <p:cNvPr id="13319" name="Text 2"/>
          <p:cNvSpPr txBox="1">
            <a:spLocks noChangeArrowheads="1"/>
          </p:cNvSpPr>
          <p:nvPr/>
        </p:nvSpPr>
        <p:spPr bwMode="auto">
          <a:xfrm>
            <a:off x="11439525" y="257175"/>
            <a:ext cx="59055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endParaRPr lang="en-US" sz="1400">
              <a:latin typeface="Calibri" pitchFamily="34" charset="0"/>
            </a:endParaRPr>
          </a:p>
        </p:txBody>
      </p:sp>
      <p:sp>
        <p:nvSpPr>
          <p:cNvPr id="13320" name="Text 3"/>
          <p:cNvSpPr txBox="1">
            <a:spLocks noChangeArrowheads="1"/>
          </p:cNvSpPr>
          <p:nvPr/>
        </p:nvSpPr>
        <p:spPr bwMode="auto">
          <a:xfrm>
            <a:off x="450849" y="257175"/>
            <a:ext cx="11332833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3200" b="1" dirty="0" err="1">
                <a:solidFill>
                  <a:srgbClr val="0D2772"/>
                </a:solidFill>
              </a:rPr>
              <a:t>Дистанционное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обучение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физике</a:t>
            </a:r>
            <a:r>
              <a:rPr lang="en-US" sz="3200" b="1" dirty="0">
                <a:solidFill>
                  <a:srgbClr val="0D2772"/>
                </a:solidFill>
              </a:rPr>
              <a:t> с </a:t>
            </a:r>
            <a:r>
              <a:rPr lang="en-US" sz="3200" b="1" dirty="0" err="1">
                <a:solidFill>
                  <a:srgbClr val="0D2772"/>
                </a:solidFill>
              </a:rPr>
              <a:t>применением</a:t>
            </a:r>
            <a:r>
              <a:rPr lang="en-US" sz="3200" b="1" dirty="0">
                <a:solidFill>
                  <a:srgbClr val="0D2772"/>
                </a:solidFill>
              </a:rPr>
              <a:t> ИКТ: </a:t>
            </a:r>
            <a:r>
              <a:rPr lang="en-US" sz="3200" b="1" dirty="0" err="1">
                <a:solidFill>
                  <a:srgbClr val="0D2772"/>
                </a:solidFill>
              </a:rPr>
              <a:t>возможности</a:t>
            </a:r>
            <a:r>
              <a:rPr lang="en-US" sz="3200" b="1" dirty="0">
                <a:solidFill>
                  <a:srgbClr val="0D2772"/>
                </a:solidFill>
              </a:rPr>
              <a:t> и </a:t>
            </a:r>
            <a:r>
              <a:rPr lang="en-US" sz="3200" b="1" dirty="0" err="1">
                <a:solidFill>
                  <a:srgbClr val="0D2772"/>
                </a:solidFill>
              </a:rPr>
              <a:t>вызовы</a:t>
            </a:r>
            <a:endParaRPr lang="en-US" sz="3200" b="1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0" descr="preencode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 1" descr="preencoded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9732" y="1768684"/>
            <a:ext cx="7849671" cy="3519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 0"/>
          <p:cNvSpPr txBox="1">
            <a:spLocks noChangeArrowheads="1"/>
          </p:cNvSpPr>
          <p:nvPr/>
        </p:nvSpPr>
        <p:spPr bwMode="auto">
          <a:xfrm>
            <a:off x="198409" y="1992703"/>
            <a:ext cx="3925018" cy="423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1600" dirty="0" err="1">
                <a:solidFill>
                  <a:srgbClr val="0D2772"/>
                </a:solidFill>
              </a:rPr>
              <a:t>Таблица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отражает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основные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параметры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программ</a:t>
            </a:r>
            <a:r>
              <a:rPr lang="en-US" sz="1600" dirty="0">
                <a:solidFill>
                  <a:srgbClr val="0D2772"/>
                </a:solidFill>
              </a:rPr>
              <a:t>: </a:t>
            </a:r>
            <a:r>
              <a:rPr lang="en-US" sz="1600" dirty="0" err="1">
                <a:solidFill>
                  <a:srgbClr val="0D2772"/>
                </a:solidFill>
              </a:rPr>
              <a:t>название</a:t>
            </a:r>
            <a:r>
              <a:rPr lang="en-US" sz="1600" dirty="0">
                <a:solidFill>
                  <a:srgbClr val="0D2772"/>
                </a:solidFill>
              </a:rPr>
              <a:t>, </a:t>
            </a:r>
            <a:r>
              <a:rPr lang="en-US" sz="1600" dirty="0" err="1">
                <a:solidFill>
                  <a:srgbClr val="0D2772"/>
                </a:solidFill>
              </a:rPr>
              <a:t>тип</a:t>
            </a:r>
            <a:r>
              <a:rPr lang="en-US" sz="1600" dirty="0">
                <a:solidFill>
                  <a:srgbClr val="0D2772"/>
                </a:solidFill>
              </a:rPr>
              <a:t>, </a:t>
            </a:r>
            <a:r>
              <a:rPr lang="en-US" sz="1600" dirty="0" err="1">
                <a:solidFill>
                  <a:srgbClr val="0D2772"/>
                </a:solidFill>
              </a:rPr>
              <a:t>функции</a:t>
            </a:r>
            <a:r>
              <a:rPr lang="en-US" sz="1600" dirty="0">
                <a:solidFill>
                  <a:srgbClr val="0D2772"/>
                </a:solidFill>
              </a:rPr>
              <a:t>, </a:t>
            </a:r>
            <a:r>
              <a:rPr lang="en-US" sz="1600" dirty="0" err="1">
                <a:solidFill>
                  <a:srgbClr val="0D2772"/>
                </a:solidFill>
              </a:rPr>
              <a:t>целевая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аудитория</a:t>
            </a:r>
            <a:r>
              <a:rPr lang="en-US" sz="1600" dirty="0">
                <a:solidFill>
                  <a:srgbClr val="0D2772"/>
                </a:solidFill>
              </a:rPr>
              <a:t> и </a:t>
            </a:r>
            <a:r>
              <a:rPr lang="en-US" sz="1600" dirty="0" err="1">
                <a:solidFill>
                  <a:srgbClr val="0D2772"/>
                </a:solidFill>
              </a:rPr>
              <a:t>язык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интерфейса</a:t>
            </a:r>
            <a:r>
              <a:rPr lang="en-US" sz="1600" dirty="0">
                <a:solidFill>
                  <a:srgbClr val="0D2772"/>
                </a:solidFill>
              </a:rPr>
              <a:t>. </a:t>
            </a:r>
            <a:r>
              <a:rPr lang="en-US" sz="1600" dirty="0" err="1">
                <a:solidFill>
                  <a:srgbClr val="0D2772"/>
                </a:solidFill>
              </a:rPr>
              <a:t>Программы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предоставляют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различные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способы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интерактивного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изучения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физики</a:t>
            </a:r>
            <a:r>
              <a:rPr lang="en-US" sz="1600" dirty="0">
                <a:solidFill>
                  <a:srgbClr val="0D2772"/>
                </a:solidFill>
              </a:rPr>
              <a:t> - </a:t>
            </a:r>
            <a:r>
              <a:rPr lang="en-US" sz="1600" dirty="0" err="1">
                <a:solidFill>
                  <a:srgbClr val="0D2772"/>
                </a:solidFill>
              </a:rPr>
              <a:t>от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симуляций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до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дистанционного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обучения</a:t>
            </a:r>
            <a:r>
              <a:rPr lang="en-US" sz="1600" dirty="0">
                <a:solidFill>
                  <a:srgbClr val="0D2772"/>
                </a:solidFill>
              </a:rPr>
              <a:t>.
</a:t>
            </a:r>
            <a:r>
              <a:rPr lang="en-US" sz="1600" dirty="0" err="1">
                <a:solidFill>
                  <a:srgbClr val="0D2772"/>
                </a:solidFill>
              </a:rPr>
              <a:t>Анализ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показывает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разнообразие</a:t>
            </a:r>
            <a:r>
              <a:rPr lang="en-US" sz="1600" dirty="0">
                <a:solidFill>
                  <a:srgbClr val="0D2772"/>
                </a:solidFill>
              </a:rPr>
              <a:t> и </a:t>
            </a:r>
            <a:r>
              <a:rPr lang="en-US" sz="1600" dirty="0" err="1">
                <a:solidFill>
                  <a:srgbClr val="0D2772"/>
                </a:solidFill>
              </a:rPr>
              <a:t>доступность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инструментов</a:t>
            </a:r>
            <a:r>
              <a:rPr lang="en-US" sz="1600" dirty="0">
                <a:solidFill>
                  <a:srgbClr val="0D2772"/>
                </a:solidFill>
              </a:rPr>
              <a:t>, </a:t>
            </a:r>
            <a:r>
              <a:rPr lang="en-US" sz="1600" dirty="0" err="1">
                <a:solidFill>
                  <a:srgbClr val="0D2772"/>
                </a:solidFill>
              </a:rPr>
              <a:t>что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позволяет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учитывать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разные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уровни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подготовки</a:t>
            </a:r>
            <a:r>
              <a:rPr lang="en-US" sz="1600" dirty="0">
                <a:solidFill>
                  <a:srgbClr val="0D2772"/>
                </a:solidFill>
              </a:rPr>
              <a:t> и </a:t>
            </a:r>
            <a:r>
              <a:rPr lang="en-US" sz="1600" dirty="0" err="1">
                <a:solidFill>
                  <a:srgbClr val="0D2772"/>
                </a:solidFill>
              </a:rPr>
              <a:t>предпочтения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учеников</a:t>
            </a:r>
            <a:r>
              <a:rPr lang="en-US" sz="1600" dirty="0">
                <a:solidFill>
                  <a:srgbClr val="0D2772"/>
                </a:solidFill>
              </a:rPr>
              <a:t>.</a:t>
            </a:r>
            <a:endParaRPr lang="en-US" sz="1600" dirty="0">
              <a:latin typeface="Calibri" pitchFamily="34" charset="0"/>
            </a:endParaRPr>
          </a:p>
        </p:txBody>
      </p:sp>
      <p:sp>
        <p:nvSpPr>
          <p:cNvPr id="14341" name="Text 1"/>
          <p:cNvSpPr txBox="1">
            <a:spLocks noChangeArrowheads="1"/>
          </p:cNvSpPr>
          <p:nvPr/>
        </p:nvSpPr>
        <p:spPr bwMode="auto">
          <a:xfrm>
            <a:off x="6758416" y="5581290"/>
            <a:ext cx="5360987" cy="387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r"/>
            <a:r>
              <a:rPr lang="en-US" sz="1200" dirty="0" err="1">
                <a:solidFill>
                  <a:srgbClr val="0D2772"/>
                </a:solidFill>
              </a:rPr>
              <a:t>Официальные</a:t>
            </a:r>
            <a:r>
              <a:rPr lang="en-US" sz="1200" dirty="0">
                <a:solidFill>
                  <a:srgbClr val="0D2772"/>
                </a:solidFill>
              </a:rPr>
              <a:t> </a:t>
            </a:r>
            <a:r>
              <a:rPr lang="en-US" sz="1200" dirty="0" err="1">
                <a:solidFill>
                  <a:srgbClr val="0D2772"/>
                </a:solidFill>
              </a:rPr>
              <a:t>сайты</a:t>
            </a:r>
            <a:r>
              <a:rPr lang="en-US" sz="1200" dirty="0">
                <a:solidFill>
                  <a:srgbClr val="0D2772"/>
                </a:solidFill>
              </a:rPr>
              <a:t> </a:t>
            </a:r>
            <a:r>
              <a:rPr lang="en-US" sz="1200" dirty="0" err="1">
                <a:solidFill>
                  <a:srgbClr val="0D2772"/>
                </a:solidFill>
              </a:rPr>
              <a:t>программ</a:t>
            </a:r>
            <a:r>
              <a:rPr lang="en-US" sz="1200" dirty="0">
                <a:solidFill>
                  <a:srgbClr val="0D2772"/>
                </a:solidFill>
              </a:rPr>
              <a:t> и </a:t>
            </a:r>
            <a:r>
              <a:rPr lang="en-US" sz="1200" dirty="0" err="1">
                <a:solidFill>
                  <a:srgbClr val="0D2772"/>
                </a:solidFill>
              </a:rPr>
              <a:t>образовательные</a:t>
            </a:r>
            <a:r>
              <a:rPr lang="en-US" sz="1200" dirty="0">
                <a:solidFill>
                  <a:srgbClr val="0D2772"/>
                </a:solidFill>
              </a:rPr>
              <a:t> </a:t>
            </a:r>
            <a:r>
              <a:rPr lang="en-US" sz="1200" dirty="0" err="1">
                <a:solidFill>
                  <a:srgbClr val="0D2772"/>
                </a:solidFill>
              </a:rPr>
              <a:t>обзоры</a:t>
            </a:r>
            <a:r>
              <a:rPr lang="en-US" sz="1200" dirty="0">
                <a:solidFill>
                  <a:srgbClr val="0D2772"/>
                </a:solidFill>
              </a:rPr>
              <a:t>, 2023 </a:t>
            </a:r>
            <a:r>
              <a:rPr lang="en-US" sz="1200" dirty="0" err="1">
                <a:solidFill>
                  <a:srgbClr val="0D2772"/>
                </a:solidFill>
              </a:rPr>
              <a:t>год</a:t>
            </a:r>
            <a:r>
              <a:rPr lang="en-US" sz="1200" dirty="0">
                <a:solidFill>
                  <a:srgbClr val="0D2772"/>
                </a:solidFill>
              </a:rPr>
              <a:t>.</a:t>
            </a:r>
            <a:endParaRPr lang="en-US" sz="1200" dirty="0">
              <a:latin typeface="Calibri" pitchFamily="34" charset="0"/>
            </a:endParaRPr>
          </a:p>
        </p:txBody>
      </p:sp>
      <p:sp>
        <p:nvSpPr>
          <p:cNvPr id="14342" name="Text 2"/>
          <p:cNvSpPr txBox="1">
            <a:spLocks noChangeArrowheads="1"/>
          </p:cNvSpPr>
          <p:nvPr/>
        </p:nvSpPr>
        <p:spPr bwMode="auto">
          <a:xfrm>
            <a:off x="11439525" y="257175"/>
            <a:ext cx="59055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endParaRPr lang="en-US" sz="1400">
              <a:latin typeface="Calibri" pitchFamily="34" charset="0"/>
            </a:endParaRPr>
          </a:p>
        </p:txBody>
      </p:sp>
      <p:sp>
        <p:nvSpPr>
          <p:cNvPr id="14343" name="Text 3"/>
          <p:cNvSpPr txBox="1">
            <a:spLocks noChangeArrowheads="1"/>
          </p:cNvSpPr>
          <p:nvPr/>
        </p:nvSpPr>
        <p:spPr bwMode="auto">
          <a:xfrm>
            <a:off x="450850" y="257175"/>
            <a:ext cx="11341459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3200" b="1" dirty="0" err="1">
                <a:solidFill>
                  <a:srgbClr val="0D2772"/>
                </a:solidFill>
              </a:rPr>
              <a:t>Популярные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образовательные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программы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для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изучения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физики</a:t>
            </a:r>
            <a:r>
              <a:rPr lang="en-US" sz="3200" b="1" dirty="0">
                <a:solidFill>
                  <a:srgbClr val="0D2772"/>
                </a:solidFill>
              </a:rPr>
              <a:t> с ИКТ</a:t>
            </a:r>
            <a:endParaRPr lang="en-US" sz="3200" b="1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0" descr="preencode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 0"/>
          <p:cNvSpPr txBox="1">
            <a:spLocks noChangeArrowheads="1"/>
          </p:cNvSpPr>
          <p:nvPr/>
        </p:nvSpPr>
        <p:spPr bwMode="auto">
          <a:xfrm>
            <a:off x="450850" y="487363"/>
            <a:ext cx="11065414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3200" b="1" dirty="0" err="1">
                <a:solidFill>
                  <a:srgbClr val="0D2772"/>
                </a:solidFill>
              </a:rPr>
              <a:t>Методические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подходы</a:t>
            </a:r>
            <a:r>
              <a:rPr lang="en-US" sz="3200" b="1" dirty="0">
                <a:solidFill>
                  <a:srgbClr val="0D2772"/>
                </a:solidFill>
              </a:rPr>
              <a:t> к </a:t>
            </a:r>
            <a:r>
              <a:rPr lang="en-US" sz="3200" b="1" dirty="0" err="1">
                <a:solidFill>
                  <a:srgbClr val="0D2772"/>
                </a:solidFill>
              </a:rPr>
              <a:t>интеграции</a:t>
            </a:r>
            <a:r>
              <a:rPr lang="en-US" sz="3200" b="1" dirty="0">
                <a:solidFill>
                  <a:srgbClr val="0D2772"/>
                </a:solidFill>
              </a:rPr>
              <a:t> ИКТ </a:t>
            </a:r>
            <a:endParaRPr lang="ru-RU" sz="3200" b="1" dirty="0" smtClean="0">
              <a:solidFill>
                <a:srgbClr val="0D2772"/>
              </a:solidFill>
            </a:endParaRPr>
          </a:p>
          <a:p>
            <a:pPr algn="ctr"/>
            <a:r>
              <a:rPr lang="en-US" sz="3200" b="1" dirty="0" smtClean="0">
                <a:solidFill>
                  <a:srgbClr val="0D2772"/>
                </a:solidFill>
              </a:rPr>
              <a:t>в </a:t>
            </a:r>
            <a:r>
              <a:rPr lang="en-US" sz="3200" b="1" dirty="0" err="1">
                <a:solidFill>
                  <a:srgbClr val="0D2772"/>
                </a:solidFill>
              </a:rPr>
              <a:t>учебный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план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по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физике</a:t>
            </a:r>
            <a:endParaRPr lang="en-US" sz="3200" b="1" dirty="0">
              <a:latin typeface="Calibri" pitchFamily="34" charset="0"/>
            </a:endParaRPr>
          </a:p>
        </p:txBody>
      </p:sp>
      <p:sp>
        <p:nvSpPr>
          <p:cNvPr id="15364" name="Text 1"/>
          <p:cNvSpPr txBox="1">
            <a:spLocks noChangeArrowheads="1"/>
          </p:cNvSpPr>
          <p:nvPr/>
        </p:nvSpPr>
        <p:spPr bwMode="auto">
          <a:xfrm>
            <a:off x="1295400" y="2513013"/>
            <a:ext cx="3171825" cy="143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en-US" b="1">
                <a:solidFill>
                  <a:srgbClr val="0D2772"/>
                </a:solidFill>
              </a:rPr>
              <a:t>2010 — Первые цифровые лаборатории
</a:t>
            </a:r>
            <a:r>
              <a:rPr lang="en-US" sz="1400">
                <a:solidFill>
                  <a:srgbClr val="0D2772"/>
                </a:solidFill>
              </a:rPr>
              <a:t>Появление цифровых лабораторных работ позволило повысить уровень практического обучения с помощью интерактивных моделей и симуляций.</a:t>
            </a:r>
            <a:endParaRPr lang="en-US">
              <a:latin typeface="Calibri" pitchFamily="34" charset="0"/>
            </a:endParaRPr>
          </a:p>
        </p:txBody>
      </p:sp>
      <p:sp>
        <p:nvSpPr>
          <p:cNvPr id="15365" name="Text 2"/>
          <p:cNvSpPr txBox="1">
            <a:spLocks noChangeArrowheads="1"/>
          </p:cNvSpPr>
          <p:nvPr/>
        </p:nvSpPr>
        <p:spPr bwMode="auto">
          <a:xfrm>
            <a:off x="4683125" y="4672013"/>
            <a:ext cx="3171825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en-US" b="1">
                <a:solidFill>
                  <a:srgbClr val="0D2772"/>
                </a:solidFill>
              </a:rPr>
              <a:t>2017 — Внедрение проектной деятельности с ИКТ
</a:t>
            </a:r>
            <a:r>
              <a:rPr lang="en-US" sz="1400">
                <a:solidFill>
                  <a:srgbClr val="0D2772"/>
                </a:solidFill>
              </a:rPr>
              <a:t>Проекты с применением ИКТ стимулируют самостоятельность и творческий подход учащихся, что стало частью требований ФГОС к компетенциям.</a:t>
            </a:r>
            <a:endParaRPr lang="en-US">
              <a:latin typeface="Calibri" pitchFamily="34" charset="0"/>
            </a:endParaRPr>
          </a:p>
        </p:txBody>
      </p:sp>
      <p:sp>
        <p:nvSpPr>
          <p:cNvPr id="15366" name="Text 3"/>
          <p:cNvSpPr txBox="1">
            <a:spLocks noChangeArrowheads="1"/>
          </p:cNvSpPr>
          <p:nvPr/>
        </p:nvSpPr>
        <p:spPr bwMode="auto">
          <a:xfrm>
            <a:off x="8113713" y="2271713"/>
            <a:ext cx="31718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en-US" b="1">
                <a:solidFill>
                  <a:srgbClr val="0D2772"/>
                </a:solidFill>
              </a:rPr>
              <a:t>2023 — Комплексное использование ИКТ во всех модулях
</a:t>
            </a:r>
            <a:r>
              <a:rPr lang="en-US" sz="1400">
                <a:solidFill>
                  <a:srgbClr val="0D2772"/>
                </a:solidFill>
              </a:rPr>
              <a:t>Современные методики предусматривают использование ИКТ на всех этапах, включая проверку знаний и адаптацию уроков под индивидуальные потребности.</a:t>
            </a:r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0" descr="preencode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Image 1" descr="preencoded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57788" y="2520950"/>
            <a:ext cx="18764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Image 2" descr="preencoded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Text 0"/>
          <p:cNvSpPr txBox="1">
            <a:spLocks noChangeArrowheads="1"/>
          </p:cNvSpPr>
          <p:nvPr/>
        </p:nvSpPr>
        <p:spPr bwMode="auto">
          <a:xfrm>
            <a:off x="481013" y="2174875"/>
            <a:ext cx="3870325" cy="256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sz="2000" dirty="0">
                <a:solidFill>
                  <a:srgbClr val="0D2772"/>
                </a:solidFill>
              </a:rPr>
              <a:t>ИКТ </a:t>
            </a:r>
            <a:r>
              <a:rPr lang="en-US" sz="2000" dirty="0" err="1">
                <a:solidFill>
                  <a:srgbClr val="0D2772"/>
                </a:solidFill>
              </a:rPr>
              <a:t>позволяют</a:t>
            </a:r>
            <a:r>
              <a:rPr lang="en-US" sz="2000" dirty="0">
                <a:solidFill>
                  <a:srgbClr val="0D2772"/>
                </a:solidFill>
              </a:rPr>
              <a:t> </a:t>
            </a:r>
            <a:r>
              <a:rPr lang="en-US" sz="2000" dirty="0" err="1">
                <a:solidFill>
                  <a:srgbClr val="0D2772"/>
                </a:solidFill>
              </a:rPr>
              <a:t>моделировать</a:t>
            </a:r>
            <a:r>
              <a:rPr lang="en-US" sz="2000" dirty="0">
                <a:solidFill>
                  <a:srgbClr val="0D2772"/>
                </a:solidFill>
              </a:rPr>
              <a:t> </a:t>
            </a:r>
            <a:r>
              <a:rPr lang="en-US" sz="2000" dirty="0" err="1">
                <a:solidFill>
                  <a:srgbClr val="0D2772"/>
                </a:solidFill>
              </a:rPr>
              <a:t>разнообразные</a:t>
            </a:r>
            <a:r>
              <a:rPr lang="en-US" sz="2000" dirty="0">
                <a:solidFill>
                  <a:srgbClr val="0D2772"/>
                </a:solidFill>
              </a:rPr>
              <a:t> </a:t>
            </a:r>
            <a:r>
              <a:rPr lang="en-US" sz="2000" dirty="0" err="1">
                <a:solidFill>
                  <a:srgbClr val="0D2772"/>
                </a:solidFill>
              </a:rPr>
              <a:t>сценарии</a:t>
            </a:r>
            <a:r>
              <a:rPr lang="en-US" sz="2000" dirty="0">
                <a:solidFill>
                  <a:srgbClr val="0D2772"/>
                </a:solidFill>
              </a:rPr>
              <a:t>, </a:t>
            </a:r>
            <a:r>
              <a:rPr lang="en-US" sz="2000" dirty="0" err="1">
                <a:solidFill>
                  <a:srgbClr val="0D2772"/>
                </a:solidFill>
              </a:rPr>
              <a:t>что</a:t>
            </a:r>
            <a:r>
              <a:rPr lang="en-US" sz="2000" dirty="0">
                <a:solidFill>
                  <a:srgbClr val="0D2772"/>
                </a:solidFill>
              </a:rPr>
              <a:t> </a:t>
            </a:r>
            <a:r>
              <a:rPr lang="en-US" sz="2000" dirty="0" err="1">
                <a:solidFill>
                  <a:srgbClr val="0D2772"/>
                </a:solidFill>
              </a:rPr>
              <a:t>способствует</a:t>
            </a:r>
            <a:r>
              <a:rPr lang="en-US" sz="2000" dirty="0">
                <a:solidFill>
                  <a:srgbClr val="0D2772"/>
                </a:solidFill>
              </a:rPr>
              <a:t> </a:t>
            </a:r>
            <a:r>
              <a:rPr lang="en-US" sz="2000" dirty="0" err="1">
                <a:solidFill>
                  <a:srgbClr val="0D2772"/>
                </a:solidFill>
              </a:rPr>
              <a:t>развитию</a:t>
            </a:r>
            <a:r>
              <a:rPr lang="en-US" sz="2000" dirty="0">
                <a:solidFill>
                  <a:srgbClr val="0D2772"/>
                </a:solidFill>
              </a:rPr>
              <a:t> у </a:t>
            </a:r>
            <a:r>
              <a:rPr lang="en-US" sz="2000" dirty="0" err="1">
                <a:solidFill>
                  <a:srgbClr val="0D2772"/>
                </a:solidFill>
              </a:rPr>
              <a:t>учеников</a:t>
            </a:r>
            <a:r>
              <a:rPr lang="en-US" sz="2000" dirty="0">
                <a:solidFill>
                  <a:srgbClr val="0D2772"/>
                </a:solidFill>
              </a:rPr>
              <a:t> </a:t>
            </a:r>
            <a:r>
              <a:rPr lang="en-US" sz="2000" dirty="0" err="1">
                <a:solidFill>
                  <a:srgbClr val="0D2772"/>
                </a:solidFill>
              </a:rPr>
              <a:t>критического</a:t>
            </a:r>
            <a:r>
              <a:rPr lang="en-US" sz="2000" dirty="0">
                <a:solidFill>
                  <a:srgbClr val="0D2772"/>
                </a:solidFill>
              </a:rPr>
              <a:t> </a:t>
            </a:r>
            <a:r>
              <a:rPr lang="en-US" sz="2000" dirty="0" err="1">
                <a:solidFill>
                  <a:srgbClr val="0D2772"/>
                </a:solidFill>
              </a:rPr>
              <a:t>мышления</a:t>
            </a:r>
            <a:r>
              <a:rPr lang="en-US" sz="2000" dirty="0">
                <a:solidFill>
                  <a:srgbClr val="0D2772"/>
                </a:solidFill>
              </a:rPr>
              <a:t> и </a:t>
            </a:r>
            <a:r>
              <a:rPr lang="en-US" sz="2000" dirty="0" err="1">
                <a:solidFill>
                  <a:srgbClr val="0D2772"/>
                </a:solidFill>
              </a:rPr>
              <a:t>стимулирует</a:t>
            </a:r>
            <a:r>
              <a:rPr lang="en-US" sz="2000" dirty="0">
                <a:solidFill>
                  <a:srgbClr val="0D2772"/>
                </a:solidFill>
              </a:rPr>
              <a:t> </a:t>
            </a:r>
            <a:r>
              <a:rPr lang="en-US" sz="2000" dirty="0" err="1">
                <a:solidFill>
                  <a:srgbClr val="0D2772"/>
                </a:solidFill>
              </a:rPr>
              <a:t>творческий</a:t>
            </a:r>
            <a:r>
              <a:rPr lang="en-US" sz="2000" dirty="0">
                <a:solidFill>
                  <a:srgbClr val="0D2772"/>
                </a:solidFill>
              </a:rPr>
              <a:t> </a:t>
            </a:r>
            <a:r>
              <a:rPr lang="en-US" sz="2000" dirty="0" err="1">
                <a:solidFill>
                  <a:srgbClr val="0D2772"/>
                </a:solidFill>
              </a:rPr>
              <a:t>подход</a:t>
            </a:r>
            <a:r>
              <a:rPr lang="en-US" sz="2000" dirty="0">
                <a:solidFill>
                  <a:srgbClr val="0D2772"/>
                </a:solidFill>
              </a:rPr>
              <a:t> к </a:t>
            </a:r>
            <a:r>
              <a:rPr lang="en-US" sz="2000" dirty="0" err="1">
                <a:solidFill>
                  <a:srgbClr val="0D2772"/>
                </a:solidFill>
              </a:rPr>
              <a:t>решению</a:t>
            </a:r>
            <a:r>
              <a:rPr lang="en-US" sz="2000" dirty="0">
                <a:solidFill>
                  <a:srgbClr val="0D2772"/>
                </a:solidFill>
              </a:rPr>
              <a:t> </a:t>
            </a:r>
            <a:r>
              <a:rPr lang="en-US" sz="2000" dirty="0" err="1">
                <a:solidFill>
                  <a:srgbClr val="0D2772"/>
                </a:solidFill>
              </a:rPr>
              <a:t>задач</a:t>
            </a:r>
            <a:r>
              <a:rPr lang="en-US" sz="2000" dirty="0">
                <a:solidFill>
                  <a:srgbClr val="0D2772"/>
                </a:solidFill>
              </a:rPr>
              <a:t>.</a:t>
            </a:r>
            <a:endParaRPr lang="en-US" sz="2000" dirty="0">
              <a:latin typeface="Calibri" pitchFamily="34" charset="0"/>
            </a:endParaRPr>
          </a:p>
        </p:txBody>
      </p:sp>
      <p:sp>
        <p:nvSpPr>
          <p:cNvPr id="16390" name="Text 1"/>
          <p:cNvSpPr txBox="1">
            <a:spLocks noChangeArrowheads="1"/>
          </p:cNvSpPr>
          <p:nvPr/>
        </p:nvSpPr>
        <p:spPr bwMode="auto">
          <a:xfrm>
            <a:off x="7840663" y="2187575"/>
            <a:ext cx="3868737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2000">
                <a:solidFill>
                  <a:srgbClr val="0D2772"/>
                </a:solidFill>
              </a:rPr>
              <a:t>Платформа Moodle с геймификацией и пошаговым анализом ошибок повышает самостоятельность учащихся и улучшает усвоение сложных физических концепций.</a:t>
            </a:r>
            <a:endParaRPr lang="en-US" sz="2000">
              <a:latin typeface="Calibri" pitchFamily="34" charset="0"/>
            </a:endParaRPr>
          </a:p>
        </p:txBody>
      </p:sp>
      <p:sp>
        <p:nvSpPr>
          <p:cNvPr id="16391" name="Text 2"/>
          <p:cNvSpPr txBox="1">
            <a:spLocks noChangeArrowheads="1"/>
          </p:cNvSpPr>
          <p:nvPr/>
        </p:nvSpPr>
        <p:spPr bwMode="auto">
          <a:xfrm>
            <a:off x="11439525" y="257175"/>
            <a:ext cx="59055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endParaRPr lang="en-US" sz="1400">
              <a:latin typeface="Calibri" pitchFamily="34" charset="0"/>
            </a:endParaRPr>
          </a:p>
        </p:txBody>
      </p:sp>
      <p:sp>
        <p:nvSpPr>
          <p:cNvPr id="16392" name="Text 3"/>
          <p:cNvSpPr txBox="1">
            <a:spLocks noChangeArrowheads="1"/>
          </p:cNvSpPr>
          <p:nvPr/>
        </p:nvSpPr>
        <p:spPr bwMode="auto">
          <a:xfrm>
            <a:off x="450850" y="487363"/>
            <a:ext cx="112585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3200" b="1" dirty="0" err="1">
                <a:solidFill>
                  <a:srgbClr val="0D2772"/>
                </a:solidFill>
              </a:rPr>
              <a:t>Развитие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критического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мышления</a:t>
            </a:r>
            <a:r>
              <a:rPr lang="en-US" sz="3200" b="1" dirty="0">
                <a:solidFill>
                  <a:srgbClr val="0D2772"/>
                </a:solidFill>
              </a:rPr>
              <a:t> и </a:t>
            </a:r>
            <a:r>
              <a:rPr lang="en-US" sz="3200" b="1" dirty="0" err="1">
                <a:solidFill>
                  <a:srgbClr val="0D2772"/>
                </a:solidFill>
              </a:rPr>
              <a:t>навыков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решения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задач</a:t>
            </a:r>
            <a:r>
              <a:rPr lang="en-US" sz="3200" b="1" dirty="0">
                <a:solidFill>
                  <a:srgbClr val="0D2772"/>
                </a:solidFill>
              </a:rPr>
              <a:t> с </a:t>
            </a:r>
            <a:r>
              <a:rPr lang="en-US" sz="3200" b="1" dirty="0" err="1">
                <a:solidFill>
                  <a:srgbClr val="0D2772"/>
                </a:solidFill>
              </a:rPr>
              <a:t>помощью</a:t>
            </a:r>
            <a:r>
              <a:rPr lang="en-US" sz="3200" b="1" dirty="0">
                <a:solidFill>
                  <a:srgbClr val="0D2772"/>
                </a:solidFill>
              </a:rPr>
              <a:t> ИКТ</a:t>
            </a:r>
            <a:endParaRPr lang="en-US" sz="3200" b="1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0" descr="preencode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mage 1" descr="preencoded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15038" y="1920875"/>
            <a:ext cx="5643562" cy="326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Text 0"/>
          <p:cNvSpPr txBox="1">
            <a:spLocks noChangeArrowheads="1"/>
          </p:cNvSpPr>
          <p:nvPr/>
        </p:nvSpPr>
        <p:spPr bwMode="auto">
          <a:xfrm>
            <a:off x="5845175" y="6156325"/>
            <a:ext cx="58134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r"/>
            <a:r>
              <a:rPr lang="en-US" sz="1200">
                <a:solidFill>
                  <a:srgbClr val="0D2772"/>
                </a:solidFill>
              </a:rPr>
              <a:t>Минпросвещение РФ, 2023</a:t>
            </a:r>
            <a:endParaRPr lang="en-US" sz="1200">
              <a:latin typeface="Calibri" pitchFamily="34" charset="0"/>
            </a:endParaRPr>
          </a:p>
        </p:txBody>
      </p:sp>
      <p:sp>
        <p:nvSpPr>
          <p:cNvPr id="17413" name="Text 1"/>
          <p:cNvSpPr txBox="1">
            <a:spLocks noChangeArrowheads="1"/>
          </p:cNvSpPr>
          <p:nvPr/>
        </p:nvSpPr>
        <p:spPr bwMode="auto">
          <a:xfrm>
            <a:off x="11439525" y="257175"/>
            <a:ext cx="59055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endParaRPr lang="en-US" sz="1400">
              <a:latin typeface="Calibri" pitchFamily="34" charset="0"/>
            </a:endParaRPr>
          </a:p>
        </p:txBody>
      </p:sp>
      <p:sp>
        <p:nvSpPr>
          <p:cNvPr id="17414" name="Text 2"/>
          <p:cNvSpPr txBox="1">
            <a:spLocks noChangeArrowheads="1"/>
          </p:cNvSpPr>
          <p:nvPr/>
        </p:nvSpPr>
        <p:spPr bwMode="auto">
          <a:xfrm>
            <a:off x="450849" y="487363"/>
            <a:ext cx="1132420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3200" b="1" dirty="0" err="1">
                <a:solidFill>
                  <a:srgbClr val="0D2772"/>
                </a:solidFill>
              </a:rPr>
              <a:t>Использование</a:t>
            </a:r>
            <a:r>
              <a:rPr lang="en-US" sz="3200" b="1" dirty="0">
                <a:solidFill>
                  <a:srgbClr val="0D2772"/>
                </a:solidFill>
              </a:rPr>
              <a:t> ИКТ в </a:t>
            </a:r>
            <a:r>
              <a:rPr lang="en-US" sz="3200" b="1" dirty="0" err="1">
                <a:solidFill>
                  <a:srgbClr val="0D2772"/>
                </a:solidFill>
              </a:rPr>
              <a:t>школах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разных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регионов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России</a:t>
            </a:r>
            <a:r>
              <a:rPr lang="en-US" sz="3200" b="1" dirty="0">
                <a:solidFill>
                  <a:srgbClr val="0D2772"/>
                </a:solidFill>
              </a:rPr>
              <a:t> (2023)</a:t>
            </a:r>
            <a:endParaRPr lang="en-US" sz="3200" b="1" dirty="0">
              <a:latin typeface="Calibri" pitchFamily="34" charset="0"/>
            </a:endParaRPr>
          </a:p>
        </p:txBody>
      </p:sp>
      <p:sp>
        <p:nvSpPr>
          <p:cNvPr id="17415" name="Text 3"/>
          <p:cNvSpPr txBox="1">
            <a:spLocks noChangeArrowheads="1"/>
          </p:cNvSpPr>
          <p:nvPr/>
        </p:nvSpPr>
        <p:spPr bwMode="auto">
          <a:xfrm>
            <a:off x="565150" y="1914525"/>
            <a:ext cx="4627563" cy="329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sz="1600">
                <a:solidFill>
                  <a:srgbClr val="0D2772"/>
                </a:solidFill>
              </a:rPr>
              <a:t>Наибольшая оснащённость наблюдается в мегаполисах, что определяет более высокий уровень внедрения ИКТ в образовательный процесс.
Региональная инфраструктура и инвестиции напрямую влияют на качество и распространённость использования ИКТ в преподавании физики.</a:t>
            </a:r>
            <a:endParaRPr lang="en-US" sz="16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0" descr="preencode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 0"/>
          <p:cNvSpPr txBox="1">
            <a:spLocks noChangeArrowheads="1"/>
          </p:cNvSpPr>
          <p:nvPr/>
        </p:nvSpPr>
        <p:spPr bwMode="auto">
          <a:xfrm>
            <a:off x="1585913" y="2109788"/>
            <a:ext cx="9815512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en-US" sz="1600">
                <a:solidFill>
                  <a:srgbClr val="0D2772"/>
                </a:solidFill>
              </a:rPr>
              <a:t>Нехватка современного технического оборудования в некоторых школах ограничивает полноценное использование ИКТ в образовательном процессе.</a:t>
            </a:r>
            <a:endParaRPr lang="en-US" sz="1600">
              <a:latin typeface="Calibri" pitchFamily="34" charset="0"/>
            </a:endParaRPr>
          </a:p>
        </p:txBody>
      </p:sp>
      <p:sp>
        <p:nvSpPr>
          <p:cNvPr id="18436" name="Text 1"/>
          <p:cNvSpPr txBox="1">
            <a:spLocks noChangeArrowheads="1"/>
          </p:cNvSpPr>
          <p:nvPr/>
        </p:nvSpPr>
        <p:spPr bwMode="auto">
          <a:xfrm>
            <a:off x="1585913" y="3240088"/>
            <a:ext cx="9815512" cy="59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en-US" sz="1600">
                <a:solidFill>
                  <a:srgbClr val="0D2772"/>
                </a:solidFill>
              </a:rPr>
              <a:t>Многие учителя испытывают недостаток квалификации и не имеют достаточного времени для разработки и адаптации цифровых материалов.</a:t>
            </a:r>
            <a:endParaRPr lang="en-US" sz="1600">
              <a:latin typeface="Calibri" pitchFamily="34" charset="0"/>
            </a:endParaRPr>
          </a:p>
        </p:txBody>
      </p:sp>
      <p:sp>
        <p:nvSpPr>
          <p:cNvPr id="18437" name="Text 2"/>
          <p:cNvSpPr txBox="1">
            <a:spLocks noChangeArrowheads="1"/>
          </p:cNvSpPr>
          <p:nvPr/>
        </p:nvSpPr>
        <p:spPr bwMode="auto">
          <a:xfrm>
            <a:off x="1585913" y="4381500"/>
            <a:ext cx="9815512" cy="62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en-US" sz="1600">
                <a:solidFill>
                  <a:srgbClr val="0D2772"/>
                </a:solidFill>
              </a:rPr>
              <a:t>Существуют трудности с мотивацией части учащихся, для которых цифровые технологии не всегда становятся фактором повышенного интереса.</a:t>
            </a:r>
            <a:endParaRPr lang="en-US" sz="1600">
              <a:latin typeface="Calibri" pitchFamily="34" charset="0"/>
            </a:endParaRPr>
          </a:p>
        </p:txBody>
      </p:sp>
      <p:sp>
        <p:nvSpPr>
          <p:cNvPr id="18438" name="Text 3"/>
          <p:cNvSpPr txBox="1">
            <a:spLocks noChangeArrowheads="1"/>
          </p:cNvSpPr>
          <p:nvPr/>
        </p:nvSpPr>
        <p:spPr bwMode="auto">
          <a:xfrm>
            <a:off x="1585913" y="5521325"/>
            <a:ext cx="9815512" cy="59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en-US" sz="1600">
                <a:solidFill>
                  <a:srgbClr val="0D2772"/>
                </a:solidFill>
              </a:rPr>
              <a:t>Отсутствие единого стандарта использования ИКТ в практических занятиях затрудняет качественное внедрение и оценку результатов.</a:t>
            </a:r>
            <a:endParaRPr lang="en-US" sz="1600">
              <a:latin typeface="Calibri" pitchFamily="34" charset="0"/>
            </a:endParaRPr>
          </a:p>
        </p:txBody>
      </p:sp>
      <p:sp>
        <p:nvSpPr>
          <p:cNvPr id="18439" name="Text 4"/>
          <p:cNvSpPr txBox="1">
            <a:spLocks noChangeArrowheads="1"/>
          </p:cNvSpPr>
          <p:nvPr/>
        </p:nvSpPr>
        <p:spPr bwMode="auto">
          <a:xfrm>
            <a:off x="11439525" y="257175"/>
            <a:ext cx="59055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endParaRPr lang="en-US" sz="1400">
              <a:latin typeface="Calibri" pitchFamily="34" charset="0"/>
            </a:endParaRPr>
          </a:p>
        </p:txBody>
      </p:sp>
      <p:sp>
        <p:nvSpPr>
          <p:cNvPr id="18440" name="Text 5"/>
          <p:cNvSpPr txBox="1">
            <a:spLocks noChangeArrowheads="1"/>
          </p:cNvSpPr>
          <p:nvPr/>
        </p:nvSpPr>
        <p:spPr bwMode="auto">
          <a:xfrm>
            <a:off x="1018875" y="388938"/>
            <a:ext cx="10566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3200" b="1" dirty="0" err="1">
                <a:solidFill>
                  <a:srgbClr val="0D2772"/>
                </a:solidFill>
              </a:rPr>
              <a:t>Проблемы</a:t>
            </a:r>
            <a:r>
              <a:rPr lang="en-US" sz="3200" b="1" dirty="0">
                <a:solidFill>
                  <a:srgbClr val="0D2772"/>
                </a:solidFill>
              </a:rPr>
              <a:t> и </a:t>
            </a:r>
            <a:r>
              <a:rPr lang="en-US" sz="3200" b="1" dirty="0" err="1">
                <a:solidFill>
                  <a:srgbClr val="0D2772"/>
                </a:solidFill>
              </a:rPr>
              <a:t>ограничения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применения</a:t>
            </a:r>
            <a:r>
              <a:rPr lang="en-US" sz="3200" b="1" dirty="0">
                <a:solidFill>
                  <a:srgbClr val="0D2772"/>
                </a:solidFill>
              </a:rPr>
              <a:t> ИКТ в </a:t>
            </a:r>
            <a:r>
              <a:rPr lang="en-US" sz="3200" b="1" dirty="0" err="1">
                <a:solidFill>
                  <a:srgbClr val="0D2772"/>
                </a:solidFill>
              </a:rPr>
              <a:t>преподавании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физики</a:t>
            </a:r>
            <a:endParaRPr lang="en-US" sz="3200" b="1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0" descr="preencode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Image 1" descr="preencoded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850" y="1143000"/>
            <a:ext cx="5400675" cy="526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Image 2" descr="preencoded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Text 0"/>
          <p:cNvSpPr txBox="1">
            <a:spLocks noChangeArrowheads="1"/>
          </p:cNvSpPr>
          <p:nvPr/>
        </p:nvSpPr>
        <p:spPr bwMode="auto">
          <a:xfrm>
            <a:off x="6584950" y="1836738"/>
            <a:ext cx="5076825" cy="177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en-US" b="1" dirty="0" err="1">
                <a:solidFill>
                  <a:srgbClr val="0D2772"/>
                </a:solidFill>
              </a:rPr>
              <a:t>Развитие</a:t>
            </a:r>
            <a:r>
              <a:rPr lang="en-US" b="1" dirty="0">
                <a:solidFill>
                  <a:srgbClr val="0D2772"/>
                </a:solidFill>
              </a:rPr>
              <a:t> </a:t>
            </a:r>
            <a:r>
              <a:rPr lang="en-US" b="1" dirty="0" err="1">
                <a:solidFill>
                  <a:srgbClr val="0D2772"/>
                </a:solidFill>
              </a:rPr>
              <a:t>адаптивных</a:t>
            </a:r>
            <a:r>
              <a:rPr lang="en-US" b="1" dirty="0">
                <a:solidFill>
                  <a:srgbClr val="0D2772"/>
                </a:solidFill>
              </a:rPr>
              <a:t> </a:t>
            </a:r>
            <a:r>
              <a:rPr lang="en-US" b="1" dirty="0" err="1">
                <a:solidFill>
                  <a:srgbClr val="0D2772"/>
                </a:solidFill>
              </a:rPr>
              <a:t>учебных</a:t>
            </a:r>
            <a:r>
              <a:rPr lang="en-US" b="1" dirty="0">
                <a:solidFill>
                  <a:srgbClr val="0D2772"/>
                </a:solidFill>
              </a:rPr>
              <a:t> </a:t>
            </a:r>
            <a:r>
              <a:rPr lang="en-US" b="1" dirty="0" err="1">
                <a:solidFill>
                  <a:srgbClr val="0D2772"/>
                </a:solidFill>
              </a:rPr>
              <a:t>систем</a:t>
            </a:r>
            <a:r>
              <a:rPr lang="en-US" b="1" dirty="0">
                <a:solidFill>
                  <a:srgbClr val="0D2772"/>
                </a:solidFill>
              </a:rPr>
              <a:t>
</a:t>
            </a:r>
            <a:r>
              <a:rPr lang="en-US" sz="1600" dirty="0" err="1">
                <a:solidFill>
                  <a:srgbClr val="0D2772"/>
                </a:solidFill>
              </a:rPr>
              <a:t>Искусственный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интеллект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позволяет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создавать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индивидуальные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траектории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обучения</a:t>
            </a:r>
            <a:r>
              <a:rPr lang="en-US" sz="1600" dirty="0">
                <a:solidFill>
                  <a:srgbClr val="0D2772"/>
                </a:solidFill>
              </a:rPr>
              <a:t>, </a:t>
            </a:r>
            <a:r>
              <a:rPr lang="en-US" sz="1600" dirty="0" err="1">
                <a:solidFill>
                  <a:srgbClr val="0D2772"/>
                </a:solidFill>
              </a:rPr>
              <a:t>учитывая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способности</a:t>
            </a:r>
            <a:r>
              <a:rPr lang="en-US" sz="1600" dirty="0">
                <a:solidFill>
                  <a:srgbClr val="0D2772"/>
                </a:solidFill>
              </a:rPr>
              <a:t> и </a:t>
            </a:r>
            <a:r>
              <a:rPr lang="en-US" sz="1600" dirty="0" err="1">
                <a:solidFill>
                  <a:srgbClr val="0D2772"/>
                </a:solidFill>
              </a:rPr>
              <a:t>прогресс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каждого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ученика</a:t>
            </a:r>
            <a:r>
              <a:rPr lang="en-US" sz="1600" dirty="0">
                <a:solidFill>
                  <a:srgbClr val="0D2772"/>
                </a:solidFill>
              </a:rPr>
              <a:t>. </a:t>
            </a:r>
            <a:r>
              <a:rPr lang="en-US" sz="1600" dirty="0" err="1">
                <a:solidFill>
                  <a:srgbClr val="0D2772"/>
                </a:solidFill>
              </a:rPr>
              <a:t>Такие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системы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оптимизируют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процесс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усвоения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сложных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физических</a:t>
            </a:r>
            <a:r>
              <a:rPr lang="en-US" sz="1600" dirty="0">
                <a:solidFill>
                  <a:srgbClr val="0D2772"/>
                </a:solidFill>
              </a:rPr>
              <a:t> </a:t>
            </a:r>
            <a:r>
              <a:rPr lang="en-US" sz="1600" dirty="0" err="1">
                <a:solidFill>
                  <a:srgbClr val="0D2772"/>
                </a:solidFill>
              </a:rPr>
              <a:t>понятий</a:t>
            </a:r>
            <a:r>
              <a:rPr lang="en-US" sz="1600" dirty="0">
                <a:solidFill>
                  <a:srgbClr val="0D2772"/>
                </a:solidFill>
              </a:rPr>
              <a:t>.</a:t>
            </a:r>
            <a:endParaRPr lang="en-US" sz="1600" dirty="0">
              <a:latin typeface="Calibri" pitchFamily="34" charset="0"/>
            </a:endParaRPr>
          </a:p>
        </p:txBody>
      </p:sp>
      <p:sp>
        <p:nvSpPr>
          <p:cNvPr id="19462" name="Text 1"/>
          <p:cNvSpPr txBox="1">
            <a:spLocks noChangeArrowheads="1"/>
          </p:cNvSpPr>
          <p:nvPr/>
        </p:nvSpPr>
        <p:spPr bwMode="auto">
          <a:xfrm>
            <a:off x="11439525" y="257175"/>
            <a:ext cx="59055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endParaRPr lang="en-US" sz="1400">
              <a:latin typeface="Calibri" pitchFamily="34" charset="0"/>
            </a:endParaRPr>
          </a:p>
        </p:txBody>
      </p:sp>
      <p:sp>
        <p:nvSpPr>
          <p:cNvPr id="19463" name="Text 2"/>
          <p:cNvSpPr txBox="1">
            <a:spLocks noChangeArrowheads="1"/>
          </p:cNvSpPr>
          <p:nvPr/>
        </p:nvSpPr>
        <p:spPr bwMode="auto">
          <a:xfrm>
            <a:off x="450849" y="487363"/>
            <a:ext cx="112109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3200" b="1" dirty="0" err="1">
                <a:solidFill>
                  <a:srgbClr val="0D2772"/>
                </a:solidFill>
              </a:rPr>
              <a:t>Перспективы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искусственного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интеллекта</a:t>
            </a:r>
            <a:r>
              <a:rPr lang="en-US" sz="3200" b="1" dirty="0">
                <a:solidFill>
                  <a:srgbClr val="0D2772"/>
                </a:solidFill>
              </a:rPr>
              <a:t> в </a:t>
            </a:r>
            <a:r>
              <a:rPr lang="en-US" sz="3200" b="1" dirty="0" err="1">
                <a:solidFill>
                  <a:srgbClr val="0D2772"/>
                </a:solidFill>
              </a:rPr>
              <a:t>обучении</a:t>
            </a:r>
            <a:endParaRPr lang="en-US" sz="3200" b="1" dirty="0">
              <a:latin typeface="Calibri" pitchFamily="34" charset="0"/>
            </a:endParaRPr>
          </a:p>
        </p:txBody>
      </p:sp>
      <p:sp>
        <p:nvSpPr>
          <p:cNvPr id="19464" name="Text 3"/>
          <p:cNvSpPr txBox="1">
            <a:spLocks noChangeArrowheads="1"/>
          </p:cNvSpPr>
          <p:nvPr/>
        </p:nvSpPr>
        <p:spPr bwMode="auto">
          <a:xfrm>
            <a:off x="6584950" y="4056063"/>
            <a:ext cx="5076825" cy="168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en-US" b="1">
                <a:solidFill>
                  <a:srgbClr val="0D2772"/>
                </a:solidFill>
              </a:rPr>
              <a:t>Виртуальная и дополненная реальность
</a:t>
            </a:r>
            <a:r>
              <a:rPr lang="en-US" sz="1600">
                <a:solidFill>
                  <a:srgbClr val="0D2772"/>
                </a:solidFill>
              </a:rPr>
              <a:t>Технологии виртуальной и дополненной реальности создают погружение в экспериментальную среду, способствуя глубокому пониманию и практическому освоению материала.</a:t>
            </a:r>
            <a:endParaRPr lang="en-US" sz="16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0" descr="preencode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Image 1" descr="preencoded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15038" y="1920875"/>
            <a:ext cx="5643562" cy="326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Text 0"/>
          <p:cNvSpPr txBox="1">
            <a:spLocks noChangeArrowheads="1"/>
          </p:cNvSpPr>
          <p:nvPr/>
        </p:nvSpPr>
        <p:spPr bwMode="auto">
          <a:xfrm>
            <a:off x="5845175" y="6156325"/>
            <a:ext cx="58134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r"/>
            <a:r>
              <a:rPr lang="en-US" sz="1200">
                <a:solidFill>
                  <a:srgbClr val="0D2772"/>
                </a:solidFill>
              </a:rPr>
              <a:t>Исследования российских и зарубежных образовательных учреждений, 2022</a:t>
            </a:r>
            <a:endParaRPr lang="en-US" sz="1200">
              <a:latin typeface="Calibri" pitchFamily="34" charset="0"/>
            </a:endParaRPr>
          </a:p>
        </p:txBody>
      </p:sp>
      <p:sp>
        <p:nvSpPr>
          <p:cNvPr id="20485" name="Text 1"/>
          <p:cNvSpPr txBox="1">
            <a:spLocks noChangeArrowheads="1"/>
          </p:cNvSpPr>
          <p:nvPr/>
        </p:nvSpPr>
        <p:spPr bwMode="auto">
          <a:xfrm>
            <a:off x="11439525" y="257175"/>
            <a:ext cx="59055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endParaRPr lang="en-US" sz="1400">
              <a:latin typeface="Calibri" pitchFamily="34" charset="0"/>
            </a:endParaRPr>
          </a:p>
        </p:txBody>
      </p:sp>
      <p:sp>
        <p:nvSpPr>
          <p:cNvPr id="20486" name="Text 2"/>
          <p:cNvSpPr txBox="1">
            <a:spLocks noChangeArrowheads="1"/>
          </p:cNvSpPr>
          <p:nvPr/>
        </p:nvSpPr>
        <p:spPr bwMode="auto">
          <a:xfrm>
            <a:off x="450850" y="487363"/>
            <a:ext cx="10566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3200" b="1" dirty="0" err="1">
                <a:solidFill>
                  <a:srgbClr val="0D2772"/>
                </a:solidFill>
              </a:rPr>
              <a:t>Эффективность</a:t>
            </a:r>
            <a:r>
              <a:rPr lang="en-US" sz="3200" b="1" dirty="0">
                <a:solidFill>
                  <a:srgbClr val="0D2772"/>
                </a:solidFill>
              </a:rPr>
              <a:t> ИКТ в </a:t>
            </a:r>
            <a:r>
              <a:rPr lang="en-US" sz="3200" b="1" dirty="0" err="1">
                <a:solidFill>
                  <a:srgbClr val="0D2772"/>
                </a:solidFill>
              </a:rPr>
              <a:t>обучении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физике</a:t>
            </a:r>
            <a:endParaRPr lang="en-US" sz="3200" b="1" dirty="0">
              <a:latin typeface="Calibri" pitchFamily="34" charset="0"/>
            </a:endParaRPr>
          </a:p>
        </p:txBody>
      </p:sp>
      <p:sp>
        <p:nvSpPr>
          <p:cNvPr id="20487" name="Text 3"/>
          <p:cNvSpPr txBox="1">
            <a:spLocks noChangeArrowheads="1"/>
          </p:cNvSpPr>
          <p:nvPr/>
        </p:nvSpPr>
        <p:spPr bwMode="auto">
          <a:xfrm>
            <a:off x="565150" y="1914525"/>
            <a:ext cx="4627563" cy="329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sz="1600">
                <a:solidFill>
                  <a:srgbClr val="0D2772"/>
                </a:solidFill>
              </a:rPr>
              <a:t>Применение ИКТ увеличивает усвоение материала и умение применять знания на практике у учеников.
Данные подтверждают значительную пользу ИКТ в развитии аналитических способностей и мотивации учащихся.</a:t>
            </a:r>
            <a:endParaRPr lang="en-US" sz="16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0" descr="preencode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 0"/>
          <p:cNvSpPr txBox="1">
            <a:spLocks noChangeArrowheads="1"/>
          </p:cNvSpPr>
          <p:nvPr/>
        </p:nvSpPr>
        <p:spPr bwMode="auto">
          <a:xfrm>
            <a:off x="1531938" y="2190750"/>
            <a:ext cx="2911475" cy="155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en-US" sz="1500">
                <a:solidFill>
                  <a:srgbClr val="0D2772"/>
                </a:solidFill>
              </a:rPr>
              <a:t>Учитель выступает организатором учебного процесса, настраивая цифровые ресурсы под потребности класса и индивидуальных учащихся.</a:t>
            </a:r>
            <a:endParaRPr lang="en-US" sz="1500">
              <a:latin typeface="Calibri" pitchFamily="34" charset="0"/>
            </a:endParaRPr>
          </a:p>
        </p:txBody>
      </p:sp>
      <p:sp>
        <p:nvSpPr>
          <p:cNvPr id="21508" name="Text 1"/>
          <p:cNvSpPr txBox="1">
            <a:spLocks noChangeArrowheads="1"/>
          </p:cNvSpPr>
          <p:nvPr/>
        </p:nvSpPr>
        <p:spPr bwMode="auto">
          <a:xfrm>
            <a:off x="5734050" y="2190750"/>
            <a:ext cx="2911475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en-US" sz="1500">
                <a:solidFill>
                  <a:srgbClr val="0D2772"/>
                </a:solidFill>
              </a:rPr>
              <a:t>Повышение цифровой компетентности педагогов через специализированные курсы и тренинги становится необходимостью современного образования.</a:t>
            </a:r>
            <a:endParaRPr lang="en-US" sz="1500">
              <a:latin typeface="Calibri" pitchFamily="34" charset="0"/>
            </a:endParaRPr>
          </a:p>
        </p:txBody>
      </p:sp>
      <p:sp>
        <p:nvSpPr>
          <p:cNvPr id="21509" name="Text 2"/>
          <p:cNvSpPr txBox="1">
            <a:spLocks noChangeArrowheads="1"/>
          </p:cNvSpPr>
          <p:nvPr/>
        </p:nvSpPr>
        <p:spPr bwMode="auto">
          <a:xfrm>
            <a:off x="4143375" y="4410075"/>
            <a:ext cx="2911475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en-US" sz="1500">
                <a:solidFill>
                  <a:srgbClr val="0D2772"/>
                </a:solidFill>
              </a:rPr>
              <a:t>Критическое мышление, творческий подход и коммуникативные навыки остаются основными компетенциями педагога в цифровой среде.</a:t>
            </a:r>
            <a:endParaRPr lang="en-US" sz="1500">
              <a:latin typeface="Calibri" pitchFamily="34" charset="0"/>
            </a:endParaRPr>
          </a:p>
        </p:txBody>
      </p:sp>
      <p:sp>
        <p:nvSpPr>
          <p:cNvPr id="21510" name="Text 3"/>
          <p:cNvSpPr txBox="1">
            <a:spLocks noChangeArrowheads="1"/>
          </p:cNvSpPr>
          <p:nvPr/>
        </p:nvSpPr>
        <p:spPr bwMode="auto">
          <a:xfrm>
            <a:off x="8345488" y="4410075"/>
            <a:ext cx="2911475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en-US" sz="1500">
                <a:solidFill>
                  <a:srgbClr val="0D2772"/>
                </a:solidFill>
              </a:rPr>
              <a:t>Успешные практики взаимодействия с ИКТ показывают важность гибкой адаптации методик под новые технологии и возможности.</a:t>
            </a:r>
            <a:endParaRPr lang="en-US" sz="1500">
              <a:latin typeface="Calibri" pitchFamily="34" charset="0"/>
            </a:endParaRPr>
          </a:p>
        </p:txBody>
      </p:sp>
      <p:sp>
        <p:nvSpPr>
          <p:cNvPr id="21511" name="Text 4"/>
          <p:cNvSpPr txBox="1">
            <a:spLocks noChangeArrowheads="1"/>
          </p:cNvSpPr>
          <p:nvPr/>
        </p:nvSpPr>
        <p:spPr bwMode="auto">
          <a:xfrm>
            <a:off x="11439525" y="257175"/>
            <a:ext cx="59055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endParaRPr lang="en-US" sz="1400">
              <a:latin typeface="Calibri" pitchFamily="34" charset="0"/>
            </a:endParaRPr>
          </a:p>
        </p:txBody>
      </p:sp>
      <p:sp>
        <p:nvSpPr>
          <p:cNvPr id="21512" name="Text 5"/>
          <p:cNvSpPr txBox="1">
            <a:spLocks noChangeArrowheads="1"/>
          </p:cNvSpPr>
          <p:nvPr/>
        </p:nvSpPr>
        <p:spPr bwMode="auto">
          <a:xfrm>
            <a:off x="450850" y="487363"/>
            <a:ext cx="1119481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3200" b="1" dirty="0" err="1">
                <a:solidFill>
                  <a:srgbClr val="0D2772"/>
                </a:solidFill>
              </a:rPr>
              <a:t>Роль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учителя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при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активном</a:t>
            </a:r>
            <a:r>
              <a:rPr lang="en-US" sz="3200" b="1" dirty="0">
                <a:solidFill>
                  <a:srgbClr val="0D2772"/>
                </a:solidFill>
              </a:rPr>
              <a:t> </a:t>
            </a:r>
            <a:r>
              <a:rPr lang="en-US" sz="3200" b="1" dirty="0" err="1">
                <a:solidFill>
                  <a:srgbClr val="0D2772"/>
                </a:solidFill>
              </a:rPr>
              <a:t>использовании</a:t>
            </a:r>
            <a:r>
              <a:rPr lang="en-US" sz="3200" b="1" dirty="0">
                <a:solidFill>
                  <a:srgbClr val="0D2772"/>
                </a:solidFill>
              </a:rPr>
              <a:t> ИКТ</a:t>
            </a:r>
            <a:endParaRPr lang="en-US" sz="3200" b="1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0" descr="preencode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Image 1" descr="preencoded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53488" y="0"/>
            <a:ext cx="33353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Text 0"/>
          <p:cNvSpPr txBox="1">
            <a:spLocks noChangeArrowheads="1"/>
          </p:cNvSpPr>
          <p:nvPr/>
        </p:nvSpPr>
        <p:spPr bwMode="auto">
          <a:xfrm>
            <a:off x="708025" y="1077913"/>
            <a:ext cx="7256463" cy="465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ru-RU" sz="2000" dirty="0"/>
              <a:t>Преподавание физики, в силу особенностей самого предмета, представляет собой благоприятную сферу для применения ИКТ. </a:t>
            </a:r>
          </a:p>
          <a:p>
            <a:pPr algn="ctr"/>
            <a:endParaRPr lang="ru-RU" sz="2000" dirty="0" smtClean="0"/>
          </a:p>
          <a:p>
            <a:pPr algn="ctr"/>
            <a:r>
              <a:rPr lang="ru-RU" sz="2000" dirty="0" smtClean="0"/>
              <a:t>Это </a:t>
            </a:r>
            <a:r>
              <a:rPr lang="ru-RU" sz="2000" dirty="0"/>
              <a:t>прежде всего:</a:t>
            </a:r>
          </a:p>
          <a:p>
            <a:pPr algn="ctr"/>
            <a:endParaRPr lang="ru-RU" sz="2000" dirty="0"/>
          </a:p>
          <a:p>
            <a:pPr algn="ctr"/>
            <a:r>
              <a:rPr lang="ru-RU" sz="2000" dirty="0"/>
              <a:t>1. Применение компьютера на уроках в качестве универсального технического средства обучения.</a:t>
            </a:r>
          </a:p>
          <a:p>
            <a:pPr algn="ctr"/>
            <a:r>
              <a:rPr lang="ru-RU" sz="2000" dirty="0"/>
              <a:t>2. Компьютерные модели. </a:t>
            </a:r>
          </a:p>
          <a:p>
            <a:pPr algn="ctr"/>
            <a:r>
              <a:rPr lang="ru-RU" sz="2000" dirty="0"/>
              <a:t>3. Компьютерные виртуальные лаборатории.</a:t>
            </a:r>
          </a:p>
          <a:p>
            <a:pPr algn="ctr"/>
            <a:r>
              <a:rPr lang="ru-RU" sz="2000" dirty="0"/>
              <a:t>4. Использование Интернет - ресурсов</a:t>
            </a:r>
          </a:p>
          <a:p>
            <a:pPr algn="ctr"/>
            <a:r>
              <a:rPr lang="ru-RU" sz="2000" dirty="0"/>
              <a:t>5. Проектная деятельность учащихся.</a:t>
            </a:r>
          </a:p>
          <a:p>
            <a:endParaRPr lang="ru-RU" sz="2000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0" descr="preencode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 0"/>
          <p:cNvSpPr txBox="1">
            <a:spLocks noChangeArrowheads="1"/>
          </p:cNvSpPr>
          <p:nvPr/>
        </p:nvSpPr>
        <p:spPr bwMode="auto">
          <a:xfrm>
            <a:off x="487363" y="2728913"/>
            <a:ext cx="5447611" cy="2630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2000" dirty="0">
                <a:solidFill>
                  <a:srgbClr val="F7F5EE"/>
                </a:solidFill>
              </a:rPr>
              <a:t>ИКТ </a:t>
            </a:r>
            <a:r>
              <a:rPr lang="en-US" sz="2000" dirty="0" err="1">
                <a:solidFill>
                  <a:srgbClr val="F7F5EE"/>
                </a:solidFill>
              </a:rPr>
              <a:t>значительно</a:t>
            </a:r>
            <a:r>
              <a:rPr lang="en-US" sz="2000" dirty="0">
                <a:solidFill>
                  <a:srgbClr val="F7F5EE"/>
                </a:solidFill>
              </a:rPr>
              <a:t> </a:t>
            </a:r>
            <a:r>
              <a:rPr lang="en-US" sz="2000" dirty="0" err="1">
                <a:solidFill>
                  <a:srgbClr val="F7F5EE"/>
                </a:solidFill>
              </a:rPr>
              <a:t>повышают</a:t>
            </a:r>
            <a:r>
              <a:rPr lang="en-US" sz="2000" dirty="0">
                <a:solidFill>
                  <a:srgbClr val="F7F5EE"/>
                </a:solidFill>
              </a:rPr>
              <a:t> </a:t>
            </a:r>
            <a:r>
              <a:rPr lang="en-US" sz="2000" dirty="0" err="1">
                <a:solidFill>
                  <a:srgbClr val="F7F5EE"/>
                </a:solidFill>
              </a:rPr>
              <a:t>качество</a:t>
            </a:r>
            <a:r>
              <a:rPr lang="en-US" sz="2000" dirty="0">
                <a:solidFill>
                  <a:srgbClr val="F7F5EE"/>
                </a:solidFill>
              </a:rPr>
              <a:t> </a:t>
            </a:r>
            <a:r>
              <a:rPr lang="en-US" sz="2000" dirty="0" err="1">
                <a:solidFill>
                  <a:srgbClr val="F7F5EE"/>
                </a:solidFill>
              </a:rPr>
              <a:t>преподавания</a:t>
            </a:r>
            <a:r>
              <a:rPr lang="en-US" sz="2000" dirty="0">
                <a:solidFill>
                  <a:srgbClr val="F7F5EE"/>
                </a:solidFill>
              </a:rPr>
              <a:t> </a:t>
            </a:r>
            <a:r>
              <a:rPr lang="en-US" sz="2000" dirty="0" err="1">
                <a:solidFill>
                  <a:srgbClr val="F7F5EE"/>
                </a:solidFill>
              </a:rPr>
              <a:t>физики</a:t>
            </a:r>
            <a:r>
              <a:rPr lang="en-US" sz="2000" dirty="0">
                <a:solidFill>
                  <a:srgbClr val="F7F5EE"/>
                </a:solidFill>
              </a:rPr>
              <a:t>, </a:t>
            </a:r>
            <a:r>
              <a:rPr lang="en-US" sz="2000" dirty="0" err="1">
                <a:solidFill>
                  <a:srgbClr val="F7F5EE"/>
                </a:solidFill>
              </a:rPr>
              <a:t>раскрывая</a:t>
            </a:r>
            <a:r>
              <a:rPr lang="en-US" sz="2000" dirty="0">
                <a:solidFill>
                  <a:srgbClr val="F7F5EE"/>
                </a:solidFill>
              </a:rPr>
              <a:t> </a:t>
            </a:r>
            <a:r>
              <a:rPr lang="en-US" sz="2000" dirty="0" err="1">
                <a:solidFill>
                  <a:srgbClr val="F7F5EE"/>
                </a:solidFill>
              </a:rPr>
              <a:t>обучающимся</a:t>
            </a:r>
            <a:r>
              <a:rPr lang="en-US" sz="2000" dirty="0">
                <a:solidFill>
                  <a:srgbClr val="F7F5EE"/>
                </a:solidFill>
              </a:rPr>
              <a:t> </a:t>
            </a:r>
            <a:r>
              <a:rPr lang="en-US" sz="2000" dirty="0" err="1">
                <a:solidFill>
                  <a:srgbClr val="F7F5EE"/>
                </a:solidFill>
              </a:rPr>
              <a:t>новые</a:t>
            </a:r>
            <a:r>
              <a:rPr lang="en-US" sz="2000" dirty="0">
                <a:solidFill>
                  <a:srgbClr val="F7F5EE"/>
                </a:solidFill>
              </a:rPr>
              <a:t> </a:t>
            </a:r>
            <a:r>
              <a:rPr lang="en-US" sz="2000" dirty="0" err="1">
                <a:solidFill>
                  <a:srgbClr val="F7F5EE"/>
                </a:solidFill>
              </a:rPr>
              <a:t>возможности</a:t>
            </a:r>
            <a:r>
              <a:rPr lang="en-US" sz="2000" dirty="0">
                <a:solidFill>
                  <a:srgbClr val="F7F5EE"/>
                </a:solidFill>
              </a:rPr>
              <a:t>. </a:t>
            </a:r>
            <a:r>
              <a:rPr lang="en-US" sz="2000" dirty="0" err="1">
                <a:solidFill>
                  <a:srgbClr val="F7F5EE"/>
                </a:solidFill>
              </a:rPr>
              <a:t>Для</a:t>
            </a:r>
            <a:r>
              <a:rPr lang="en-US" sz="2000" dirty="0">
                <a:solidFill>
                  <a:srgbClr val="F7F5EE"/>
                </a:solidFill>
              </a:rPr>
              <a:t> </a:t>
            </a:r>
            <a:r>
              <a:rPr lang="en-US" sz="2000" dirty="0" err="1">
                <a:solidFill>
                  <a:srgbClr val="F7F5EE"/>
                </a:solidFill>
              </a:rPr>
              <a:t>дальнейшего</a:t>
            </a:r>
            <a:r>
              <a:rPr lang="en-US" sz="2000" dirty="0">
                <a:solidFill>
                  <a:srgbClr val="F7F5EE"/>
                </a:solidFill>
              </a:rPr>
              <a:t> </a:t>
            </a:r>
            <a:r>
              <a:rPr lang="en-US" sz="2000" dirty="0" err="1">
                <a:solidFill>
                  <a:srgbClr val="F7F5EE"/>
                </a:solidFill>
              </a:rPr>
              <a:t>развития</a:t>
            </a:r>
            <a:r>
              <a:rPr lang="en-US" sz="2000" dirty="0">
                <a:solidFill>
                  <a:srgbClr val="F7F5EE"/>
                </a:solidFill>
              </a:rPr>
              <a:t> </a:t>
            </a:r>
            <a:r>
              <a:rPr lang="en-US" sz="2000" dirty="0" err="1">
                <a:solidFill>
                  <a:srgbClr val="F7F5EE"/>
                </a:solidFill>
              </a:rPr>
              <a:t>необходима</a:t>
            </a:r>
            <a:r>
              <a:rPr lang="en-US" sz="2000" dirty="0">
                <a:solidFill>
                  <a:srgbClr val="F7F5EE"/>
                </a:solidFill>
              </a:rPr>
              <a:t> </a:t>
            </a:r>
            <a:r>
              <a:rPr lang="en-US" sz="2000" dirty="0" err="1">
                <a:solidFill>
                  <a:srgbClr val="F7F5EE"/>
                </a:solidFill>
              </a:rPr>
              <a:t>поддержка</a:t>
            </a:r>
            <a:r>
              <a:rPr lang="en-US" sz="2000" dirty="0">
                <a:solidFill>
                  <a:srgbClr val="F7F5EE"/>
                </a:solidFill>
              </a:rPr>
              <a:t> </a:t>
            </a:r>
            <a:r>
              <a:rPr lang="en-US" sz="2000" dirty="0" err="1">
                <a:solidFill>
                  <a:srgbClr val="F7F5EE"/>
                </a:solidFill>
              </a:rPr>
              <a:t>педагогов</a:t>
            </a:r>
            <a:r>
              <a:rPr lang="en-US" sz="2000" dirty="0">
                <a:solidFill>
                  <a:srgbClr val="F7F5EE"/>
                </a:solidFill>
              </a:rPr>
              <a:t> и </a:t>
            </a:r>
            <a:r>
              <a:rPr lang="en-US" sz="2000" dirty="0" err="1">
                <a:solidFill>
                  <a:srgbClr val="F7F5EE"/>
                </a:solidFill>
              </a:rPr>
              <a:t>совершенствование</a:t>
            </a:r>
            <a:r>
              <a:rPr lang="en-US" sz="2000" dirty="0">
                <a:solidFill>
                  <a:srgbClr val="F7F5EE"/>
                </a:solidFill>
              </a:rPr>
              <a:t> </a:t>
            </a:r>
            <a:r>
              <a:rPr lang="en-US" sz="2000" dirty="0" err="1">
                <a:solidFill>
                  <a:srgbClr val="F7F5EE"/>
                </a:solidFill>
              </a:rPr>
              <a:t>инфраструктуры</a:t>
            </a:r>
            <a:r>
              <a:rPr lang="en-US" sz="2000" dirty="0">
                <a:solidFill>
                  <a:srgbClr val="F7F5EE"/>
                </a:solidFill>
              </a:rPr>
              <a:t> с </a:t>
            </a:r>
            <a:r>
              <a:rPr lang="en-US" sz="2000" dirty="0" err="1">
                <a:solidFill>
                  <a:srgbClr val="F7F5EE"/>
                </a:solidFill>
              </a:rPr>
              <a:t>интеграцией</a:t>
            </a:r>
            <a:r>
              <a:rPr lang="en-US" sz="2000" dirty="0">
                <a:solidFill>
                  <a:srgbClr val="F7F5EE"/>
                </a:solidFill>
              </a:rPr>
              <a:t> </a:t>
            </a:r>
            <a:r>
              <a:rPr lang="en-US" sz="2000" dirty="0" err="1">
                <a:solidFill>
                  <a:srgbClr val="F7F5EE"/>
                </a:solidFill>
              </a:rPr>
              <a:t>передовых</a:t>
            </a:r>
            <a:r>
              <a:rPr lang="en-US" sz="2000" dirty="0">
                <a:solidFill>
                  <a:srgbClr val="F7F5EE"/>
                </a:solidFill>
              </a:rPr>
              <a:t> </a:t>
            </a:r>
            <a:r>
              <a:rPr lang="en-US" sz="2000" dirty="0" err="1">
                <a:solidFill>
                  <a:srgbClr val="F7F5EE"/>
                </a:solidFill>
              </a:rPr>
              <a:t>технологий</a:t>
            </a:r>
            <a:r>
              <a:rPr lang="en-US" sz="2000" dirty="0">
                <a:solidFill>
                  <a:srgbClr val="F7F5EE"/>
                </a:solidFill>
              </a:rPr>
              <a:t>.</a:t>
            </a:r>
            <a:endParaRPr lang="en-US" sz="2000" dirty="0">
              <a:latin typeface="Calibri" pitchFamily="34" charset="0"/>
            </a:endParaRPr>
          </a:p>
        </p:txBody>
      </p:sp>
      <p:sp>
        <p:nvSpPr>
          <p:cNvPr id="23556" name="Text 1"/>
          <p:cNvSpPr txBox="1">
            <a:spLocks noChangeArrowheads="1"/>
          </p:cNvSpPr>
          <p:nvPr/>
        </p:nvSpPr>
        <p:spPr bwMode="auto">
          <a:xfrm>
            <a:off x="11439525" y="257175"/>
            <a:ext cx="59055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endParaRPr lang="en-US" sz="1400">
              <a:latin typeface="Calibri" pitchFamily="34" charset="0"/>
            </a:endParaRPr>
          </a:p>
        </p:txBody>
      </p:sp>
      <p:sp>
        <p:nvSpPr>
          <p:cNvPr id="23557" name="Text 2"/>
          <p:cNvSpPr txBox="1">
            <a:spLocks noChangeArrowheads="1"/>
          </p:cNvSpPr>
          <p:nvPr/>
        </p:nvSpPr>
        <p:spPr bwMode="auto">
          <a:xfrm>
            <a:off x="450850" y="487363"/>
            <a:ext cx="11332833" cy="973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3200" b="1" dirty="0" err="1">
                <a:solidFill>
                  <a:srgbClr val="F7F5EE"/>
                </a:solidFill>
              </a:rPr>
              <a:t>Заключение</a:t>
            </a:r>
            <a:r>
              <a:rPr lang="en-US" sz="3200" b="1" dirty="0">
                <a:solidFill>
                  <a:srgbClr val="F7F5EE"/>
                </a:solidFill>
              </a:rPr>
              <a:t> и </a:t>
            </a:r>
            <a:r>
              <a:rPr lang="en-US" sz="3200" b="1" dirty="0" err="1">
                <a:solidFill>
                  <a:srgbClr val="F7F5EE"/>
                </a:solidFill>
              </a:rPr>
              <a:t>будущее</a:t>
            </a:r>
            <a:r>
              <a:rPr lang="en-US" sz="3200" b="1" dirty="0">
                <a:solidFill>
                  <a:srgbClr val="F7F5EE"/>
                </a:solidFill>
              </a:rPr>
              <a:t> </a:t>
            </a:r>
            <a:r>
              <a:rPr lang="en-US" sz="3200" b="1" dirty="0" err="1">
                <a:solidFill>
                  <a:srgbClr val="F7F5EE"/>
                </a:solidFill>
              </a:rPr>
              <a:t>цифрового</a:t>
            </a:r>
            <a:r>
              <a:rPr lang="en-US" sz="3200" b="1" dirty="0">
                <a:solidFill>
                  <a:srgbClr val="F7F5EE"/>
                </a:solidFill>
              </a:rPr>
              <a:t> </a:t>
            </a:r>
            <a:r>
              <a:rPr lang="en-US" sz="3200" b="1" dirty="0" err="1">
                <a:solidFill>
                  <a:srgbClr val="F7F5EE"/>
                </a:solidFill>
              </a:rPr>
              <a:t>образования</a:t>
            </a:r>
            <a:r>
              <a:rPr lang="en-US" sz="3200" b="1" dirty="0">
                <a:solidFill>
                  <a:srgbClr val="F7F5EE"/>
                </a:solidFill>
              </a:rPr>
              <a:t> </a:t>
            </a:r>
            <a:endParaRPr lang="ru-RU" sz="3200" b="1" dirty="0" smtClean="0">
              <a:solidFill>
                <a:srgbClr val="F7F5EE"/>
              </a:solidFill>
            </a:endParaRPr>
          </a:p>
          <a:p>
            <a:pPr algn="ctr"/>
            <a:r>
              <a:rPr lang="en-US" sz="3200" b="1" dirty="0" smtClean="0">
                <a:solidFill>
                  <a:srgbClr val="F7F5EE"/>
                </a:solidFill>
              </a:rPr>
              <a:t>в </a:t>
            </a:r>
            <a:r>
              <a:rPr lang="en-US" sz="3200" b="1" dirty="0" err="1">
                <a:solidFill>
                  <a:srgbClr val="F7F5EE"/>
                </a:solidFill>
              </a:rPr>
              <a:t>физике</a:t>
            </a:r>
            <a:endParaRPr lang="en-US" sz="3200" b="1" dirty="0">
              <a:latin typeface="Calibri" pitchFamily="34" charset="0"/>
            </a:endParaRPr>
          </a:p>
        </p:txBody>
      </p:sp>
      <p:pic>
        <p:nvPicPr>
          <p:cNvPr id="23558" name="Picture 3" descr="Икт уроки физики"/>
          <p:cNvPicPr>
            <a:picLocks noChangeAspect="1" noChangeArrowheads="1"/>
          </p:cNvPicPr>
          <p:nvPr/>
        </p:nvPicPr>
        <p:blipFill>
          <a:blip r:embed="rId4"/>
          <a:srcRect l="11317" t="26344" r="13174" b="5431"/>
          <a:stretch>
            <a:fillRect/>
          </a:stretch>
        </p:blipFill>
        <p:spPr bwMode="auto">
          <a:xfrm>
            <a:off x="6478588" y="1831975"/>
            <a:ext cx="5419725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77</TotalTime>
  <Words>1041</Words>
  <Application>Microsoft Office PowerPoint</Application>
  <PresentationFormat>Произвольный</PresentationFormat>
  <Paragraphs>145</Paragraphs>
  <Slides>25</Slides>
  <Notes>20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Company>PptxGenJS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*</cp:lastModifiedBy>
  <cp:revision>15</cp:revision>
  <dcterms:created xsi:type="dcterms:W3CDTF">2025-07-10T10:46:25Z</dcterms:created>
  <dcterms:modified xsi:type="dcterms:W3CDTF">2025-08-05T13:18:30Z</dcterms:modified>
</cp:coreProperties>
</file>