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73" r:id="rId4"/>
    <p:sldId id="316" r:id="rId5"/>
    <p:sldId id="314" r:id="rId6"/>
    <p:sldId id="327" r:id="rId7"/>
    <p:sldId id="328" r:id="rId8"/>
    <p:sldId id="330" r:id="rId9"/>
    <p:sldId id="331" r:id="rId10"/>
    <p:sldId id="335" r:id="rId11"/>
    <p:sldId id="333" r:id="rId12"/>
    <p:sldId id="334" r:id="rId13"/>
    <p:sldId id="336" r:id="rId14"/>
    <p:sldId id="339" r:id="rId15"/>
    <p:sldId id="340" r:id="rId16"/>
    <p:sldId id="341" r:id="rId17"/>
    <p:sldId id="337" r:id="rId18"/>
    <p:sldId id="338" r:id="rId19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41" autoAdjust="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2E89A3-CFA2-4BDF-BEB8-6EC07643CC74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275B4B-2253-4C4B-83A0-AC8ED71C2B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760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графика\asadal\scool\scool\38 [Converted].png"/>
          <p:cNvPicPr>
            <a:picLocks noChangeAspect="1" noChangeArrowheads="1"/>
          </p:cNvPicPr>
          <p:nvPr userDrawn="1"/>
        </p:nvPicPr>
        <p:blipFill>
          <a:blip r:embed="rId2" cstate="print"/>
          <a:srcRect l="11539" b="11939"/>
          <a:stretch>
            <a:fillRect/>
          </a:stretch>
        </p:blipFill>
        <p:spPr bwMode="auto">
          <a:xfrm>
            <a:off x="0" y="5357826"/>
            <a:ext cx="3286084" cy="150017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1143008"/>
          </a:xfrm>
          <a:gradFill>
            <a:gsLst>
              <a:gs pos="0">
                <a:schemeClr val="accent6">
                  <a:lumMod val="20000"/>
                  <a:lumOff val="80000"/>
                  <a:alpha val="0"/>
                </a:schemeClr>
              </a:gs>
              <a:gs pos="39999">
                <a:schemeClr val="accent6">
                  <a:lumMod val="60000"/>
                  <a:lumOff val="40000"/>
                  <a:alpha val="0"/>
                </a:schemeClr>
              </a:gs>
              <a:gs pos="70000">
                <a:schemeClr val="accent6">
                  <a:lumMod val="75000"/>
                  <a:alpha val="67000"/>
                </a:schemeClr>
              </a:gs>
              <a:gs pos="100000">
                <a:srgbClr val="FF0000">
                  <a:alpha val="60000"/>
                </a:srgbClr>
              </a:gs>
            </a:gsLst>
            <a:lin ang="5400000" scaled="0"/>
          </a:gradFill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143116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7ED27B1F-C5AC-4B54-93C8-9891C673D481}" type="datetimeFigureOut">
              <a:rPr lang="ru-RU" smtClean="0"/>
              <a:pPr/>
              <a:t>29.05.2024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662138" cy="3651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CEE38C59-5D4A-4D4F-9A28-AD16BB927A85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26" name="Picture 2" descr="H:\графика\asadal\scool\scool\23\10101010.png"/>
          <p:cNvPicPr>
            <a:picLocks noChangeAspect="1" noChangeArrowheads="1"/>
          </p:cNvPicPr>
          <p:nvPr userDrawn="1"/>
        </p:nvPicPr>
        <p:blipFill>
          <a:blip r:embed="rId3" cstate="print"/>
          <a:srcRect l="11857"/>
          <a:stretch>
            <a:fillRect/>
          </a:stretch>
        </p:blipFill>
        <p:spPr bwMode="auto">
          <a:xfrm flipH="1">
            <a:off x="8215338" y="5175261"/>
            <a:ext cx="928662" cy="168273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C0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:\графика\asadal\scool\scool\38 [Converted]111.png"/>
          <p:cNvPicPr>
            <a:picLocks noChangeAspect="1" noChangeArrowheads="1"/>
          </p:cNvPicPr>
          <p:nvPr/>
        </p:nvPicPr>
        <p:blipFill>
          <a:blip r:embed="rId14" cstate="print"/>
          <a:srcRect l="2920" t="16669" r="3650"/>
          <a:stretch>
            <a:fillRect/>
          </a:stretch>
        </p:blipFill>
        <p:spPr bwMode="auto">
          <a:xfrm>
            <a:off x="0" y="0"/>
            <a:ext cx="9144000" cy="1428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3" descr="H:\графика\asadal\scool\scool\38 [Converted].png"/>
          <p:cNvPicPr>
            <a:picLocks noChangeAspect="1" noChangeArrowheads="1"/>
          </p:cNvPicPr>
          <p:nvPr/>
        </p:nvPicPr>
        <p:blipFill>
          <a:blip r:embed="rId15" cstate="print"/>
          <a:srcRect l="11539" b="11939"/>
          <a:stretch>
            <a:fillRect/>
          </a:stretch>
        </p:blipFill>
        <p:spPr bwMode="auto">
          <a:xfrm>
            <a:off x="0" y="5357826"/>
            <a:ext cx="3286084" cy="1500174"/>
          </a:xfrm>
          <a:prstGeom prst="rect">
            <a:avLst/>
          </a:prstGeom>
          <a:noFill/>
        </p:spPr>
      </p:pic>
      <p:pic>
        <p:nvPicPr>
          <p:cNvPr id="14" name="Picture 2" descr="H:\графика\asadal\scool\scool\23\10101010.png"/>
          <p:cNvPicPr>
            <a:picLocks noChangeAspect="1" noChangeArrowheads="1"/>
          </p:cNvPicPr>
          <p:nvPr/>
        </p:nvPicPr>
        <p:blipFill>
          <a:blip r:embed="rId16" cstate="print"/>
          <a:srcRect l="11857"/>
          <a:stretch>
            <a:fillRect/>
          </a:stretch>
        </p:blipFill>
        <p:spPr bwMode="auto">
          <a:xfrm flipH="1">
            <a:off x="8215338" y="5175261"/>
            <a:ext cx="928662" cy="168273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8"/>
          </a:xfrm>
          <a:prstGeom prst="rect">
            <a:avLst/>
          </a:prstGeom>
          <a:gradFill>
            <a:gsLst>
              <a:gs pos="0">
                <a:schemeClr val="accent6">
                  <a:lumMod val="20000"/>
                  <a:lumOff val="80000"/>
                  <a:alpha val="0"/>
                </a:schemeClr>
              </a:gs>
              <a:gs pos="39999">
                <a:schemeClr val="accent6">
                  <a:lumMod val="60000"/>
                  <a:lumOff val="40000"/>
                  <a:alpha val="0"/>
                </a:schemeClr>
              </a:gs>
              <a:gs pos="70000">
                <a:schemeClr val="accent6">
                  <a:lumMod val="75000"/>
                  <a:alpha val="67000"/>
                </a:schemeClr>
              </a:gs>
              <a:gs pos="100000">
                <a:srgbClr val="FF0000">
                  <a:alpha val="60000"/>
                </a:srgbClr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71612"/>
            <a:ext cx="8229600" cy="45545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27B1F-C5AC-4B54-93C8-9891C673D481}" type="datetimeFigureOut">
              <a:rPr lang="ru-RU" smtClean="0"/>
              <a:pPr/>
              <a:t>29.05.2024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38C59-5D4A-4D4F-9A28-AD16BB927A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>
              <a:lumMod val="9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ambr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1643" y="0"/>
            <a:ext cx="9011002" cy="1214421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412776"/>
            <a:ext cx="9144000" cy="544522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ru-RU" sz="4800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МИРЕ ДЕТСКОГО ХАРАКТЕРА</a:t>
            </a:r>
          </a:p>
          <a:p>
            <a:pPr>
              <a:spcBef>
                <a:spcPts val="0"/>
              </a:spcBef>
              <a:defRPr/>
            </a:pPr>
            <a:r>
              <a:rPr lang="ru-RU" sz="4800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«Ребята и зверята» </a:t>
            </a:r>
          </a:p>
          <a:p>
            <a:pPr algn="r">
              <a:defRPr/>
            </a:pPr>
            <a:endParaRPr lang="ru-RU" sz="180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80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</a:t>
            </a:r>
          </a:p>
          <a:p>
            <a:pPr algn="just">
              <a:defRPr/>
            </a:pPr>
            <a:r>
              <a:rPr lang="ru-RU" sz="180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</a:p>
          <a:p>
            <a:pPr algn="just">
              <a:spcBef>
                <a:spcPts val="0"/>
              </a:spcBef>
              <a:defRPr/>
            </a:pPr>
            <a:r>
              <a:rPr lang="ru-RU" sz="180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Подготовили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Рагозина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Любовь Ивановна</a:t>
            </a:r>
            <a:endParaRPr lang="ru-RU" sz="18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1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дефектолог</a:t>
            </a:r>
          </a:p>
          <a:p>
            <a:pPr algn="just">
              <a:spcBef>
                <a:spcPts val="0"/>
              </a:spcBef>
              <a:defRPr/>
            </a:pP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  <a:r>
              <a:rPr lang="ru-RU" sz="180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Шунтова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Дарья </a:t>
            </a: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Александровна</a:t>
            </a:r>
            <a:endParaRPr lang="ru-RU" sz="1800" dirty="0" smtClean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defRPr/>
            </a:pPr>
            <a:r>
              <a:rPr lang="ru-RU" sz="1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учитель - дефектолог</a:t>
            </a:r>
          </a:p>
          <a:p>
            <a:pPr>
              <a:defRPr/>
            </a:pPr>
            <a:endParaRPr lang="ru-RU" sz="1800" dirty="0" smtClean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18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540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540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340768"/>
            <a:ext cx="8075240" cy="4785395"/>
          </a:xfrm>
        </p:spPr>
        <p:txBody>
          <a:bodyPr>
            <a:normAutofit fontScale="47500" lnSpcReduction="20000"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7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01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ХАРАКТЕР –  </a:t>
            </a:r>
          </a:p>
          <a:p>
            <a:pPr>
              <a:buNone/>
            </a:pPr>
            <a:r>
              <a:rPr lang="ru-RU" sz="8000" b="0" dirty="0" smtClean="0"/>
              <a:t>   </a:t>
            </a:r>
            <a:r>
              <a:rPr lang="ru-RU" sz="8000" dirty="0" smtClean="0"/>
              <a:t>это не просто врожденные черты. </a:t>
            </a:r>
          </a:p>
          <a:p>
            <a:pPr>
              <a:buNone/>
            </a:pPr>
            <a:r>
              <a:rPr lang="ru-RU" sz="8000" dirty="0" smtClean="0"/>
              <a:t>         Он формируется под влиянием образования, культуры, воспитания, жизненного опыта. </a:t>
            </a:r>
          </a:p>
          <a:p>
            <a:pPr>
              <a:buNone/>
            </a:pPr>
            <a:r>
              <a:rPr lang="ru-RU" sz="8000" dirty="0" smtClean="0"/>
              <a:t>         Он может меняться с течением времени, зависит от обстоятельств и среды, в которой мы растем.</a:t>
            </a:r>
            <a:endParaRPr lang="ru-RU" sz="7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«ПОПУГАЙ»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    Спокоен, весел, плачет редко и только по существу. Главные черты  - оптимизм, общительность и быстрота. Он – заводила, живчик, но в нем все очень гармонично, он все успевает. </a:t>
            </a:r>
          </a:p>
          <a:p>
            <a:pPr algn="just">
              <a:buNone/>
            </a:pPr>
            <a:r>
              <a:rPr lang="ru-RU" dirty="0" smtClean="0"/>
              <a:t>    Если дома нарушаются основные правила воспитания (режим сна и питания, общение с ребенком), ребенок, по природе уравновешенный, может стать раздражительным, капризным, нарушается его сон и аппетит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Обеспечить ребенку спокойную обстановку, общаться с ним только ровным тоном.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Учить ребенка играть за столом (лепить, рисовать) – развивать усидчивость.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Требовать доводить начатое дело до конца (убирать игрушки и др.).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Отвлекать от запретного, предлагая другие интересные дела, а не злоупотреблять словом «нельзя».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Учить ребенка доброму от ношению к окружающим детям и взрослым.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6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РЕКОМЕНДАЦИИ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dirty="0" smtClean="0"/>
          </a:p>
          <a:p>
            <a:r>
              <a:rPr lang="ru-RU" sz="4000" dirty="0" smtClean="0"/>
              <a:t> Соблюдать режим дня (питание, сон, полноценная активность). </a:t>
            </a:r>
          </a:p>
          <a:p>
            <a:r>
              <a:rPr lang="ru-RU" sz="4000" dirty="0" smtClean="0"/>
              <a:t> Создать для ребенка благоприятную развивающую среду, условия для подвижных игр и для спокойных занятий (лото, мозаика и пр.). </a:t>
            </a:r>
          </a:p>
          <a:p>
            <a:pPr marL="0" indent="0" algn="ctr">
              <a:buNone/>
            </a:pP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053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«МАРТЫШКА»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71612"/>
            <a:ext cx="8784976" cy="49537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Очень активны, подвижны, живо </a:t>
            </a:r>
            <a:r>
              <a:rPr lang="ru-RU" dirty="0" err="1" smtClean="0"/>
              <a:t>реагируыт</a:t>
            </a:r>
            <a:r>
              <a:rPr lang="ru-RU" dirty="0" smtClean="0"/>
              <a:t> на все окружающее.</a:t>
            </a:r>
          </a:p>
          <a:p>
            <a:pPr marL="0" indent="0" algn="just">
              <a:buNone/>
            </a:pPr>
            <a:r>
              <a:rPr lang="ru-RU" dirty="0" smtClean="0"/>
              <a:t>Навязывать свое желание не удается – это приводит к отказу от предлагаемого занятия. Если специально не заниматься, не заботиться о развитии усидчивости, терпения, устойчивого внимания - может проявляться рассеянность и отвлекаемость.</a:t>
            </a:r>
          </a:p>
          <a:p>
            <a:pPr marL="0" indent="0" algn="just">
              <a:buNone/>
            </a:pPr>
            <a:r>
              <a:rPr lang="ru-RU" dirty="0" smtClean="0"/>
              <a:t>Сердится с гневом, трудно утихомирить.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8293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РЕКОМЕНДАЦИИ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 Обеспечить ребенку спокойную обстановку, общаться с ним только ровным тоном. </a:t>
            </a:r>
          </a:p>
          <a:p>
            <a:r>
              <a:rPr lang="ru-RU" dirty="0" smtClean="0"/>
              <a:t> Учить ребенка играть за столом (лепить, рисовать) – развивать усидчивость. </a:t>
            </a:r>
          </a:p>
          <a:p>
            <a:r>
              <a:rPr lang="ru-RU" dirty="0" smtClean="0"/>
              <a:t> Требовать доводить начатое дело до конца (убирать игрушки и др.). </a:t>
            </a:r>
          </a:p>
          <a:p>
            <a:r>
              <a:rPr lang="ru-RU" dirty="0" smtClean="0"/>
              <a:t> Отвлекать от запретного, предлагая другие интересные дела, а не злоупотреблять словом «нельзя». </a:t>
            </a:r>
          </a:p>
          <a:p>
            <a:r>
              <a:rPr lang="ru-RU" dirty="0" smtClean="0"/>
              <a:t> Учить ребенка доброму от ношению к окружающим детям и взрослым. 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8746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«Слоненок</a:t>
            </a:r>
            <a:r>
              <a:rPr lang="ru-RU" dirty="0" smtClean="0"/>
              <a:t>»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71612"/>
            <a:ext cx="8435280" cy="488172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Отличается спокойным поведением без бурного выражения эмоций. Смех он заменяет улыбкой. Дети медлительны, невозмутимы и благодаря ровному, спокойному поведению обычно не доставляют хлопот.</a:t>
            </a:r>
          </a:p>
          <a:p>
            <a:pPr marL="0" indent="0" algn="just">
              <a:buNone/>
            </a:pPr>
            <a:r>
              <a:rPr lang="ru-RU" dirty="0" smtClean="0"/>
              <a:t>Отдают настольным играм, любят рассматривать картинки, равнодушны к подвижным играм. </a:t>
            </a:r>
          </a:p>
          <a:p>
            <a:pPr marL="0" indent="0" algn="just">
              <a:buNone/>
            </a:pPr>
            <a:r>
              <a:rPr lang="ru-RU" dirty="0" smtClean="0"/>
              <a:t>Это дети, кто «тихо едет, но дальше будет». </a:t>
            </a: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xmlns="" val="229637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РЕКОМЕНДАЦИИ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 Запастись терпением. </a:t>
            </a:r>
          </a:p>
          <a:p>
            <a:r>
              <a:rPr lang="ru-RU" dirty="0" smtClean="0"/>
              <a:t> Не делать за ребенка то, что он может и должен делать сам. </a:t>
            </a:r>
          </a:p>
          <a:p>
            <a:r>
              <a:rPr lang="ru-RU" dirty="0" smtClean="0"/>
              <a:t> Устраивать с ребенком игры-соревнования «Кто быстрее?» </a:t>
            </a:r>
          </a:p>
          <a:p>
            <a:r>
              <a:rPr lang="ru-RU" dirty="0" smtClean="0"/>
              <a:t> Систематически проводить с ребенком подвижные игры и упражнения (обустроить в доме «спортивный уголок»).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«УДАВ»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 Очень чувствительны ко всему происходящему вокруг. Чутко реагирует на настроение окружающих, самые малозаметные причины могут огорчить  и вызвать плач. Быстро устают. В обществе сверстников чувствуют себя неуютно и беззащитно, постоянно переживая обиды, огорчаясь, плача, стараясь уединиться.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РЕКОМЕНДАЦИИ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Обеспечить ребенку спокойную домашнюю обстановку, разговаривать с ним ровным тоном, проявлять ласку. </a:t>
            </a:r>
          </a:p>
          <a:p>
            <a:r>
              <a:rPr lang="ru-RU" dirty="0" smtClean="0"/>
              <a:t> Готовить ребенка заранее к новым событиям в жизни. </a:t>
            </a:r>
          </a:p>
          <a:p>
            <a:r>
              <a:rPr lang="ru-RU" dirty="0" smtClean="0"/>
              <a:t> Помочь ребенку подружиться с другими детьми. </a:t>
            </a:r>
          </a:p>
          <a:p>
            <a:r>
              <a:rPr lang="ru-RU" dirty="0" smtClean="0"/>
              <a:t> Чаще хвалить, но не опекать излишне. </a:t>
            </a:r>
          </a:p>
          <a:p>
            <a:r>
              <a:rPr lang="ru-RU" dirty="0" smtClean="0"/>
              <a:t> Предупредить появление таких черт характера, как неуверенность в себе, обидчивость, боязливость, замкнутость.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FF00"/>
                </a:solidFill>
              </a:rPr>
              <a:t>ЭМОЦИИ</a:t>
            </a:r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ЭМОЦИОНАЛЬНЫЙ ИНТЕЛЛЕКТ – это способность распознавать свои и чужие эмоции, свои и чужие чувства и переживания.</a:t>
            </a: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ЭМОЦИОНАЛЬНЫЙ ИНТЕЛЛЕКТ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Познание эмоций – это важная часть постижения мира. А умение жить с эмоциями в гармонии – наверное, и есть ключ к обретению счастью.</a:t>
            </a:r>
          </a:p>
          <a:p>
            <a:r>
              <a:rPr lang="ru-RU" sz="3600" dirty="0"/>
              <a:t>Эмоции – это тоже знания, получаемые посредством опыта и разъяснения взрослых.</a:t>
            </a: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064896" cy="5040560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/>
              <a:t>ДЕТИ С РАЗВИТЫМ ЭМОЦИОНАЛЬНЫМ ИНТЕЛЛЕКТОМ:</a:t>
            </a:r>
            <a:endParaRPr lang="ru-RU" dirty="0"/>
          </a:p>
          <a:p>
            <a:r>
              <a:rPr lang="ru-RU" dirty="0"/>
              <a:t>- отличаются более высокой самооценкой,</a:t>
            </a:r>
          </a:p>
          <a:p>
            <a:r>
              <a:rPr lang="ru-RU" dirty="0"/>
              <a:t>- уверены в себе,</a:t>
            </a:r>
          </a:p>
          <a:p>
            <a:r>
              <a:rPr lang="ru-RU" dirty="0"/>
              <a:t>- быстро адаптируются к новым обстоятельствам,</a:t>
            </a:r>
          </a:p>
          <a:p>
            <a:r>
              <a:rPr lang="ru-RU" dirty="0"/>
              <a:t>- готовы следовать принятым правилам поведения в обществе и при этом имеют собственное мнение, которое готовы защищать,</a:t>
            </a:r>
          </a:p>
          <a:p>
            <a:r>
              <a:rPr lang="ru-RU" dirty="0"/>
              <a:t>- много читают и учатся с интересом,</a:t>
            </a:r>
          </a:p>
          <a:p>
            <a:r>
              <a:rPr lang="ru-RU" dirty="0"/>
              <a:t>- быстрее устанавливают контакт со сверстниками и со взрослыми людьми,</a:t>
            </a:r>
          </a:p>
          <a:p>
            <a:r>
              <a:rPr lang="ru-RU" dirty="0"/>
              <a:t>- умеют разрешать конфликты и находят выход из сложных ситуаций.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73973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ЭМОЦИИ бывают разными – приятными и не очень. Ребёнок не должен пугаться отрицательных эмоций, вызывающих у него негативные чувства. Все эмоции нужны и важны для нравственного становления каждого человека.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90381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Есть базовые эмоции, с которыми очень важно познакомиться ребёнку:</a:t>
            </a:r>
          </a:p>
          <a:p>
            <a:endParaRPr lang="ru-RU" dirty="0"/>
          </a:p>
        </p:txBody>
      </p:sp>
      <p:pic>
        <p:nvPicPr>
          <p:cNvPr id="4" name="Рисунок 3" descr="C:\Users\PC\Desktop\мон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8920"/>
            <a:ext cx="4248472" cy="403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21710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РЕКОМЕНДАЦИИ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</a:p>
          <a:p>
            <a:pPr>
              <a:buNone/>
            </a:pPr>
            <a:r>
              <a:rPr lang="ru-RU" sz="3800" dirty="0" smtClean="0"/>
              <a:t>    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1. Признать эмоцию ребёнка.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2. Помочь ребёнку назвать свою эмоцию.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3. Позволить почувствовать эмоцию и находиться рядом, быть поддержкой.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4. Дать ребёнку понять, что вы уважаете и понимаете его чувства.</a:t>
            </a: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5. Вместе с ребёнком разработать стратегию решения проблемы, одновременно установив определённые границы.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5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</a:p>
          <a:p>
            <a:endParaRPr lang="ru-RU" dirty="0"/>
          </a:p>
        </p:txBody>
      </p:sp>
      <p:pic>
        <p:nvPicPr>
          <p:cNvPr id="4" name="Picture 2" descr="D:\Мастерова З.П\для клипа\P11007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780927"/>
            <a:ext cx="5092048" cy="33946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ниг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33536AC-B4A1-4E0B-B6E7-0186F6B998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книги</Template>
  <TotalTime>1848</TotalTime>
  <Words>842</Words>
  <Application>Microsoft Office PowerPoint</Application>
  <PresentationFormat>Экран (4:3)</PresentationFormat>
  <Paragraphs>79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книги</vt:lpstr>
      <vt:lpstr>Слайд 1</vt:lpstr>
      <vt:lpstr>Слайд 2</vt:lpstr>
      <vt:lpstr>«ПОПУГАЙ»</vt:lpstr>
      <vt:lpstr>РЕКОМЕНДАЦИИ</vt:lpstr>
      <vt:lpstr>«МАРТЫШКА»</vt:lpstr>
      <vt:lpstr>РЕКОМЕНДАЦИИ</vt:lpstr>
      <vt:lpstr>«Слоненок»  </vt:lpstr>
      <vt:lpstr>РЕКОМЕНДАЦИИ</vt:lpstr>
      <vt:lpstr>«УДАВ»</vt:lpstr>
      <vt:lpstr>РЕКОМЕНДАЦИИ</vt:lpstr>
      <vt:lpstr>ЭМОЦИИ</vt:lpstr>
      <vt:lpstr>ЭМОЦИОНАЛЬНЫЙ ИНТЕЛЛЕКТ</vt:lpstr>
      <vt:lpstr>Слайд 13</vt:lpstr>
      <vt:lpstr>Слайд 14</vt:lpstr>
      <vt:lpstr>Слайд 15</vt:lpstr>
      <vt:lpstr>РЕКОМЕНДАЦИИ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шаблон</dc:title>
  <dc:creator>зоя павловна</dc:creator>
  <cp:lastModifiedBy>rt</cp:lastModifiedBy>
  <cp:revision>145</cp:revision>
  <cp:lastPrinted>2023-03-29T05:46:31Z</cp:lastPrinted>
  <dcterms:created xsi:type="dcterms:W3CDTF">2015-11-08T05:25:26Z</dcterms:created>
  <dcterms:modified xsi:type="dcterms:W3CDTF">2024-05-29T14:16:55Z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TC030007630</vt:lpwstr>
  </property>
</Properties>
</file>