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300" r:id="rId2"/>
    <p:sldId id="259" r:id="rId3"/>
    <p:sldId id="258" r:id="rId4"/>
    <p:sldId id="287" r:id="rId5"/>
    <p:sldId id="301" r:id="rId6"/>
    <p:sldId id="302" r:id="rId7"/>
    <p:sldId id="268" r:id="rId8"/>
    <p:sldId id="285" r:id="rId9"/>
    <p:sldId id="279" r:id="rId10"/>
    <p:sldId id="260" r:id="rId11"/>
    <p:sldId id="284" r:id="rId12"/>
    <p:sldId id="299" r:id="rId13"/>
    <p:sldId id="288" r:id="rId14"/>
    <p:sldId id="281" r:id="rId15"/>
    <p:sldId id="294" r:id="rId16"/>
    <p:sldId id="295" r:id="rId17"/>
    <p:sldId id="296" r:id="rId18"/>
    <p:sldId id="297" r:id="rId19"/>
    <p:sldId id="298" r:id="rId20"/>
    <p:sldId id="291" r:id="rId21"/>
    <p:sldId id="292" r:id="rId22"/>
    <p:sldId id="271" r:id="rId23"/>
    <p:sldId id="290" r:id="rId24"/>
    <p:sldId id="28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5" autoAdjust="0"/>
    <p:restoredTop sz="93907" autoAdjust="0"/>
  </p:normalViewPr>
  <p:slideViewPr>
    <p:cSldViewPr>
      <p:cViewPr>
        <p:scale>
          <a:sx n="90" d="100"/>
          <a:sy n="90" d="100"/>
        </p:scale>
        <p:origin x="-132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4-10-30T15:14:38.891" idx="1">
    <p:pos x="2445" y="2244"/>
    <p:text/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90E3A9-60F8-44DE-89B5-16E1434728EB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408080-A256-4874-9711-F4AAAAFA1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90E3A9-60F8-44DE-89B5-16E1434728EB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408080-A256-4874-9711-F4AAAAFA1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90E3A9-60F8-44DE-89B5-16E1434728EB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408080-A256-4874-9711-F4AAAAFA1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90E3A9-60F8-44DE-89B5-16E1434728EB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408080-A256-4874-9711-F4AAAAFA1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90E3A9-60F8-44DE-89B5-16E1434728EB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408080-A256-4874-9711-F4AAAAFA1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90E3A9-60F8-44DE-89B5-16E1434728EB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408080-A256-4874-9711-F4AAAAFA1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90E3A9-60F8-44DE-89B5-16E1434728EB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408080-A256-4874-9711-F4AAAAFA1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90E3A9-60F8-44DE-89B5-16E1434728EB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408080-A256-4874-9711-F4AAAAFA1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90E3A9-60F8-44DE-89B5-16E1434728EB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408080-A256-4874-9711-F4AAAAFA1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90E3A9-60F8-44DE-89B5-16E1434728EB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408080-A256-4874-9711-F4AAAAFA1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90E3A9-60F8-44DE-89B5-16E1434728EB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408080-A256-4874-9711-F4AAAAFA1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8D90E3A9-60F8-44DE-89B5-16E1434728EB}" type="datetimeFigureOut">
              <a:rPr lang="ru-RU" smtClean="0"/>
              <a:pPr/>
              <a:t>31.10.2024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6B408080-A256-4874-9711-F4AAAAFA15F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image" Target="../media/image26.jpeg"/><Relationship Id="rId7" Type="http://schemas.openxmlformats.org/officeDocument/2006/relationships/image" Target="../media/image3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9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0.pn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6.pn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2.pn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7" Type="http://schemas.openxmlformats.org/officeDocument/2006/relationships/image" Target="../media/image41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8.pn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7" Type="http://schemas.openxmlformats.org/officeDocument/2006/relationships/image" Target="../media/image63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2.pn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7" Type="http://schemas.openxmlformats.org/officeDocument/2006/relationships/image" Target="../media/image69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8.pn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7" Type="http://schemas.openxmlformats.org/officeDocument/2006/relationships/image" Target="../media/image75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4.pn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7" Type="http://schemas.openxmlformats.org/officeDocument/2006/relationships/image" Target="../media/image80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0.png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91.jpeg"/><Relationship Id="rId7" Type="http://schemas.openxmlformats.org/officeDocument/2006/relationships/image" Target="../media/image95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4.jpeg"/><Relationship Id="rId5" Type="http://schemas.openxmlformats.org/officeDocument/2006/relationships/image" Target="../media/image93.jpeg"/><Relationship Id="rId4" Type="http://schemas.openxmlformats.org/officeDocument/2006/relationships/image" Target="../media/image92.png"/><Relationship Id="rId9" Type="http://schemas.openxmlformats.org/officeDocument/2006/relationships/image" Target="../media/image9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340768"/>
            <a:ext cx="7772400" cy="230425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МАРАФОН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РОДИТЕЛЬСКИХ  МАСТЕР-КЛАССОВ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МАМ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ПАП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РАД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428728" y="5715016"/>
            <a:ext cx="6429420" cy="500066"/>
          </a:xfrm>
        </p:spPr>
        <p:txBody>
          <a:bodyPr/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 воспитателя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Ш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маковой </a:t>
            </a:r>
            <a:r>
              <a:rPr lang="ru-RU" sz="2000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ксаны </a:t>
            </a:r>
            <a:r>
              <a:rPr lang="ru-RU" sz="2000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ладимировны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Users\User\Desktop\_2_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54" y="3714752"/>
            <a:ext cx="2357454" cy="15716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8760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4752528" cy="720080"/>
          </a:xfrm>
        </p:spPr>
        <p:txBody>
          <a:bodyPr/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857232"/>
            <a:ext cx="8229600" cy="5500726"/>
          </a:xfrm>
        </p:spPr>
        <p:txBody>
          <a:bodyPr/>
          <a:lstStyle/>
          <a:p>
            <a:pPr marL="0" indent="0"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База реализации проекта</a:t>
            </a:r>
            <a:r>
              <a:rPr lang="ru-RU" sz="16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>
              <a:buNone/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            МБОУ «ЦО № 32».  Город Тула, ул. Седова, д. 37 А.</a:t>
            </a:r>
          </a:p>
          <a:p>
            <a:pPr>
              <a:buFont typeface="Wingdings" pitchFamily="2" charset="2"/>
              <a:buChar char="Ø"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Участники проекта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>
              <a:buNone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                               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дети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разновозрастной группы и их родители. </a:t>
            </a:r>
            <a:endParaRPr lang="ru-RU" sz="16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Время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реализации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проекта: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1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год (долгосрочный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6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Руководитель проекта</a:t>
            </a:r>
            <a:r>
              <a:rPr lang="ru-RU" sz="16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Шмакова Оксана Владимировна</a:t>
            </a:r>
          </a:p>
          <a:p>
            <a:endParaRPr lang="ru-RU" sz="1400" dirty="0">
              <a:solidFill>
                <a:srgbClr val="000000"/>
              </a:solidFill>
              <a:latin typeface="Times New Roman"/>
            </a:endParaRPr>
          </a:p>
          <a:p>
            <a:pPr marL="0" indent="0">
              <a:buNone/>
            </a:pPr>
            <a:r>
              <a:rPr lang="ru-RU" sz="1400" b="1" dirty="0" smtClean="0">
                <a:solidFill>
                  <a:srgbClr val="000000"/>
                </a:solidFill>
                <a:latin typeface="Times New Roman"/>
              </a:rPr>
              <a:t> </a:t>
            </a:r>
            <a:endParaRPr lang="ru-RU" sz="1400" dirty="0"/>
          </a:p>
        </p:txBody>
      </p:sp>
      <p:pic>
        <p:nvPicPr>
          <p:cNvPr id="5" name="Рисунок 4" descr="G:\МАМПАПпрезентация\IMG-20230209-WA011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3786190"/>
            <a:ext cx="2285696" cy="22856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G:\МАМПАПпрезентация\20230406_1028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3000372"/>
            <a:ext cx="2340000" cy="30472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0" y="4786322"/>
            <a:ext cx="1595643" cy="1533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G:\МАМПАПпрезентация\20230505_10025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8" y="2214554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Прямоугольник 14"/>
          <p:cNvSpPr/>
          <p:nvPr/>
        </p:nvSpPr>
        <p:spPr>
          <a:xfrm>
            <a:off x="2714612" y="1822022"/>
            <a:ext cx="35719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ЦЕЛЬ ПРОЕКТА:</a:t>
            </a:r>
          </a:p>
          <a:p>
            <a:pPr algn="ctr"/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укрепление                                             детско-родительских 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отношений       через организацию                            совместной деятельности</a:t>
            </a:r>
          </a:p>
        </p:txBody>
      </p:sp>
      <p:pic>
        <p:nvPicPr>
          <p:cNvPr id="18" name="Рисунок 17" descr="G:\МАМПАПпрезентация\20230428_09532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571480"/>
            <a:ext cx="2116738" cy="28202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Рисунок 19" descr="Picture background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06" y="5000636"/>
            <a:ext cx="1571636" cy="14287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32656"/>
            <a:ext cx="8229600" cy="792088"/>
          </a:xfrm>
        </p:spPr>
        <p:txBody>
          <a:bodyPr/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ЦЕЛЕВЫЕ ОРИЕНТИРЫ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для детей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95936" y="692696"/>
            <a:ext cx="4286280" cy="3643338"/>
          </a:xfrm>
        </p:spPr>
        <p:txBody>
          <a:bodyPr numCol="1"/>
          <a:lstStyle/>
          <a:p>
            <a:pPr marL="0" indent="0" algn="just">
              <a:buNone/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эмоциональное развитие детей;</a:t>
            </a:r>
          </a:p>
          <a:p>
            <a:pPr marL="0" indent="0"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развитие коммуникативных качеств;</a:t>
            </a:r>
          </a:p>
          <a:p>
            <a:pPr marL="0" indent="0"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всестороннее развитие речи;</a:t>
            </a:r>
          </a:p>
          <a:p>
            <a:pPr marL="0" indent="0"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развитие гибкости, ловкости, мелкой моторики;</a:t>
            </a:r>
          </a:p>
          <a:p>
            <a:pPr marL="0" indent="0"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генерирование идей и умение воплощать их в жизнь;</a:t>
            </a:r>
          </a:p>
          <a:p>
            <a:pPr marL="0" indent="0"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совершенствование интеллектуальных способностей; </a:t>
            </a:r>
          </a:p>
          <a:p>
            <a:pPr marL="0" indent="0"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радость творчества</a:t>
            </a:r>
          </a:p>
          <a:p>
            <a:pPr marL="0" indent="0">
              <a:buFont typeface="Wingdings" pitchFamily="2" charset="2"/>
              <a:buChar char="ü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Wingdings" pitchFamily="2" charset="2"/>
              <a:buChar char="ü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Wingdings" pitchFamily="2" charset="2"/>
              <a:buChar char="ü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Wingdings" pitchFamily="2" charset="2"/>
              <a:buChar char="ü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Wingdings" pitchFamily="2" charset="2"/>
              <a:buChar char="ü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Wingdings" pitchFamily="2" charset="2"/>
              <a:buChar char="ü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Wingdings" pitchFamily="2" charset="2"/>
              <a:buChar char="ü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Wingdings" pitchFamily="2" charset="2"/>
              <a:buChar char="ü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just">
              <a:buFont typeface="Wingdings" pitchFamily="2" charset="2"/>
              <a:buChar char="ü"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Font typeface="Wingdings" pitchFamily="2" charset="2"/>
              <a:buChar char="ü"/>
            </a:pP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G:\МАМПАПпрезентация\20230317_10013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3525038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D:\МамПапРад-1 23 г\11. Красная книга+аквагрим - 21.04.23\20230421_16113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214290"/>
            <a:ext cx="2071702" cy="29289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2" descr="F:\фото 22-23 уч.г\МамПапРад\1. МК -Йога 19.01.23\20230119_0935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3500438"/>
            <a:ext cx="2106000" cy="28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7329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620688"/>
            <a:ext cx="6400816" cy="727058"/>
          </a:xfrm>
        </p:spPr>
        <p:txBody>
          <a:bodyPr/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ЦЕЛЕВЫЕ ОРИЕНТИРЫ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для родителей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</a:t>
            </a:r>
          </a:p>
          <a:p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>
          <a:xfrm>
            <a:off x="3786182" y="1142984"/>
            <a:ext cx="2786082" cy="3500461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приобщение детей к миру  профессий и увлечений       (личный пример);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общение со своим ребенком и с другими детьми в условиях детского сада;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возможность попробовать  себя в роли воспитателя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F:\фото 22-23 уч.г\МамПапРад\5. МК Удальцы-молодцы -22.02.23\20230222_100938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2276872"/>
            <a:ext cx="2088000" cy="27829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F:\фото 22-23 уч.г\МамПапРад\4. МК Железная дорога без опасности 09.02.23\20230209_10325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28604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Содержимое 3" descr="G:\МАМПАПпрезентация\20240125_100422.jp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643042" y="3429000"/>
            <a:ext cx="2123902" cy="2830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9979" y="620688"/>
            <a:ext cx="5829312" cy="720744"/>
          </a:xfrm>
        </p:spPr>
        <p:txBody>
          <a:bodyPr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ЦЕЛЕВЫЕ ОРИЕНТИРЫ 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для педагога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915816" y="1484784"/>
            <a:ext cx="2664296" cy="2360304"/>
          </a:xfrm>
        </p:spPr>
        <p:txBody>
          <a:bodyPr/>
          <a:lstStyle/>
          <a:p>
            <a:endParaRPr lang="ru-RU" dirty="0" smtClean="0"/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создание условий                               для эффективного общения детей и родителей;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педагогическое сопровождение                                                         всех этапов проекта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F:\фото 22-23 уч.г\Будни 22-23\20221018_11481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2143116"/>
            <a:ext cx="2808000" cy="20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G:\МАМПАПпрезентация\20230209_08160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785794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F:\Фото 23-24 уч.г\фото 25 лет Юбилей сада - 26.04.24\DSCN930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4286256"/>
            <a:ext cx="2808000" cy="20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348113"/>
            <a:ext cx="5698976" cy="576064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sz="16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Этапы проекта «</a:t>
            </a:r>
            <a:r>
              <a:rPr lang="ru-RU" sz="1600" b="1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МамПапРад</a:t>
            </a:r>
            <a:r>
              <a:rPr lang="ru-RU" sz="16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16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Планирование и подготовка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96766" y="1052736"/>
            <a:ext cx="3734623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определение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целей и задач проекта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опрос родителей с целью выявить желающих принять участие в марафоне;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составление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 обсуждение плана работы;</a:t>
            </a:r>
          </a:p>
          <a:p>
            <a:pPr>
              <a:buFont typeface="Wingdings" pitchFamily="2" charset="2"/>
              <a:buChar char="ü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продумывание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 подготовка атрибутики: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афиши, эмблемы «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МамПапРад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»,          дипломов для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детей (выполнено  вручную),                                     благодарственных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писем родителям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8" name="Содержимое 7" descr="G:\МАМПАПпрезентация\дипломы детские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702" y="1714488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357166"/>
            <a:ext cx="2107323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C:\Users\Сад9\Pictures\ltnb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8550" y="5286388"/>
            <a:ext cx="2315450" cy="1571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D:\МамПапРад-1 23 г\20230504_171247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20435" r="-3355" b="15925"/>
          <a:stretch/>
        </p:blipFill>
        <p:spPr bwMode="auto">
          <a:xfrm>
            <a:off x="214282" y="4471496"/>
            <a:ext cx="2808000" cy="20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>
                <a:solidFill>
                  <a:srgbClr val="000000"/>
                </a:solidFill>
                <a:latin typeface="Times New Roman"/>
              </a:rPr>
              <a:t/>
            </a:r>
            <a:br>
              <a:rPr lang="ru-RU" sz="4000" dirty="0">
                <a:solidFill>
                  <a:srgbClr val="000000"/>
                </a:solidFill>
                <a:latin typeface="Times New Roman"/>
              </a:rPr>
            </a:br>
            <a:r>
              <a:rPr lang="ru-RU" sz="2400" b="1" dirty="0" smtClean="0">
                <a:solidFill>
                  <a:srgbClr val="000000"/>
                </a:solidFill>
                <a:latin typeface="Times New Roman"/>
              </a:rPr>
              <a:t> 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403648" y="332656"/>
            <a:ext cx="54543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6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Этапы проекта .</a:t>
            </a:r>
          </a:p>
          <a:p>
            <a:pPr algn="ctr">
              <a:lnSpc>
                <a:spcPct val="150000"/>
              </a:lnSpc>
            </a:pPr>
            <a:r>
              <a:rPr lang="ru-RU" sz="1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Основной (практический) </a:t>
            </a:r>
            <a:r>
              <a:rPr lang="ru-RU" sz="16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</a:t>
            </a:r>
            <a:r>
              <a:rPr lang="ru-RU" sz="16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56548" y="1286886"/>
            <a:ext cx="54543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i="1" dirty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Каждый мастер-класс заранее обсуждался с родителем. Решались вопросы организационного характера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:                                                                                                 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На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какую тему и в каком формате Вы хотите провести мастер-класс?                                   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-Что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нужно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подготовить к мастер-классу (как поставить столы, нужны ли карандаши, клеенки, какие-нибудь пособия)?                                                  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Нужна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ли Вам педагогическая помощь в продумывании «конспекта» или презентации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i="1" dirty="0">
                <a:solidFill>
                  <a:schemeClr val="accent4"/>
                </a:solidFill>
                <a:latin typeface="Times New Roman" pitchFamily="18" charset="0"/>
                <a:cs typeface="Times New Roman" pitchFamily="18" charset="0"/>
              </a:rPr>
              <a:t>Все мастер-классы имели свой порядок: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1. Представление родителя с заучиванием имени-отчества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2. Краткий рассказ взрослого о себе, своей работе (или увлечении)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3. Тематическая беседа или рассказ родителя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4. Практическая часть занятия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5. Подведение итогов, вручение благодарности и эмблемы проекта родителю и  дипломов детям</a:t>
            </a:r>
          </a:p>
        </p:txBody>
      </p:sp>
      <p:pic>
        <p:nvPicPr>
          <p:cNvPr id="11" name="Рисунок 10" descr="D:\МамПапРад-1 23 г\4. МК Железная дорога без опасности 09.02.23\20230209_10120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212976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38111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47664" y="188640"/>
            <a:ext cx="5315482" cy="648072"/>
          </a:xfrm>
        </p:spPr>
        <p:txBody>
          <a:bodyPr/>
          <a:lstStyle/>
          <a:p>
            <a:pPr algn="ctr">
              <a:buNone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Немного статистики</a:t>
            </a:r>
          </a:p>
          <a:p>
            <a:pPr algn="ctr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САМЫЙ-САМЫЙ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… МАСТЕР-КЛАСС</a:t>
            </a:r>
          </a:p>
          <a:p>
            <a:pPr algn="ctr"/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908720"/>
            <a:ext cx="8501122" cy="594928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ru-RU" sz="1600" dirty="0" smtClean="0"/>
              <a:t> </a:t>
            </a:r>
            <a:r>
              <a:rPr lang="ru-RU" sz="1500" dirty="0" smtClean="0"/>
              <a:t>«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Детская йога» - самый сбалансированный</a:t>
            </a:r>
          </a:p>
          <a:p>
            <a:pPr>
              <a:buFont typeface="Wingdings" pitchFamily="2" charset="2"/>
              <a:buChar char="v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Танцы в стиле Буги-вуги» - самый музыкальный</a:t>
            </a:r>
          </a:p>
          <a:p>
            <a:pPr>
              <a:buFont typeface="Wingdings" pitchFamily="2" charset="2"/>
              <a:buChar char="v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«Театральная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мастерская: игра теней» - самый выразительный</a:t>
            </a:r>
          </a:p>
          <a:p>
            <a:pPr>
              <a:buFont typeface="Wingdings" pitchFamily="2" charset="2"/>
              <a:buChar char="v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Мыльная опера» - самый чистый</a:t>
            </a:r>
          </a:p>
          <a:p>
            <a:pPr>
              <a:buFont typeface="Wingdings" pitchFamily="2" charset="2"/>
              <a:buChar char="v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Железная дорога без опасности» - самый безопасный</a:t>
            </a:r>
          </a:p>
          <a:p>
            <a:pPr>
              <a:buFont typeface="Wingdings" pitchFamily="2" charset="2"/>
              <a:buChar char="v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Удальцы-молодцы» - самый быстрый, самый ловкий</a:t>
            </a:r>
          </a:p>
          <a:p>
            <a:pPr>
              <a:buFont typeface="Wingdings" pitchFamily="2" charset="2"/>
              <a:buChar char="v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Занимательная математика» - самый точный</a:t>
            </a:r>
          </a:p>
          <a:p>
            <a:pPr>
              <a:buFont typeface="Wingdings" pitchFamily="2" charset="2"/>
              <a:buChar char="v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Ваза с цветами» - самый рукодельный</a:t>
            </a:r>
          </a:p>
          <a:p>
            <a:pPr>
              <a:buFont typeface="Wingdings" pitchFamily="2" charset="2"/>
              <a:buChar char="v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Праздник Пасха. Знакомимся с традициями играя» - самый народный</a:t>
            </a:r>
          </a:p>
          <a:p>
            <a:pPr>
              <a:buFont typeface="Wingdings" pitchFamily="2" charset="2"/>
              <a:buChar char="v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Вкусноежка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» - самый аппетитный</a:t>
            </a:r>
          </a:p>
          <a:p>
            <a:pPr>
              <a:buFont typeface="Wingdings" pitchFamily="2" charset="2"/>
              <a:buChar char="v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Путешествие в страну Финансов» - самый прибыльный</a:t>
            </a:r>
          </a:p>
          <a:p>
            <a:pPr>
              <a:buFont typeface="Wingdings" pitchFamily="2" charset="2"/>
              <a:buChar char="v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Звери и птицы на Красной странице» - самый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экологичный</a:t>
            </a: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А не пойти ли нам в гости? Веселый этикет для детей» - самый воспитанный</a:t>
            </a:r>
          </a:p>
          <a:p>
            <a:pPr>
              <a:buFont typeface="Wingdings" pitchFamily="2" charset="2"/>
              <a:buChar char="v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Открытка в технике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скрапбукинг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» - самый творческий</a:t>
            </a:r>
          </a:p>
          <a:p>
            <a:pPr>
              <a:buFont typeface="Wingdings" pitchFamily="2" charset="2"/>
              <a:buChar char="v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«Звуки музыки»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– самый классический</a:t>
            </a:r>
          </a:p>
          <a:p>
            <a:pPr>
              <a:buFont typeface="Wingdings" pitchFamily="2" charset="2"/>
              <a:buChar char="v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Все в шоколаде» – самый сладкий</a:t>
            </a:r>
          </a:p>
          <a:p>
            <a:pPr>
              <a:buFont typeface="Wingdings" pitchFamily="2" charset="2"/>
              <a:buChar char="v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Играем в сказку» – самый детский</a:t>
            </a:r>
          </a:p>
          <a:p>
            <a:pPr>
              <a:buFont typeface="Wingdings" pitchFamily="2" charset="2"/>
              <a:buChar char="v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Поделка из спилов дерева  «Мудрый филин»» - самый искусный</a:t>
            </a:r>
          </a:p>
          <a:p>
            <a:pPr>
              <a:buFont typeface="Wingdings" pitchFamily="2" charset="2"/>
              <a:buChar char="v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Маленький кондитер» - самый вкусный</a:t>
            </a:r>
          </a:p>
          <a:p>
            <a:pPr>
              <a:buFont typeface="Wingdings" pitchFamily="2" charset="2"/>
              <a:buChar char="v"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Профессия – врач» - самый стерильный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Итого 20 интереснейших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встреч!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G:\МАМПАПпрезентация\20230607_15051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3417" y="1844824"/>
            <a:ext cx="2304256" cy="223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12" y="5555109"/>
            <a:ext cx="2165588" cy="1302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72547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Марафон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родительских мастер-классов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«МАМПАПРАД»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90150" y="748626"/>
            <a:ext cx="1624264" cy="322251"/>
          </a:xfrm>
        </p:spPr>
        <p:txBody>
          <a:bodyPr/>
          <a:lstStyle/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«Детская йога» 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>
          <a:xfrm>
            <a:off x="405234" y="2204864"/>
            <a:ext cx="4040188" cy="3951288"/>
          </a:xfrm>
        </p:spPr>
        <p:txBody>
          <a:bodyPr/>
          <a:lstStyle/>
          <a:p>
            <a:pPr marL="0" indent="0">
              <a:buNone/>
            </a:pPr>
            <a:r>
              <a:rPr lang="ru-RU" sz="1400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1400" dirty="0" smtClean="0">
                <a:latin typeface="Times New Roman"/>
                <a:ea typeface="Calibri"/>
                <a:cs typeface="Times New Roman"/>
              </a:rPr>
              <a:t> </a:t>
            </a:r>
            <a:endParaRPr lang="ru-RU" sz="1200" dirty="0"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400" dirty="0" smtClean="0">
                <a:latin typeface="Times New Roman"/>
                <a:ea typeface="Times New Roman"/>
                <a:cs typeface="Times New Roman"/>
              </a:rPr>
              <a:t> </a:t>
            </a:r>
            <a:endParaRPr lang="ru-RU" sz="1400" b="1" strike="sngStrik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3"/>
          </p:nvPr>
        </p:nvSpPr>
        <p:spPr>
          <a:xfrm>
            <a:off x="6012160" y="2357430"/>
            <a:ext cx="2703244" cy="425448"/>
          </a:xfrm>
        </p:spPr>
        <p:txBody>
          <a:bodyPr/>
          <a:lstStyle/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«Танцы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в стиле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Буги-вуги» 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28992" y="1643050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 </a:t>
            </a:r>
            <a:endParaRPr lang="ru-RU" b="1" dirty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00232" y="428604"/>
            <a:ext cx="46434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b="1" i="1" dirty="0" smtClean="0">
                <a:solidFill>
                  <a:srgbClr val="000000"/>
                </a:solidFill>
                <a:latin typeface="Times New Roman"/>
              </a:rPr>
              <a:t> </a:t>
            </a:r>
            <a:endParaRPr lang="ru-RU" sz="1600" b="1" dirty="0" smtClean="0">
              <a:solidFill>
                <a:srgbClr val="000000"/>
              </a:solidFill>
              <a:latin typeface="Times New Roman"/>
            </a:endParaRPr>
          </a:p>
          <a:p>
            <a:endParaRPr lang="ru-RU" b="1" dirty="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6" name="Рисунок 5" descr="G:\МАМПАПпрезентация\20230119_09401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22" y="1142984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G:\МАМПАПпрезентация\20230119_09173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1142984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G:\МАМПАПпрезентация\20230127_09523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2928934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D:\МамПапРад-1 23 г\2. МК Буги-Вуги 27.01.23\20230127_09592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6" y="2928934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https://xn--b1afa5ahn1h.xn--80asehdb/wp-content/uploads/2019/05/04ref.pn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5" r="16233"/>
          <a:stretch/>
        </p:blipFill>
        <p:spPr bwMode="auto">
          <a:xfrm>
            <a:off x="395536" y="4332934"/>
            <a:ext cx="792000" cy="648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50" t="9734" r="4425" b="12390"/>
          <a:stretch/>
        </p:blipFill>
        <p:spPr bwMode="auto">
          <a:xfrm>
            <a:off x="7902016" y="1798865"/>
            <a:ext cx="684000" cy="612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477555" y="628325"/>
            <a:ext cx="4040188" cy="639762"/>
          </a:xfrm>
        </p:spPr>
        <p:txBody>
          <a:bodyPr/>
          <a:lstStyle/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«Театральная мастерская: игра теней»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sz="1200" dirty="0" smtClean="0"/>
              <a:t> </a:t>
            </a:r>
            <a:endParaRPr lang="ru-RU" sz="1200" dirty="0"/>
          </a:p>
          <a:p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857752" y="2571744"/>
            <a:ext cx="3929090" cy="354010"/>
          </a:xfrm>
        </p:spPr>
        <p:txBody>
          <a:bodyPr/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Мыльная опера»  (изготовление мыла )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G:\МАМПАПпрезентация\20230209_15112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3187241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G:\МАМПАПпрезентация\20230209_10020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6605" y="3573016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G:\МАМПАПпрезентация\20230203_09495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57087" y="1556792"/>
            <a:ext cx="2088883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D:\МамПапРад-1 23 г\3. МК Теневой театр - 3.02.23\20230203_102824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364990" y="116632"/>
            <a:ext cx="52950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Марафон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родительских мастер-классов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«МАМПАПРАД»</a:t>
            </a:r>
            <a:endParaRPr lang="ru-RU" sz="1600" dirty="0"/>
          </a:p>
        </p:txBody>
      </p:sp>
      <p:pic>
        <p:nvPicPr>
          <p:cNvPr id="14" name="Рисунок 13" descr="https://xn--b1afa5ahn1h.xn--80asehdb/wp-content/uploads/2019/05/04ref.pn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5" r="16233"/>
          <a:stretch/>
        </p:blipFill>
        <p:spPr bwMode="auto">
          <a:xfrm>
            <a:off x="503432" y="4652980"/>
            <a:ext cx="792088" cy="6480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50" t="9734" r="4425" b="12390"/>
          <a:stretch/>
        </p:blipFill>
        <p:spPr bwMode="auto">
          <a:xfrm>
            <a:off x="7740352" y="1971227"/>
            <a:ext cx="756000" cy="648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562279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384026"/>
            <a:ext cx="6280857" cy="88119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Марафон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родительских мастер-классов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«МАМПАПРАД»</a:t>
            </a:r>
            <a:endParaRPr lang="ru-RU" sz="1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1290299"/>
            <a:ext cx="4040188" cy="393689"/>
          </a:xfrm>
        </p:spPr>
        <p:txBody>
          <a:bodyPr/>
          <a:lstStyle/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«Железная дорога без опасности»</a:t>
            </a:r>
            <a:endParaRPr lang="ru-RU" sz="1600" i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084168" y="1844824"/>
            <a:ext cx="2232248" cy="423738"/>
          </a:xfrm>
        </p:spPr>
        <p:txBody>
          <a:bodyPr/>
          <a:lstStyle/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«Удальцы-молодцы»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 descr="G:\МАМПАПпрезентация\IMG-20230209-WA0031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700808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Содержимое 8" descr="G:\МАМПАПпрезентация\20230209_103049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745646"/>
            <a:ext cx="2088000" cy="284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Объект 8" descr="G:\МАМПАПпрезентация\20230222_101408.jpg"/>
          <p:cNvPicPr>
            <a:picLocks noGrp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3501008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G:\МАМПАПпрезентация\20230222_09500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53612" y="2492896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https://xn--b1afa5ahn1h.xn--80asehdb/wp-content/uploads/2019/05/04ref.pn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5" r="16233"/>
          <a:stretch/>
        </p:blipFill>
        <p:spPr bwMode="auto">
          <a:xfrm>
            <a:off x="467544" y="2526737"/>
            <a:ext cx="936000" cy="72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50" t="9734" r="4425" b="12390"/>
          <a:stretch/>
        </p:blipFill>
        <p:spPr bwMode="auto">
          <a:xfrm>
            <a:off x="7740352" y="2391745"/>
            <a:ext cx="792000" cy="684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81419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237176" y="1340768"/>
            <a:ext cx="3240360" cy="504056"/>
          </a:xfrm>
        </p:spPr>
        <p:txBody>
          <a:bodyPr/>
          <a:lstStyle/>
          <a:p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«Занимательная математика»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5686362" y="1652561"/>
            <a:ext cx="2088232" cy="351730"/>
          </a:xfrm>
        </p:spPr>
        <p:txBody>
          <a:bodyPr/>
          <a:lstStyle/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«Ваза с цветами»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G:\МАМПАПпрезентация\20230310_09332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5184" y="3861048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Содержимое 11" descr="G:\МАМПАПпрезентация\20230317_103353.jpg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2132856"/>
            <a:ext cx="2140527" cy="28512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 descr="G:\МАМПАПпрезентация\20230317_09320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3212976"/>
            <a:ext cx="2056905" cy="27404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 descr="G:\МАМПАПпрезентация\20230310_10050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55661" y="1628800"/>
            <a:ext cx="2808000" cy="20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1857356" y="428604"/>
            <a:ext cx="58829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Марафон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родительских мастер-классов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«МАМПАПРАД»</a:t>
            </a:r>
            <a:endParaRPr lang="ru-RU" sz="1600" dirty="0"/>
          </a:p>
        </p:txBody>
      </p:sp>
      <p:pic>
        <p:nvPicPr>
          <p:cNvPr id="15" name="Рисунок 14" descr="https://xn--b1afa5ahn1h.xn--80asehdb/wp-content/uploads/2019/05/04ref.pn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5" r="16233"/>
          <a:stretch/>
        </p:blipFill>
        <p:spPr bwMode="auto">
          <a:xfrm>
            <a:off x="137009" y="1772816"/>
            <a:ext cx="828000" cy="648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50" t="9734" r="4425" b="12390"/>
          <a:stretch/>
        </p:blipFill>
        <p:spPr bwMode="auto">
          <a:xfrm>
            <a:off x="7596336" y="5308738"/>
            <a:ext cx="864096" cy="6785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504860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09340"/>
          </a:xfrm>
        </p:spPr>
        <p:txBody>
          <a:bodyPr/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251520" y="1183978"/>
            <a:ext cx="4968552" cy="402059"/>
          </a:xfrm>
        </p:spPr>
        <p:txBody>
          <a:bodyPr/>
          <a:lstStyle/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«Праздник Пасха.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Знакомимся с традициями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играя»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6516216" y="2348880"/>
            <a:ext cx="2143669" cy="480926"/>
          </a:xfrm>
        </p:spPr>
        <p:txBody>
          <a:bodyPr/>
          <a:lstStyle/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Вкусноежка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G:\МАМПАПпрезентация\20230323_101230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628880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Содержимое 8" descr="G:\МАМПАПпрезентация\IMG-20230406-WA0014.jpg"/>
          <p:cNvPicPr>
            <a:picLocks noGrp="1"/>
          </p:cNvPicPr>
          <p:nvPr>
            <p:ph sz="quarter" idx="4"/>
          </p:nvPr>
        </p:nvPicPr>
        <p:blipFill>
          <a:blip r:embed="rId3"/>
          <a:srcRect r="16967" b="39"/>
          <a:stretch>
            <a:fillRect/>
          </a:stretch>
        </p:blipFill>
        <p:spPr bwMode="auto">
          <a:xfrm>
            <a:off x="3059832" y="4580896"/>
            <a:ext cx="2808000" cy="205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G:\МАМПАПпрезентация\IMG-20230406-WA000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924944"/>
            <a:ext cx="2808000" cy="20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D:\МамПапРад-1 23 г\8. МК Праздник Песах. Знакомимся с традициями играя - 23.03.23\20230323_104726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628800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1307622" y="260648"/>
            <a:ext cx="60006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Марафон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родительских мастер-классов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«МАМПАПРАД»</a:t>
            </a:r>
            <a:endParaRPr lang="ru-RU" sz="1600" dirty="0"/>
          </a:p>
        </p:txBody>
      </p:sp>
      <p:pic>
        <p:nvPicPr>
          <p:cNvPr id="13" name="Рисунок 12" descr="https://xn--b1afa5ahn1h.xn--80asehdb/wp-content/uploads/2019/05/04ref.pn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5" r="16233"/>
          <a:stretch/>
        </p:blipFill>
        <p:spPr bwMode="auto">
          <a:xfrm>
            <a:off x="464735" y="4797152"/>
            <a:ext cx="869945" cy="6772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50" t="9734" r="4425" b="12390"/>
          <a:stretch/>
        </p:blipFill>
        <p:spPr bwMode="auto">
          <a:xfrm>
            <a:off x="7668345" y="5373217"/>
            <a:ext cx="756000" cy="684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947629"/>
            <a:ext cx="3528392" cy="426975"/>
          </a:xfrm>
        </p:spPr>
        <p:txBody>
          <a:bodyPr/>
          <a:lstStyle/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«Путешествие в страну Финансов»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922481" y="2132856"/>
            <a:ext cx="4041775" cy="380378"/>
          </a:xfrm>
        </p:spPr>
        <p:txBody>
          <a:bodyPr/>
          <a:lstStyle/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«Звери и птицы на Красной странице»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G:\МАМПАПпрезентация\20230413_093017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412776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G:\МАМПАПпрезентация\20230421_09571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8482" y="2733520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D:\МамПапРад-1 23 г\10. МК Финансы- 13.04.23\20230413_10203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D:\МамПапРад-1 23 г\11. Красная книга+аквагрим - 21.04.23\20230421_103103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736855"/>
            <a:ext cx="2088000" cy="28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1341320" y="116632"/>
            <a:ext cx="62550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Марафон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родительских мастер-классов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«МАМПАПРАД»</a:t>
            </a:r>
            <a:endParaRPr lang="ru-RU" sz="1600" dirty="0"/>
          </a:p>
        </p:txBody>
      </p:sp>
      <p:pic>
        <p:nvPicPr>
          <p:cNvPr id="11" name="Рисунок 10" descr="https://xn--b1afa5ahn1h.xn--80asehdb/wp-content/uploads/2019/05/04ref.pn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5" r="16233"/>
          <a:stretch/>
        </p:blipFill>
        <p:spPr bwMode="auto">
          <a:xfrm>
            <a:off x="203702" y="4653136"/>
            <a:ext cx="839906" cy="6480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50" t="9734" r="4425" b="12390"/>
          <a:stretch/>
        </p:blipFill>
        <p:spPr bwMode="auto">
          <a:xfrm>
            <a:off x="7308305" y="5563587"/>
            <a:ext cx="792000" cy="684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3197" y="908719"/>
            <a:ext cx="3000652" cy="715717"/>
          </a:xfrm>
        </p:spPr>
        <p:txBody>
          <a:bodyPr/>
          <a:lstStyle/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«А не пойти ли нам в гости?» </a:t>
            </a:r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Веселый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этикет для детей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860032" y="1700808"/>
            <a:ext cx="4041775" cy="414048"/>
          </a:xfrm>
        </p:spPr>
        <p:txBody>
          <a:bodyPr/>
          <a:lstStyle/>
          <a:p>
            <a:r>
              <a:rPr lang="ru-RU" sz="1600" i="1" dirty="0" smtClean="0"/>
              <a:t>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Открытка в технике «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Скрапбукинг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G:\МАМПАПпрезентация\20230505_093152.jpg"/>
          <p:cNvPicPr>
            <a:picLocks noGrp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2204864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Содержимое 7" descr="G:\МАМПАПпрезентация\20230428_101408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097008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G:\МАМПАПпрезентация\20230428_09250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772816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G:\МАМПАПпрезентация\20230505_09342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501008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1475656" y="260648"/>
            <a:ext cx="55252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Марафон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родительских мастер-классов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«МАМПАПРАД»</a:t>
            </a:r>
            <a:endParaRPr lang="ru-RU" sz="1600" dirty="0"/>
          </a:p>
        </p:txBody>
      </p:sp>
      <p:pic>
        <p:nvPicPr>
          <p:cNvPr id="12" name="Рисунок 11" descr="https://xn--b1afa5ahn1h.xn--80asehdb/wp-content/uploads/2019/05/04ref.pn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5" r="16233"/>
          <a:stretch/>
        </p:blipFill>
        <p:spPr bwMode="auto">
          <a:xfrm>
            <a:off x="683568" y="4905008"/>
            <a:ext cx="869945" cy="6772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50" t="9734" r="4425" b="12390"/>
          <a:stretch/>
        </p:blipFill>
        <p:spPr bwMode="auto">
          <a:xfrm>
            <a:off x="7740352" y="5517232"/>
            <a:ext cx="831528" cy="7112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8934" y="1556792"/>
            <a:ext cx="1766570" cy="446538"/>
          </a:xfrm>
        </p:spPr>
        <p:txBody>
          <a:bodyPr/>
          <a:lstStyle/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«Все в шоколаде»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012160" y="2066881"/>
            <a:ext cx="1898635" cy="356756"/>
          </a:xfrm>
        </p:spPr>
        <p:txBody>
          <a:bodyPr/>
          <a:lstStyle/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«Играем в сказу»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G:\МАМПАПпрезентация\20231117_092126.jpg"/>
          <p:cNvPicPr>
            <a:picLocks noGrp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2423637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D:\МамПапРад-2 23-24\МК-1 Все в шоколаде  Абрамкина А.В. 1.11.23\20231101_10000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276872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D:\МамПапРад-2 23-24\МК-2 Играем в сказку Жукова Е.С. - 17.11.23\20231117_09275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4019" y="3464848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1875407" y="188640"/>
            <a:ext cx="52565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Марафон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родительских мастер-классов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«МАМПАПРАД»</a:t>
            </a:r>
            <a:endParaRPr lang="ru-RU" sz="1600" dirty="0"/>
          </a:p>
        </p:txBody>
      </p:sp>
      <p:pic>
        <p:nvPicPr>
          <p:cNvPr id="12" name="Рисунок 11" descr="D:\МамПапРад-2 23-24\МК-1 Все в шоколаде  Абрамкина А.В. 1.11.23\20231101_09222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520" y="1340768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 descr="https://xn--b1afa5ahn1h.xn--80asehdb/wp-content/uploads/2019/05/04ref.pn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5" r="16233"/>
          <a:stretch/>
        </p:blipFill>
        <p:spPr bwMode="auto">
          <a:xfrm>
            <a:off x="323528" y="951512"/>
            <a:ext cx="864000" cy="684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50" t="9734" r="4425" b="12390"/>
          <a:stretch/>
        </p:blipFill>
        <p:spPr bwMode="auto">
          <a:xfrm>
            <a:off x="7452320" y="5517232"/>
            <a:ext cx="828000" cy="72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1244606"/>
            <a:ext cx="1767140" cy="368260"/>
          </a:xfrm>
        </p:spPr>
        <p:txBody>
          <a:bodyPr/>
          <a:lstStyle/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«Звуки музыки»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27816" y="1772816"/>
            <a:ext cx="2232247" cy="648072"/>
          </a:xfrm>
        </p:spPr>
        <p:txBody>
          <a:bodyPr/>
          <a:lstStyle/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«Профессия – врач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/>
          </a:p>
        </p:txBody>
      </p:sp>
      <p:pic>
        <p:nvPicPr>
          <p:cNvPr id="7" name="Содержимое 6" descr="G:\МАМПАПпрезентация\20230317_161756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7" y="1656461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G:\МАМПАПпрезентация\20230317_16185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09885" y="1425840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Содержимое 6" descr="G:\МАМПАПпрезентация\20240515_094551.jpg"/>
          <p:cNvPicPr>
            <a:picLocks noGrp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325903"/>
            <a:ext cx="2808000" cy="20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D:\МамПапРад-2 23-24\МК-5 Профессия - врач. Шаганова Е.В. - 15.05.24\20240515_10093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478978"/>
            <a:ext cx="2808000" cy="208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Прямоугольник 10"/>
          <p:cNvSpPr/>
          <p:nvPr/>
        </p:nvSpPr>
        <p:spPr>
          <a:xfrm>
            <a:off x="1187624" y="332656"/>
            <a:ext cx="54577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Марафон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родительских мастер-классов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«МАМПАПРАД»</a:t>
            </a:r>
            <a:endParaRPr lang="ru-RU" sz="1600" dirty="0"/>
          </a:p>
        </p:txBody>
      </p:sp>
      <p:pic>
        <p:nvPicPr>
          <p:cNvPr id="12" name="Рисунок 11" descr="https://xn--b1afa5ahn1h.xn--80asehdb/wp-content/uploads/2019/05/04ref.pn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5" r="16233"/>
          <a:stretch/>
        </p:blipFill>
        <p:spPr bwMode="auto">
          <a:xfrm>
            <a:off x="353839" y="4857425"/>
            <a:ext cx="833785" cy="60527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50" t="9734" r="4425" b="12390"/>
          <a:stretch/>
        </p:blipFill>
        <p:spPr bwMode="auto">
          <a:xfrm>
            <a:off x="7596336" y="4797152"/>
            <a:ext cx="831527" cy="7258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0034" y="1087897"/>
            <a:ext cx="2848400" cy="639762"/>
          </a:xfrm>
        </p:spPr>
        <p:txBody>
          <a:bodyPr/>
          <a:lstStyle/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«Поделка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из спилов дерева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                            «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Мудрый филин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»»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868144" y="1586873"/>
            <a:ext cx="2566119" cy="414618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«Маленький кондитер»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G:\МАМПАПпрезентация\IMG-20240409-WA001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1988840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Содержимое 9" descr="G:\МАМПАПпрезентация\20240125_145113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8653" y="1556792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G:\МАМПАПпрезентация\20240125_09395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789040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D:\МамПапРад-2 23-24\МК-4 Маленький кондитер-Солдатова А.И. - 9.04.24\20240409_10274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491742"/>
            <a:ext cx="2808000" cy="20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1785918" y="260648"/>
            <a:ext cx="53783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Марафон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родительских мастер-классов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«МАМПАПРАД»</a:t>
            </a:r>
            <a:endParaRPr lang="ru-RU" sz="1600" dirty="0"/>
          </a:p>
        </p:txBody>
      </p:sp>
      <p:pic>
        <p:nvPicPr>
          <p:cNvPr id="13" name="Рисунок 12" descr="https://xn--b1afa5ahn1h.xn--80asehdb/wp-content/uploads/2019/05/04ref.pn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5" r="16233"/>
          <a:stretch/>
        </p:blipFill>
        <p:spPr bwMode="auto">
          <a:xfrm>
            <a:off x="683568" y="1988840"/>
            <a:ext cx="936104" cy="7200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50" t="9734" r="4425" b="12390"/>
          <a:stretch/>
        </p:blipFill>
        <p:spPr bwMode="auto">
          <a:xfrm>
            <a:off x="7452320" y="5445224"/>
            <a:ext cx="900000" cy="792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051720" y="116632"/>
            <a:ext cx="5364712" cy="864096"/>
          </a:xfrm>
        </p:spPr>
        <p:txBody>
          <a:bodyPr/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Этапы проекта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Заключительный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Объект 2" descr="G:\МАМПАПпрезентация\20230607_101311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1366" y="3789040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2471432" y="764704"/>
            <a:ext cx="3816424" cy="5461532"/>
          </a:xfrm>
        </p:spPr>
        <p:txBody>
          <a:bodyPr/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Итоговым занятием стала игра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«Что? Где? Когда?»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по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всем проведенным мастер-классам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крутящемся круге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были разложены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разноцветные сектора, с обратной стороны которых написаны названия мастер-классов.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Дети по очереди крутили «барабан».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Тот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сектор, который останавливался напротив фигурки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Фиксика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открывали.  Я зачитывала название выпавшего мастер-класса и задавала обязательные вопросы: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Кто проводил этот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мастер-класс?                         Чья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мама или папа,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как его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(ее)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имя, отчество?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Вспомните, пожалуйста,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что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мы делали на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занятии!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 далее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я предлагала разные задания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на закрепление (например, повторяли танец, отгадывали загадки, рисовали…)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4" name="Рисунок 3" descr="G:\МАМПАПпрезентация\20230607_09530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55" y="836712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D:\МамПапРад-1 23 г\Итог.МамПапРад\20230607_10513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799" y="4410559"/>
            <a:ext cx="2808000" cy="20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G:\МАМПАПпрезентация\20230602_080823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668216"/>
            <a:ext cx="2612599" cy="266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7240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87624" y="260648"/>
            <a:ext cx="6264696" cy="504056"/>
          </a:xfrm>
        </p:spPr>
        <p:txBody>
          <a:bodyPr/>
          <a:lstStyle/>
          <a:p>
            <a:pPr algn="ctr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ПОДВЕДЕНИЕ ИТОГОВ.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НАГРАЖДЕНИЕ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G:\МАМПАПпрезентация\20230615_07453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189153"/>
            <a:ext cx="2808000" cy="20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G:\МАМПАПпрезентация\20230602_08030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814" y="476672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G:\МАМПАПпрезентация\20230607_11110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14" y="4780539"/>
            <a:ext cx="3628481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D:\МамПапРад-1 23 г\Итог.МамПапРад\20230607_110313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78" y="857850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2336660" y="764704"/>
            <a:ext cx="396044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Завершением Марафона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родительских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астер-классов «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МамПапРад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                              стала                                                              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церемония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награждения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течение всего проекта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все присутствующие                                                                    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мастер-классе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дети получали дипломы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                                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которых было написано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                                  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«Этот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документ выдан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______, участнику(</a:t>
            </a:r>
            <a:r>
              <a:rPr lang="ru-RU" sz="1600" i="1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) родительского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                           мастер-класса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_______, который проводил______». И дата мероприятия. </a:t>
            </a:r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итоговому занятию 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сделала медали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на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которых было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написано,                               сколько мастер-классов посетил тот                              или иной ребенок. И подготовила                              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конверты   для хранения дипломов.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u="sng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67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/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ПОДВЕДЕНИЕ ИТОГОВ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3158477"/>
              </p:ext>
            </p:extLst>
          </p:nvPr>
        </p:nvGraphicFramePr>
        <p:xfrm>
          <a:off x="272485" y="1556793"/>
          <a:ext cx="7632708" cy="43924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4236"/>
                <a:gridCol w="2544236"/>
                <a:gridCol w="2544236"/>
              </a:tblGrid>
              <a:tr h="361399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Дети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0" u="none" strike="noStrike" baseline="0" dirty="0" smtClean="0">
                          <a:solidFill>
                            <a:srgbClr val="FFFF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Родители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i="0" u="none" strike="noStrike" baseline="0" dirty="0" smtClean="0">
                          <a:solidFill>
                            <a:srgbClr val="FFFF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i="0" u="none" strike="noStrike" baseline="0" dirty="0" smtClean="0">
                          <a:solidFill>
                            <a:srgbClr val="FFFF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Педагог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1088">
                <a:tc>
                  <a:txBody>
                    <a:bodyPr/>
                    <a:lstStyle/>
                    <a:p>
                      <a:pPr marL="285750" indent="-285750" algn="l"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получили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представление                                   о многообразии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профессий, увлечений;</a:t>
                      </a:r>
                    </a:p>
                    <a:p>
                      <a:pPr marL="285750" indent="-285750" algn="l"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совершенствовали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навыки общения                             со взрослыми; </a:t>
                      </a:r>
                    </a:p>
                    <a:p>
                      <a:pPr marL="285750" indent="-285750" algn="l"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были</a:t>
                      </a:r>
                    </a:p>
                    <a:p>
                      <a:pPr algn="l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инициативными, активными, раскрепощенными;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285750" indent="-285750" algn="l"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испытали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гордость                     за своих родителей;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285750" indent="-285750" algn="l">
                        <a:buFont typeface="Wingdings" pitchFamily="2" charset="2"/>
                        <a:buChar char="ü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получили много положительных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эмоций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Wingdings" pitchFamily="2" charset="2"/>
                        <a:buChar char="ü"/>
                      </a:pPr>
                      <a:r>
                        <a:rPr lang="ru-RU" sz="1600" b="0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приобрели новый опыт общения и воспитания детского коллектива</a:t>
                      </a:r>
                    </a:p>
                    <a:p>
                      <a:pPr algn="l"/>
                      <a:r>
                        <a:rPr lang="ru-RU" sz="1600" b="0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деятельности                                  (только два родителя                      имеют педагогическое образование);</a:t>
                      </a:r>
                    </a:p>
                    <a:p>
                      <a:pPr marL="285750" indent="-285750" algn="l">
                        <a:buFont typeface="Wingdings" pitchFamily="2" charset="2"/>
                        <a:buChar char="ü"/>
                      </a:pPr>
                      <a:r>
                        <a:rPr lang="ru-RU" sz="1600" b="0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увидели своих детей                                        в  образовательной деятельности                                       и в коммуникации                   со сверстниками; </a:t>
                      </a:r>
                    </a:p>
                    <a:p>
                      <a:pPr marL="285750" indent="-285750" algn="l">
                        <a:buFont typeface="Wingdings" pitchFamily="2" charset="2"/>
                        <a:buChar char="ü"/>
                      </a:pPr>
                      <a:r>
                        <a:rPr lang="ru-RU" sz="1600" b="0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получили заряд позитива и положительных эмоций</a:t>
                      </a:r>
                      <a:endParaRPr lang="ru-RU" sz="1600" b="0" i="0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600" b="0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приобрел опыт реализации большого долгосрочного проекта с участием детей                                         и родителей;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600" b="0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раскрыл для себя новые возможности сотрудничества семьи  и детского сада</a:t>
                      </a:r>
                      <a:endParaRPr lang="ru-RU" sz="1600" b="0" i="0" u="none" strike="noStrike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endParaRPr lang="ru-RU" sz="12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" name="Рисунок 11" descr="Picture background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51" r="23971" b="-179"/>
          <a:stretch/>
        </p:blipFill>
        <p:spPr bwMode="auto">
          <a:xfrm>
            <a:off x="7905194" y="4704764"/>
            <a:ext cx="1224136" cy="21966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320942" y="260648"/>
            <a:ext cx="4608512" cy="491653"/>
          </a:xfrm>
        </p:spPr>
        <p:txBody>
          <a:bodyPr/>
          <a:lstStyle/>
          <a:p>
            <a:pPr algn="ctr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НО ЭТО ЕЩЕ НЕ ВСЁ…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915816" y="764704"/>
            <a:ext cx="3042224" cy="2875000"/>
          </a:xfrm>
        </p:spPr>
        <p:txBody>
          <a:bodyPr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Дети, вдохновленные проектом, взяли пример с родителей и тоже провели замечательный мастер-класс. Они принесли с собой настоящие музыкальные инструменты (оба ходят в музыкальную школу) и устроили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маленький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концерт, рассказали про скрипку и барабан и даже разрешили попробовать всем поиграть!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G:\МАМПАПпрезентация\Screenshot_20240528-144155_Galler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273" y="692696"/>
            <a:ext cx="1845052" cy="284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МАМПАПпрезентация\20240524_1649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15500" y="-15621000"/>
            <a:ext cx="2916000" cy="38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57" y="3861048"/>
            <a:ext cx="2076895" cy="27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 descr="G:\МАМПАПпрезентация\20240524_16595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861048"/>
            <a:ext cx="2052000" cy="27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G:\МАМПАПпрезентация\20240524_164417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641132"/>
            <a:ext cx="2772000" cy="205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G:\МАМПАПпрезентация\20240524_163654.jpg"/>
          <p:cNvPicPr/>
          <p:nvPr/>
        </p:nvPicPr>
        <p:blipFill rotWithShape="1">
          <a:blip r:embed="rId7" cstate="print"/>
          <a:srcRect t="11582" r="-5957"/>
          <a:stretch/>
        </p:blipFill>
        <p:spPr bwMode="auto">
          <a:xfrm>
            <a:off x="2699792" y="3693132"/>
            <a:ext cx="2052000" cy="27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https://xn--b1afa5ahn1h.xn--80asehdb/wp-content/uploads/2019/05/04ref.pn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35" r="16233"/>
          <a:stretch/>
        </p:blipFill>
        <p:spPr bwMode="auto">
          <a:xfrm>
            <a:off x="2411760" y="2888696"/>
            <a:ext cx="828000" cy="648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50" t="9734" r="4425" b="12390"/>
          <a:stretch/>
        </p:blipFill>
        <p:spPr bwMode="auto">
          <a:xfrm>
            <a:off x="7308304" y="5079132"/>
            <a:ext cx="1080120" cy="101437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7333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>
                <a:solidFill>
                  <a:srgbClr val="1A1F0D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27336" y="1046431"/>
            <a:ext cx="4572000" cy="1806505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3" descr="G:\МАМПАПпрезентация\IMG-20230526-WA0063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410" y="3284984"/>
            <a:ext cx="3636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D:\МамПапРад-1 23 г\Итог.МамПапРад\20230607_1112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92896"/>
            <a:ext cx="2106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27335" y="1214422"/>
            <a:ext cx="430490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Марафон родительских мастер-классов </a:t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«МАМПАПРАД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» - это действенный, увлекательный  проект, справившийся                             с укреплением детско-родительских </a:t>
            </a:r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отношений </a:t>
            </a:r>
            <a:r>
              <a:rPr lang="ru-RU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через </a:t>
            </a:r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организацию </a:t>
            </a:r>
            <a:r>
              <a:rPr lang="ru-RU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совместной деятельности!</a:t>
            </a:r>
            <a:endParaRPr lang="ru-RU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G:\МАМПАПпрезентация\20230222_10215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744" y="764704"/>
            <a:ext cx="2088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7982054" y="6159644"/>
            <a:ext cx="83381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2024 год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585534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Тема4</Template>
  <TotalTime>2485</TotalTime>
  <Words>1035</Words>
  <Application>Microsoft Office PowerPoint</Application>
  <PresentationFormat>Экран (4:3)</PresentationFormat>
  <Paragraphs>194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Тема4</vt:lpstr>
      <vt:lpstr> МАРАФОН  РОДИТЕЛЬСКИХ  МАСТЕР-КЛАССОВ  «МАМПАПРАД» </vt:lpstr>
      <vt:lpstr> </vt:lpstr>
      <vt:lpstr>Презентация PowerPoint</vt:lpstr>
      <vt:lpstr>  ЦЕЛЕВЫЕ ОРИЕНТИРЫ    для детей </vt:lpstr>
      <vt:lpstr>ЦЕЛЕВЫЕ ОРИЕНТИРЫ для родителей</vt:lpstr>
      <vt:lpstr>ЦЕЛЕВЫЕ ОРИЕНТИРЫ  для педагога</vt:lpstr>
      <vt:lpstr>Этапы проекта «МамПапРад» Планирование и подготовка</vt:lpstr>
      <vt:lpstr>  </vt:lpstr>
      <vt:lpstr> </vt:lpstr>
      <vt:lpstr> Марафон родительских мастер-классов  «МАМПАПРАД»</vt:lpstr>
      <vt:lpstr> </vt:lpstr>
      <vt:lpstr>Марафон родительских мастер-классов  «МАМПАПРАД»</vt:lpstr>
      <vt:lpstr> </vt:lpstr>
      <vt:lpstr>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Этапы проекта.  Заключительный </vt:lpstr>
      <vt:lpstr>Презентация PowerPoint</vt:lpstr>
      <vt:lpstr>ПОДВЕДЕНИЕ ИТОГОВ  </vt:lpstr>
      <vt:lpstr>Презентация PowerPoint</vt:lpstr>
      <vt:lpstr> 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«Разработка и реализация адаптированной образовательной программы дошкольного образования в ДОО компенсирующего вида»</dc:title>
  <dc:creator>ROST</dc:creator>
  <cp:lastModifiedBy>User</cp:lastModifiedBy>
  <cp:revision>174</cp:revision>
  <dcterms:created xsi:type="dcterms:W3CDTF">2019-11-06T10:50:15Z</dcterms:created>
  <dcterms:modified xsi:type="dcterms:W3CDTF">2024-10-31T16:49:27Z</dcterms:modified>
</cp:coreProperties>
</file>