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6" r:id="rId5"/>
    <p:sldId id="259" r:id="rId6"/>
    <p:sldId id="263" r:id="rId7"/>
    <p:sldId id="267" r:id="rId8"/>
    <p:sldId id="265" r:id="rId9"/>
    <p:sldId id="264" r:id="rId10"/>
    <p:sldId id="261" r:id="rId11"/>
    <p:sldId id="262" r:id="rId12"/>
    <p:sldId id="26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231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133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149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700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450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485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088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239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26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492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962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34E80-1756-4313-842A-C426A99A705E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921B5-A4B0-4B34-92B9-DB18AB6E5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63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572" y="0"/>
            <a:ext cx="12339143" cy="715754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40361" y="458313"/>
            <a:ext cx="298745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350" b="1" dirty="0">
                <a:solidFill>
                  <a:schemeClr val="bg1"/>
                </a:solidFill>
              </a:rPr>
              <a:t>Автор: Шолохова  Ирина  Викторовна</a:t>
            </a:r>
          </a:p>
          <a:p>
            <a:pPr algn="r">
              <a:defRPr/>
            </a:pPr>
            <a:r>
              <a:rPr lang="ru-RU" sz="1350" b="1" dirty="0">
                <a:solidFill>
                  <a:schemeClr val="bg1"/>
                </a:solidFill>
              </a:rPr>
              <a:t>Преподаватель  начальных классов</a:t>
            </a:r>
          </a:p>
          <a:p>
            <a:pPr algn="r">
              <a:defRPr/>
            </a:pPr>
            <a:r>
              <a:rPr lang="ru-RU" sz="1500" b="1" dirty="0">
                <a:solidFill>
                  <a:schemeClr val="bg1"/>
                </a:solidFill>
              </a:rPr>
              <a:t>2025</a:t>
            </a:r>
            <a:endParaRPr lang="ru-RU" sz="15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62385" y="1332105"/>
            <a:ext cx="7545015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6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</a:rPr>
              <a:t>УРОК     МАТЕМАТИКИ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483506" y="2803385"/>
            <a:ext cx="964179" cy="3924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1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 класс</a:t>
            </a:r>
          </a:p>
        </p:txBody>
      </p:sp>
    </p:spTree>
    <p:extLst>
      <p:ext uri="{BB962C8B-B14F-4D97-AF65-F5344CB8AC3E}">
        <p14:creationId xmlns:p14="http://schemas.microsoft.com/office/powerpoint/2010/main" val="1418195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78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43676" y="2353724"/>
            <a:ext cx="787151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Таблица  сложения</a:t>
            </a:r>
          </a:p>
        </p:txBody>
      </p:sp>
    </p:spTree>
    <p:extLst>
      <p:ext uri="{BB962C8B-B14F-4D97-AF65-F5344CB8AC3E}">
        <p14:creationId xmlns:p14="http://schemas.microsoft.com/office/powerpoint/2010/main" val="4188855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26" y="-96253"/>
            <a:ext cx="12368463" cy="7301917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245225" y="2405063"/>
          <a:ext cx="1103784" cy="2765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772025" y="1714501"/>
          <a:ext cx="1103784" cy="34563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1277"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718425" y="3097214"/>
          <a:ext cx="1103784" cy="20738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endParaRPr lang="ru-RU" sz="280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9191625" y="3097214"/>
          <a:ext cx="1103784" cy="20738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endParaRPr lang="ru-RU" sz="280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endParaRPr lang="ru-RU" sz="280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824038" y="3787775"/>
          <a:ext cx="1103784" cy="1382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Равнобедренный треугольник 9"/>
          <p:cNvSpPr/>
          <p:nvPr/>
        </p:nvSpPr>
        <p:spPr>
          <a:xfrm>
            <a:off x="1762126" y="2984501"/>
            <a:ext cx="1223963" cy="792163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7680326" y="2289176"/>
            <a:ext cx="1223963" cy="792163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12" name="Равнобедренный треугольник 11"/>
          <p:cNvSpPr/>
          <p:nvPr/>
        </p:nvSpPr>
        <p:spPr>
          <a:xfrm>
            <a:off x="9120188" y="2289176"/>
            <a:ext cx="1223962" cy="792163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6145213" y="1603376"/>
            <a:ext cx="1223962" cy="792163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4727576" y="908051"/>
            <a:ext cx="1223963" cy="792163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3363913" y="2405063"/>
          <a:ext cx="1103784" cy="2765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277"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" name="Равнобедренный треугольник 15"/>
          <p:cNvSpPr/>
          <p:nvPr/>
        </p:nvSpPr>
        <p:spPr>
          <a:xfrm>
            <a:off x="3287713" y="1603376"/>
            <a:ext cx="1223962" cy="792163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53349" name="Прямоугольник 16"/>
          <p:cNvSpPr>
            <a:spLocks noChangeArrowheads="1"/>
          </p:cNvSpPr>
          <p:nvPr/>
        </p:nvSpPr>
        <p:spPr bwMode="auto">
          <a:xfrm>
            <a:off x="4700588" y="5661026"/>
            <a:ext cx="476250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5</a:t>
            </a:r>
          </a:p>
        </p:txBody>
      </p:sp>
      <p:sp>
        <p:nvSpPr>
          <p:cNvPr id="53350" name="Прямоугольник 17"/>
          <p:cNvSpPr>
            <a:spLocks noChangeArrowheads="1"/>
          </p:cNvSpPr>
          <p:nvPr/>
        </p:nvSpPr>
        <p:spPr bwMode="auto">
          <a:xfrm>
            <a:off x="5927725" y="5661026"/>
            <a:ext cx="476250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7</a:t>
            </a:r>
          </a:p>
        </p:txBody>
      </p:sp>
      <p:sp>
        <p:nvSpPr>
          <p:cNvPr id="53351" name="Прямоугольник 18"/>
          <p:cNvSpPr>
            <a:spLocks noChangeArrowheads="1"/>
          </p:cNvSpPr>
          <p:nvPr/>
        </p:nvSpPr>
        <p:spPr bwMode="auto">
          <a:xfrm>
            <a:off x="2271713" y="5661026"/>
            <a:ext cx="476250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1</a:t>
            </a:r>
          </a:p>
        </p:txBody>
      </p:sp>
      <p:sp>
        <p:nvSpPr>
          <p:cNvPr id="53352" name="Прямоугольник 19"/>
          <p:cNvSpPr>
            <a:spLocks noChangeArrowheads="1"/>
          </p:cNvSpPr>
          <p:nvPr/>
        </p:nvSpPr>
        <p:spPr bwMode="auto">
          <a:xfrm>
            <a:off x="2878139" y="5661026"/>
            <a:ext cx="477837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2</a:t>
            </a:r>
          </a:p>
        </p:txBody>
      </p:sp>
      <p:sp>
        <p:nvSpPr>
          <p:cNvPr id="53353" name="Прямоугольник 20"/>
          <p:cNvSpPr>
            <a:spLocks noChangeArrowheads="1"/>
          </p:cNvSpPr>
          <p:nvPr/>
        </p:nvSpPr>
        <p:spPr bwMode="auto">
          <a:xfrm>
            <a:off x="3486150" y="5661026"/>
            <a:ext cx="476250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3</a:t>
            </a:r>
          </a:p>
        </p:txBody>
      </p:sp>
      <p:sp>
        <p:nvSpPr>
          <p:cNvPr id="53354" name="Прямоугольник 21"/>
          <p:cNvSpPr>
            <a:spLocks noChangeArrowheads="1"/>
          </p:cNvSpPr>
          <p:nvPr/>
        </p:nvSpPr>
        <p:spPr bwMode="auto">
          <a:xfrm>
            <a:off x="4108450" y="5661026"/>
            <a:ext cx="476250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4</a:t>
            </a:r>
          </a:p>
        </p:txBody>
      </p:sp>
      <p:sp>
        <p:nvSpPr>
          <p:cNvPr id="53355" name="Прямоугольник 22"/>
          <p:cNvSpPr>
            <a:spLocks noChangeArrowheads="1"/>
          </p:cNvSpPr>
          <p:nvPr/>
        </p:nvSpPr>
        <p:spPr bwMode="auto">
          <a:xfrm>
            <a:off x="5307014" y="5661026"/>
            <a:ext cx="477837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6</a:t>
            </a:r>
          </a:p>
        </p:txBody>
      </p:sp>
      <p:sp>
        <p:nvSpPr>
          <p:cNvPr id="53356" name="Прямоугольник 23"/>
          <p:cNvSpPr>
            <a:spLocks noChangeArrowheads="1"/>
          </p:cNvSpPr>
          <p:nvPr/>
        </p:nvSpPr>
        <p:spPr bwMode="auto">
          <a:xfrm>
            <a:off x="6521450" y="5661026"/>
            <a:ext cx="477838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8</a:t>
            </a:r>
          </a:p>
        </p:txBody>
      </p:sp>
      <p:sp>
        <p:nvSpPr>
          <p:cNvPr id="53357" name="Прямоугольник 24"/>
          <p:cNvSpPr>
            <a:spLocks noChangeArrowheads="1"/>
          </p:cNvSpPr>
          <p:nvPr/>
        </p:nvSpPr>
        <p:spPr bwMode="auto">
          <a:xfrm>
            <a:off x="7143750" y="5661026"/>
            <a:ext cx="476250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9</a:t>
            </a:r>
          </a:p>
        </p:txBody>
      </p:sp>
      <p:sp>
        <p:nvSpPr>
          <p:cNvPr id="53358" name="Прямоугольник 25"/>
          <p:cNvSpPr>
            <a:spLocks noChangeArrowheads="1"/>
          </p:cNvSpPr>
          <p:nvPr/>
        </p:nvSpPr>
        <p:spPr bwMode="auto">
          <a:xfrm>
            <a:off x="4706938" y="56610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5</a:t>
            </a:r>
          </a:p>
        </p:txBody>
      </p:sp>
      <p:sp>
        <p:nvSpPr>
          <p:cNvPr id="53359" name="Прямоугольник 26"/>
          <p:cNvSpPr>
            <a:spLocks noChangeArrowheads="1"/>
          </p:cNvSpPr>
          <p:nvPr/>
        </p:nvSpPr>
        <p:spPr bwMode="auto">
          <a:xfrm>
            <a:off x="5921375" y="56610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7</a:t>
            </a:r>
          </a:p>
        </p:txBody>
      </p:sp>
      <p:sp>
        <p:nvSpPr>
          <p:cNvPr id="53360" name="Прямоугольник 27"/>
          <p:cNvSpPr>
            <a:spLocks noChangeArrowheads="1"/>
          </p:cNvSpPr>
          <p:nvPr/>
        </p:nvSpPr>
        <p:spPr bwMode="auto">
          <a:xfrm>
            <a:off x="2263775" y="5661026"/>
            <a:ext cx="477838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1</a:t>
            </a:r>
          </a:p>
        </p:txBody>
      </p:sp>
      <p:sp>
        <p:nvSpPr>
          <p:cNvPr id="53361" name="Прямоугольник 28"/>
          <p:cNvSpPr>
            <a:spLocks noChangeArrowheads="1"/>
          </p:cNvSpPr>
          <p:nvPr/>
        </p:nvSpPr>
        <p:spPr bwMode="auto">
          <a:xfrm>
            <a:off x="2884488" y="56610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2</a:t>
            </a:r>
          </a:p>
        </p:txBody>
      </p:sp>
      <p:sp>
        <p:nvSpPr>
          <p:cNvPr id="53362" name="Прямоугольник 29"/>
          <p:cNvSpPr>
            <a:spLocks noChangeArrowheads="1"/>
          </p:cNvSpPr>
          <p:nvPr/>
        </p:nvSpPr>
        <p:spPr bwMode="auto">
          <a:xfrm>
            <a:off x="3492500" y="56610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3</a:t>
            </a:r>
          </a:p>
        </p:txBody>
      </p:sp>
      <p:sp>
        <p:nvSpPr>
          <p:cNvPr id="53363" name="Прямоугольник 30"/>
          <p:cNvSpPr>
            <a:spLocks noChangeArrowheads="1"/>
          </p:cNvSpPr>
          <p:nvPr/>
        </p:nvSpPr>
        <p:spPr bwMode="auto">
          <a:xfrm>
            <a:off x="4098925" y="56610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4</a:t>
            </a:r>
          </a:p>
        </p:txBody>
      </p:sp>
      <p:sp>
        <p:nvSpPr>
          <p:cNvPr id="53364" name="Прямоугольник 31"/>
          <p:cNvSpPr>
            <a:spLocks noChangeArrowheads="1"/>
          </p:cNvSpPr>
          <p:nvPr/>
        </p:nvSpPr>
        <p:spPr bwMode="auto">
          <a:xfrm>
            <a:off x="5313363" y="56610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6</a:t>
            </a:r>
          </a:p>
        </p:txBody>
      </p:sp>
      <p:sp>
        <p:nvSpPr>
          <p:cNvPr id="53365" name="Прямоугольник 32"/>
          <p:cNvSpPr>
            <a:spLocks noChangeArrowheads="1"/>
          </p:cNvSpPr>
          <p:nvPr/>
        </p:nvSpPr>
        <p:spPr bwMode="auto">
          <a:xfrm>
            <a:off x="6527800" y="56610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8</a:t>
            </a:r>
          </a:p>
        </p:txBody>
      </p:sp>
      <p:sp>
        <p:nvSpPr>
          <p:cNvPr id="53366" name="Прямоугольник 33"/>
          <p:cNvSpPr>
            <a:spLocks noChangeArrowheads="1"/>
          </p:cNvSpPr>
          <p:nvPr/>
        </p:nvSpPr>
        <p:spPr bwMode="auto">
          <a:xfrm>
            <a:off x="7135813" y="56610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9</a:t>
            </a:r>
          </a:p>
        </p:txBody>
      </p:sp>
      <p:sp>
        <p:nvSpPr>
          <p:cNvPr id="53367" name="Прямоугольник 34"/>
          <p:cNvSpPr>
            <a:spLocks noChangeArrowheads="1"/>
          </p:cNvSpPr>
          <p:nvPr/>
        </p:nvSpPr>
        <p:spPr bwMode="auto">
          <a:xfrm>
            <a:off x="7848600" y="5661026"/>
            <a:ext cx="693738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10</a:t>
            </a:r>
          </a:p>
        </p:txBody>
      </p:sp>
      <p:sp>
        <p:nvSpPr>
          <p:cNvPr id="53368" name="Прямоугольник 35"/>
          <p:cNvSpPr>
            <a:spLocks noChangeArrowheads="1"/>
          </p:cNvSpPr>
          <p:nvPr/>
        </p:nvSpPr>
        <p:spPr bwMode="auto">
          <a:xfrm>
            <a:off x="7851775" y="5661026"/>
            <a:ext cx="6921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10</a:t>
            </a:r>
          </a:p>
        </p:txBody>
      </p:sp>
      <p:sp>
        <p:nvSpPr>
          <p:cNvPr id="53369" name="Прямоугольник 36"/>
          <p:cNvSpPr>
            <a:spLocks noChangeArrowheads="1"/>
          </p:cNvSpPr>
          <p:nvPr/>
        </p:nvSpPr>
        <p:spPr bwMode="auto">
          <a:xfrm>
            <a:off x="1730375" y="5661026"/>
            <a:ext cx="477838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53370" name="Прямоугольник 37"/>
          <p:cNvSpPr>
            <a:spLocks noChangeArrowheads="1"/>
          </p:cNvSpPr>
          <p:nvPr/>
        </p:nvSpPr>
        <p:spPr bwMode="auto">
          <a:xfrm>
            <a:off x="1733550" y="56610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0</a:t>
            </a:r>
          </a:p>
        </p:txBody>
      </p:sp>
      <p:sp>
        <p:nvSpPr>
          <p:cNvPr id="53371" name="TextBox 39"/>
          <p:cNvSpPr txBox="1">
            <a:spLocks noChangeArrowheads="1"/>
          </p:cNvSpPr>
          <p:nvPr/>
        </p:nvSpPr>
        <p:spPr bwMode="auto">
          <a:xfrm>
            <a:off x="791995" y="309882"/>
            <a:ext cx="729330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 числа  пропущены?</a:t>
            </a:r>
          </a:p>
        </p:txBody>
      </p:sp>
      <p:sp>
        <p:nvSpPr>
          <p:cNvPr id="45" name="Прямоугольник 44"/>
          <p:cNvSpPr>
            <a:spLocks noChangeArrowheads="1"/>
          </p:cNvSpPr>
          <p:nvPr/>
        </p:nvSpPr>
        <p:spPr bwMode="auto">
          <a:xfrm>
            <a:off x="3968750" y="2468564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7</a:t>
            </a:r>
          </a:p>
        </p:txBody>
      </p:sp>
      <p:sp>
        <p:nvSpPr>
          <p:cNvPr id="46" name="Прямоугольник 45"/>
          <p:cNvSpPr>
            <a:spLocks noChangeArrowheads="1"/>
          </p:cNvSpPr>
          <p:nvPr/>
        </p:nvSpPr>
        <p:spPr bwMode="auto">
          <a:xfrm>
            <a:off x="3422650" y="3167064"/>
            <a:ext cx="477838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2</a:t>
            </a:r>
          </a:p>
        </p:txBody>
      </p:sp>
      <p:sp>
        <p:nvSpPr>
          <p:cNvPr id="47" name="Прямоугольник 46"/>
          <p:cNvSpPr>
            <a:spLocks noChangeArrowheads="1"/>
          </p:cNvSpPr>
          <p:nvPr/>
        </p:nvSpPr>
        <p:spPr bwMode="auto">
          <a:xfrm>
            <a:off x="3962400" y="3860801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5</a:t>
            </a:r>
          </a:p>
        </p:txBody>
      </p:sp>
      <p:sp>
        <p:nvSpPr>
          <p:cNvPr id="48" name="Прямоугольник 47"/>
          <p:cNvSpPr>
            <a:spLocks noChangeArrowheads="1"/>
          </p:cNvSpPr>
          <p:nvPr/>
        </p:nvSpPr>
        <p:spPr bwMode="auto">
          <a:xfrm>
            <a:off x="3384550" y="4581525"/>
            <a:ext cx="476250" cy="522288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4</a:t>
            </a:r>
          </a:p>
        </p:txBody>
      </p:sp>
      <p:sp>
        <p:nvSpPr>
          <p:cNvPr id="49" name="Прямоугольник 48"/>
          <p:cNvSpPr>
            <a:spLocks noChangeArrowheads="1"/>
          </p:cNvSpPr>
          <p:nvPr/>
        </p:nvSpPr>
        <p:spPr bwMode="auto">
          <a:xfrm>
            <a:off x="4800600" y="1789114"/>
            <a:ext cx="477838" cy="5238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1</a:t>
            </a:r>
          </a:p>
        </p:txBody>
      </p:sp>
      <p:sp>
        <p:nvSpPr>
          <p:cNvPr id="50" name="Прямоугольник 49"/>
          <p:cNvSpPr>
            <a:spLocks noChangeArrowheads="1"/>
          </p:cNvSpPr>
          <p:nvPr/>
        </p:nvSpPr>
        <p:spPr bwMode="auto">
          <a:xfrm>
            <a:off x="5362575" y="2478089"/>
            <a:ext cx="476250" cy="522287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8</a:t>
            </a:r>
          </a:p>
        </p:txBody>
      </p:sp>
      <p:sp>
        <p:nvSpPr>
          <p:cNvPr id="51" name="Прямоугольник 50"/>
          <p:cNvSpPr>
            <a:spLocks noChangeArrowheads="1"/>
          </p:cNvSpPr>
          <p:nvPr/>
        </p:nvSpPr>
        <p:spPr bwMode="auto">
          <a:xfrm>
            <a:off x="4800600" y="3167064"/>
            <a:ext cx="477838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3</a:t>
            </a:r>
          </a:p>
        </p:txBody>
      </p:sp>
      <p:sp>
        <p:nvSpPr>
          <p:cNvPr id="52" name="Прямоугольник 51"/>
          <p:cNvSpPr>
            <a:spLocks noChangeArrowheads="1"/>
          </p:cNvSpPr>
          <p:nvPr/>
        </p:nvSpPr>
        <p:spPr bwMode="auto">
          <a:xfrm>
            <a:off x="4800600" y="3860801"/>
            <a:ext cx="477838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4</a:t>
            </a:r>
          </a:p>
        </p:txBody>
      </p:sp>
      <p:sp>
        <p:nvSpPr>
          <p:cNvPr id="54" name="Прямоугольник 53"/>
          <p:cNvSpPr>
            <a:spLocks noChangeArrowheads="1"/>
          </p:cNvSpPr>
          <p:nvPr/>
        </p:nvSpPr>
        <p:spPr bwMode="auto">
          <a:xfrm>
            <a:off x="5362575" y="4581525"/>
            <a:ext cx="476250" cy="522288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5</a:t>
            </a:r>
          </a:p>
        </p:txBody>
      </p:sp>
      <p:sp>
        <p:nvSpPr>
          <p:cNvPr id="55" name="Прямоугольник 54"/>
          <p:cNvSpPr>
            <a:spLocks noChangeArrowheads="1"/>
          </p:cNvSpPr>
          <p:nvPr/>
        </p:nvSpPr>
        <p:spPr bwMode="auto">
          <a:xfrm>
            <a:off x="6865938" y="2473325"/>
            <a:ext cx="476250" cy="522288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8</a:t>
            </a:r>
          </a:p>
        </p:txBody>
      </p:sp>
      <p:sp>
        <p:nvSpPr>
          <p:cNvPr id="56" name="Прямоугольник 55"/>
          <p:cNvSpPr>
            <a:spLocks noChangeArrowheads="1"/>
          </p:cNvSpPr>
          <p:nvPr/>
        </p:nvSpPr>
        <p:spPr bwMode="auto">
          <a:xfrm>
            <a:off x="6289675" y="3176589"/>
            <a:ext cx="476250" cy="522287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2</a:t>
            </a:r>
          </a:p>
        </p:txBody>
      </p:sp>
      <p:sp>
        <p:nvSpPr>
          <p:cNvPr id="57" name="Прямоугольник 56"/>
          <p:cNvSpPr>
            <a:spLocks noChangeArrowheads="1"/>
          </p:cNvSpPr>
          <p:nvPr/>
        </p:nvSpPr>
        <p:spPr bwMode="auto">
          <a:xfrm>
            <a:off x="6840538" y="3856039"/>
            <a:ext cx="476250" cy="522287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6</a:t>
            </a:r>
          </a:p>
        </p:txBody>
      </p:sp>
      <p:sp>
        <p:nvSpPr>
          <p:cNvPr id="62" name="Прямоугольник 61"/>
          <p:cNvSpPr>
            <a:spLocks noChangeArrowheads="1"/>
          </p:cNvSpPr>
          <p:nvPr/>
        </p:nvSpPr>
        <p:spPr bwMode="auto">
          <a:xfrm>
            <a:off x="8305800" y="3176589"/>
            <a:ext cx="476250" cy="522287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5</a:t>
            </a:r>
          </a:p>
        </p:txBody>
      </p:sp>
      <p:sp>
        <p:nvSpPr>
          <p:cNvPr id="63" name="Прямоугольник 62"/>
          <p:cNvSpPr>
            <a:spLocks noChangeArrowheads="1"/>
          </p:cNvSpPr>
          <p:nvPr/>
        </p:nvSpPr>
        <p:spPr bwMode="auto">
          <a:xfrm>
            <a:off x="6311900" y="456247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4</a:t>
            </a:r>
          </a:p>
        </p:txBody>
      </p:sp>
      <p:sp>
        <p:nvSpPr>
          <p:cNvPr id="64" name="Прямоугольник 63"/>
          <p:cNvSpPr>
            <a:spLocks noChangeArrowheads="1"/>
          </p:cNvSpPr>
          <p:nvPr/>
        </p:nvSpPr>
        <p:spPr bwMode="auto">
          <a:xfrm>
            <a:off x="8291514" y="3860801"/>
            <a:ext cx="477837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4</a:t>
            </a:r>
          </a:p>
        </p:txBody>
      </p:sp>
      <p:sp>
        <p:nvSpPr>
          <p:cNvPr id="65" name="Прямоугольник 64"/>
          <p:cNvSpPr>
            <a:spLocks noChangeArrowheads="1"/>
          </p:cNvSpPr>
          <p:nvPr/>
        </p:nvSpPr>
        <p:spPr bwMode="auto">
          <a:xfrm>
            <a:off x="7721600" y="4557714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3</a:t>
            </a:r>
          </a:p>
        </p:txBody>
      </p:sp>
      <p:sp>
        <p:nvSpPr>
          <p:cNvPr id="66" name="Прямоугольник 65"/>
          <p:cNvSpPr>
            <a:spLocks noChangeArrowheads="1"/>
          </p:cNvSpPr>
          <p:nvPr/>
        </p:nvSpPr>
        <p:spPr bwMode="auto">
          <a:xfrm>
            <a:off x="9809163" y="3184526"/>
            <a:ext cx="476250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6</a:t>
            </a:r>
          </a:p>
        </p:txBody>
      </p:sp>
      <p:sp>
        <p:nvSpPr>
          <p:cNvPr id="67" name="Прямоугольник 66"/>
          <p:cNvSpPr>
            <a:spLocks noChangeArrowheads="1"/>
          </p:cNvSpPr>
          <p:nvPr/>
        </p:nvSpPr>
        <p:spPr bwMode="auto">
          <a:xfrm>
            <a:off x="9255125" y="3870325"/>
            <a:ext cx="477838" cy="522288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2</a:t>
            </a:r>
          </a:p>
        </p:txBody>
      </p:sp>
      <p:sp>
        <p:nvSpPr>
          <p:cNvPr id="69" name="Прямоугольник 68"/>
          <p:cNvSpPr>
            <a:spLocks noChangeArrowheads="1"/>
          </p:cNvSpPr>
          <p:nvPr/>
        </p:nvSpPr>
        <p:spPr bwMode="auto">
          <a:xfrm>
            <a:off x="9791700" y="3870325"/>
            <a:ext cx="476250" cy="522288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5</a:t>
            </a:r>
          </a:p>
        </p:txBody>
      </p:sp>
      <p:sp>
        <p:nvSpPr>
          <p:cNvPr id="71" name="Прямоугольник 70"/>
          <p:cNvSpPr>
            <a:spLocks noChangeArrowheads="1"/>
          </p:cNvSpPr>
          <p:nvPr/>
        </p:nvSpPr>
        <p:spPr bwMode="auto">
          <a:xfrm>
            <a:off x="9255125" y="4557714"/>
            <a:ext cx="477838" cy="52387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31480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  <p:bldP spid="57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9" grpId="0" animBg="1"/>
      <p:bldP spid="7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90"/>
            <a:ext cx="12191999" cy="6858001"/>
          </a:xfrm>
          <a:prstGeom prst="rect">
            <a:avLst/>
          </a:prstGeom>
        </p:spPr>
      </p:pic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5081588" y="16877"/>
            <a:ext cx="69125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 сложить  числа?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17320" y="863509"/>
            <a:ext cx="2830428" cy="134778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+ 4=</a:t>
            </a:r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3302" y="2816853"/>
            <a:ext cx="7056438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вал 5"/>
          <p:cNvSpPr/>
          <p:nvPr/>
        </p:nvSpPr>
        <p:spPr>
          <a:xfrm>
            <a:off x="4970463" y="3213100"/>
            <a:ext cx="222250" cy="215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Круговая стрелка 7"/>
          <p:cNvSpPr/>
          <p:nvPr/>
        </p:nvSpPr>
        <p:spPr>
          <a:xfrm rot="313957">
            <a:off x="5021836" y="2288381"/>
            <a:ext cx="3106738" cy="1849438"/>
          </a:xfrm>
          <a:prstGeom prst="circularArrow">
            <a:avLst>
              <a:gd name="adj1" fmla="val 12500"/>
              <a:gd name="adj2" fmla="val 802275"/>
              <a:gd name="adj3" fmla="val 20457681"/>
              <a:gd name="adj4" fmla="val 10800000"/>
              <a:gd name="adj5" fmla="val 1250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93288" y="3238968"/>
            <a:ext cx="2492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648784" y="713899"/>
            <a:ext cx="11525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56140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10" y="0"/>
            <a:ext cx="1173079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1270" y="2521034"/>
            <a:ext cx="5423287" cy="4336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54274" y="2664828"/>
            <a:ext cx="14017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9441724" y="2780665"/>
            <a:ext cx="428625" cy="4144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324917" y="3481337"/>
            <a:ext cx="1260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4 + 6 =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294986" y="3528863"/>
            <a:ext cx="723323" cy="4144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7030A0"/>
                </a:solidFill>
              </a:rPr>
              <a:t>10</a:t>
            </a:r>
          </a:p>
        </p:txBody>
      </p:sp>
      <p:sp>
        <p:nvSpPr>
          <p:cNvPr id="8" name="Овал 7"/>
          <p:cNvSpPr/>
          <p:nvPr/>
        </p:nvSpPr>
        <p:spPr>
          <a:xfrm>
            <a:off x="1881270" y="2987883"/>
            <a:ext cx="398796" cy="407988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881270" y="2521034"/>
            <a:ext cx="308477" cy="414511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34"/>
          <p:cNvSpPr/>
          <p:nvPr/>
        </p:nvSpPr>
        <p:spPr>
          <a:xfrm>
            <a:off x="2959768" y="2597016"/>
            <a:ext cx="428432" cy="367297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221191" y="3184201"/>
            <a:ext cx="738577" cy="767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3388200" y="2693501"/>
            <a:ext cx="0" cy="58876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2941914" y="2960688"/>
            <a:ext cx="308477" cy="414511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836110" y="4258621"/>
            <a:ext cx="398796" cy="407988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5146980" y="2576670"/>
            <a:ext cx="398796" cy="407988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280066" y="4454939"/>
            <a:ext cx="2866914" cy="767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525029" y="2807107"/>
            <a:ext cx="20747" cy="145151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5123390" y="4258621"/>
            <a:ext cx="498448" cy="407988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992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10" y="0"/>
            <a:ext cx="1173079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1270" y="2521035"/>
            <a:ext cx="5423287" cy="4336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9172915" y="2744117"/>
            <a:ext cx="575363" cy="51167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820415" y="2707569"/>
            <a:ext cx="15344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kern="0" dirty="0">
                <a:solidFill>
                  <a:srgbClr val="002060"/>
                </a:solidFill>
              </a:rPr>
              <a:t>10 - 8</a:t>
            </a:r>
            <a:r>
              <a:rPr kumimoji="0" lang="ru-RU" sz="32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=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174705" y="3681958"/>
            <a:ext cx="509391" cy="6351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8" name="Овал 7"/>
          <p:cNvSpPr/>
          <p:nvPr/>
        </p:nvSpPr>
        <p:spPr>
          <a:xfrm>
            <a:off x="1881270" y="3411765"/>
            <a:ext cx="398796" cy="407988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Овал 34"/>
          <p:cNvSpPr/>
          <p:nvPr/>
        </p:nvSpPr>
        <p:spPr>
          <a:xfrm>
            <a:off x="3499307" y="2588655"/>
            <a:ext cx="428432" cy="367297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3914629" y="2885510"/>
            <a:ext cx="26220" cy="2389899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622793" y="2897495"/>
            <a:ext cx="0" cy="58876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3499307" y="5097801"/>
            <a:ext cx="384794" cy="379186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881270" y="5068999"/>
            <a:ext cx="398796" cy="407988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6225768" y="2588655"/>
            <a:ext cx="398796" cy="384018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2280066" y="5287394"/>
            <a:ext cx="1219241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2280066" y="3596352"/>
            <a:ext cx="3945702" cy="1150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6225768" y="3424320"/>
            <a:ext cx="498448" cy="407988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7894959" y="3732369"/>
            <a:ext cx="169508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kern="0" dirty="0">
                <a:solidFill>
                  <a:srgbClr val="002060"/>
                </a:solidFill>
              </a:rPr>
              <a:t>9 -  3</a:t>
            </a:r>
            <a:r>
              <a:rPr kumimoji="0" lang="ru-RU" sz="32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= </a:t>
            </a:r>
          </a:p>
        </p:txBody>
      </p:sp>
    </p:spTree>
    <p:extLst>
      <p:ext uri="{BB962C8B-B14F-4D97-AF65-F5344CB8AC3E}">
        <p14:creationId xmlns:p14="http://schemas.microsoft.com/office/powerpoint/2010/main" val="103327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  <p:bldP spid="10" grpId="0" animBg="1"/>
      <p:bldP spid="15" grpId="0" animBg="1"/>
      <p:bldP spid="16" grpId="0" animBg="1"/>
      <p:bldP spid="17" grpId="0" animBg="1"/>
      <p:bldP spid="22" grpId="0" animBg="1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https://ds04.infourok.ru/uploads/ex/0061/00187de8-61f24748/img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8299" y="156153"/>
            <a:ext cx="9504402" cy="6982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0898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6306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29584" y="574331"/>
            <a:ext cx="489301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Работа в </a:t>
            </a:r>
            <a:r>
              <a:rPr lang="ru-RU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у</a:t>
            </a:r>
            <a:r>
              <a:rPr lang="ru-RU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чебнике:</a:t>
            </a:r>
          </a:p>
          <a:p>
            <a:pPr algn="ctr"/>
            <a:r>
              <a:rPr lang="ru-RU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стр. 74-76</a:t>
            </a:r>
          </a:p>
          <a:p>
            <a:pPr algn="ctr"/>
            <a:r>
              <a:rPr lang="ru-RU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№ 2,4,7</a:t>
            </a:r>
          </a:p>
        </p:txBody>
      </p:sp>
    </p:spTree>
    <p:extLst>
      <p:ext uri="{BB962C8B-B14F-4D97-AF65-F5344CB8AC3E}">
        <p14:creationId xmlns:p14="http://schemas.microsoft.com/office/powerpoint/2010/main" val="22311975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7"/>
          <a:stretch/>
        </p:blipFill>
        <p:spPr bwMode="auto">
          <a:xfrm>
            <a:off x="3346316" y="921665"/>
            <a:ext cx="8469118" cy="2667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049440" y="0"/>
            <a:ext cx="27818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 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38160" y="3531142"/>
            <a:ext cx="4931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>
                <a:solidFill>
                  <a:srgbClr val="FF0000"/>
                </a:solidFill>
              </a:rPr>
              <a:t>1) 3 + 7 + 2 = 12 (</a:t>
            </a:r>
            <a:r>
              <a:rPr lang="ru-RU" sz="2800" i="1" dirty="0" err="1">
                <a:solidFill>
                  <a:srgbClr val="FF0000"/>
                </a:solidFill>
              </a:rPr>
              <a:t>мар</a:t>
            </a:r>
            <a:r>
              <a:rPr lang="ru-RU" sz="2800" i="1" dirty="0">
                <a:solidFill>
                  <a:srgbClr val="FF0000"/>
                </a:solidFill>
              </a:rPr>
              <a:t>.) - стало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38160" y="4054362"/>
            <a:ext cx="4703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</a:rPr>
              <a:t>2</a:t>
            </a:r>
            <a:r>
              <a:rPr lang="ru-RU" sz="2800" i="1" dirty="0">
                <a:solidFill>
                  <a:srgbClr val="FF0000"/>
                </a:solidFill>
              </a:rPr>
              <a:t>) 7 + 2 = 9 (</a:t>
            </a:r>
            <a:r>
              <a:rPr lang="ru-RU" sz="2800" i="1" dirty="0" err="1">
                <a:solidFill>
                  <a:srgbClr val="FF0000"/>
                </a:solidFill>
              </a:rPr>
              <a:t>мар</a:t>
            </a:r>
            <a:r>
              <a:rPr lang="ru-RU" sz="2800" i="1" dirty="0">
                <a:solidFill>
                  <a:srgbClr val="FF0000"/>
                </a:solidFill>
              </a:rPr>
              <a:t>.) - подарили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38160" y="4489635"/>
            <a:ext cx="4054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>
                <a:solidFill>
                  <a:srgbClr val="FF0000"/>
                </a:solidFill>
              </a:rPr>
              <a:t>3) 7 – 2 = 5 (</a:t>
            </a:r>
            <a:r>
              <a:rPr lang="ru-RU" sz="2800" i="1" dirty="0" err="1">
                <a:solidFill>
                  <a:srgbClr val="FF0000"/>
                </a:solidFill>
              </a:rPr>
              <a:t>мар</a:t>
            </a:r>
            <a:r>
              <a:rPr lang="ru-RU" sz="2800" i="1" dirty="0">
                <a:solidFill>
                  <a:srgbClr val="FF0000"/>
                </a:solidFill>
              </a:rPr>
              <a:t>.) – м. </a:t>
            </a:r>
            <a:r>
              <a:rPr lang="en-US" sz="2800" i="1" dirty="0">
                <a:solidFill>
                  <a:srgbClr val="FF0000"/>
                </a:solidFill>
              </a:rPr>
              <a:t>&gt;</a:t>
            </a:r>
            <a:r>
              <a:rPr lang="ru-RU" sz="2800" i="1" dirty="0">
                <a:solidFill>
                  <a:srgbClr val="FF0000"/>
                </a:solidFill>
              </a:rPr>
              <a:t> с.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8160" y="5042437"/>
            <a:ext cx="69835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ОТВЕТ:12 марок стало,9 марок подарили,</a:t>
            </a:r>
          </a:p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5 марок больше.</a:t>
            </a:r>
          </a:p>
        </p:txBody>
      </p:sp>
    </p:spTree>
    <p:extLst>
      <p:ext uri="{BB962C8B-B14F-4D97-AF65-F5344CB8AC3E}">
        <p14:creationId xmlns:p14="http://schemas.microsoft.com/office/powerpoint/2010/main" val="251072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64" y="0"/>
            <a:ext cx="11490158" cy="72069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15649" y="2967335"/>
            <a:ext cx="51607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Самостоятельно:</a:t>
            </a:r>
          </a:p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стр. 74-75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882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37759" y="136586"/>
            <a:ext cx="664489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ХОРОШЕГО  ДНЯ!</a:t>
            </a:r>
          </a:p>
        </p:txBody>
      </p:sp>
    </p:spTree>
    <p:extLst>
      <p:ext uri="{BB962C8B-B14F-4D97-AF65-F5344CB8AC3E}">
        <p14:creationId xmlns:p14="http://schemas.microsoft.com/office/powerpoint/2010/main" val="915460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193</Words>
  <Application>Microsoft Office PowerPoint</Application>
  <PresentationFormat>Широкоэкранный</PresentationFormat>
  <Paragraphs>99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ЦМШ - АИИ</cp:lastModifiedBy>
  <cp:revision>14</cp:revision>
  <dcterms:created xsi:type="dcterms:W3CDTF">2020-04-30T08:50:41Z</dcterms:created>
  <dcterms:modified xsi:type="dcterms:W3CDTF">2025-06-20T01:36:11Z</dcterms:modified>
</cp:coreProperties>
</file>