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80" r:id="rId2"/>
    <p:sldId id="281" r:id="rId3"/>
    <p:sldId id="283" r:id="rId4"/>
    <p:sldId id="285" r:id="rId5"/>
    <p:sldId id="286" r:id="rId6"/>
    <p:sldId id="288" r:id="rId7"/>
    <p:sldId id="289" r:id="rId8"/>
    <p:sldId id="290" r:id="rId9"/>
    <p:sldId id="291" r:id="rId10"/>
    <p:sldId id="292" r:id="rId11"/>
    <p:sldId id="293" r:id="rId12"/>
    <p:sldId id="295" r:id="rId13"/>
    <p:sldId id="296" r:id="rId14"/>
    <p:sldId id="297" r:id="rId15"/>
    <p:sldId id="298" r:id="rId16"/>
    <p:sldId id="299" r:id="rId17"/>
    <p:sldId id="300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717" autoAdjust="0"/>
  </p:normalViewPr>
  <p:slideViewPr>
    <p:cSldViewPr snapToGrid="0">
      <p:cViewPr varScale="1">
        <p:scale>
          <a:sx n="81" d="100"/>
          <a:sy n="81" d="100"/>
        </p:scale>
        <p:origin x="725" y="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17DB0E-24EE-425F-A3EE-AAE8185F12AF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983670-7016-4754-8586-6A70D699FC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8003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983670-7016-4754-8586-6A70D699FC3F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53169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F409A-688E-4D2F-A81C-F418DC243453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6DD34-C79A-43AA-8E3D-A167B45887A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5998082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F409A-688E-4D2F-A81C-F418DC243453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6DD34-C79A-43AA-8E3D-A167B45887A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6143721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F409A-688E-4D2F-A81C-F418DC243453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6DD34-C79A-43AA-8E3D-A167B45887A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355600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F409A-688E-4D2F-A81C-F418DC243453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6DD34-C79A-43AA-8E3D-A167B45887A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909224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F409A-688E-4D2F-A81C-F418DC243453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6DD34-C79A-43AA-8E3D-A167B45887A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0336004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F409A-688E-4D2F-A81C-F418DC243453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6DD34-C79A-43AA-8E3D-A167B45887A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4182453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F409A-688E-4D2F-A81C-F418DC243453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6DD34-C79A-43AA-8E3D-A167B45887A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507772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F409A-688E-4D2F-A81C-F418DC243453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6DD34-C79A-43AA-8E3D-A167B45887A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467917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F409A-688E-4D2F-A81C-F418DC243453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6DD34-C79A-43AA-8E3D-A167B45887A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8031275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F409A-688E-4D2F-A81C-F418DC243453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6DD34-C79A-43AA-8E3D-A167B45887A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1254999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F409A-688E-4D2F-A81C-F418DC243453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6DD34-C79A-43AA-8E3D-A167B45887A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706804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F409A-688E-4D2F-A81C-F418DC243453}" type="datetimeFigureOut">
              <a:rPr lang="ru-RU" smtClean="0"/>
              <a:pPr/>
              <a:t>17.03.2024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26DD34-C79A-43AA-8E3D-A167B45887A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994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kukmor.livejournal.com/172007.html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91440" y="-2205037"/>
            <a:ext cx="18288000" cy="11430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94944" y="-97751"/>
            <a:ext cx="10863072" cy="11910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 конкурс информационных  проектов «Мозаика Поволжья » </a:t>
            </a:r>
          </a:p>
          <a:p>
            <a:pPr algn="ctr"/>
            <a:r>
              <a:rPr lang="ru-RU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среди педагогических работников  дошкольных   образовательных учреждений БМР</a:t>
            </a:r>
          </a:p>
          <a:p>
            <a:r>
              <a:rPr lang="ru-RU" sz="2400" i="1" dirty="0" smtClean="0">
                <a:solidFill>
                  <a:srgbClr val="FFFF00"/>
                </a:solidFill>
              </a:rPr>
              <a:t>                     </a:t>
            </a:r>
            <a:endParaRPr lang="en-US" sz="2400" i="1" dirty="0" smtClean="0">
              <a:solidFill>
                <a:srgbClr val="FFFF00"/>
              </a:solidFill>
            </a:endParaRPr>
          </a:p>
          <a:p>
            <a:pPr algn="ctr"/>
            <a:r>
              <a:rPr lang="ru-RU" sz="2400" b="1" i="1" dirty="0" smtClean="0">
                <a:solidFill>
                  <a:srgbClr val="FFFF00"/>
                </a:solidFill>
              </a:rPr>
              <a:t> </a:t>
            </a:r>
            <a:r>
              <a:rPr lang="ru-RU" sz="24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Номинация: «Мозаика Поволжья»</a:t>
            </a:r>
            <a:endParaRPr lang="ru-RU" sz="24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Информационный проект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Тема: «Приобщение детей к национальный культуре и традициям народов Поволжья(татары)»</a:t>
            </a:r>
            <a:endParaRPr lang="ru-RU" sz="24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 старшего возраста 5-6 лет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 учреждение 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комбинированного вида №50 «Тополек»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г.Балаково  Саратовской области</a:t>
            </a:r>
          </a:p>
          <a:p>
            <a:pPr algn="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FFC000"/>
                </a:solidFill>
              </a:rPr>
              <a:t>Участники:</a:t>
            </a:r>
          </a:p>
          <a:p>
            <a:pPr algn="r"/>
            <a:r>
              <a:rPr lang="ru-RU" sz="1600" dirty="0" err="1" smtClean="0">
                <a:solidFill>
                  <a:srgbClr val="FFC000"/>
                </a:solidFill>
              </a:rPr>
              <a:t>Курышова</a:t>
            </a:r>
            <a:r>
              <a:rPr lang="ru-RU" sz="1600" dirty="0" smtClean="0">
                <a:solidFill>
                  <a:srgbClr val="FFC000"/>
                </a:solidFill>
              </a:rPr>
              <a:t> И. А. Воспитатель;</a:t>
            </a:r>
          </a:p>
          <a:p>
            <a:pPr algn="r"/>
            <a:r>
              <a:rPr lang="ru-RU" sz="1600" dirty="0" smtClean="0">
                <a:solidFill>
                  <a:srgbClr val="FFC000"/>
                </a:solidFill>
              </a:rPr>
              <a:t> </a:t>
            </a:r>
            <a:r>
              <a:rPr lang="ru-RU" sz="1600" dirty="0" err="1" smtClean="0">
                <a:solidFill>
                  <a:srgbClr val="FFC000"/>
                </a:solidFill>
              </a:rPr>
              <a:t>Сердюченко</a:t>
            </a:r>
            <a:r>
              <a:rPr lang="ru-RU" sz="1600" dirty="0" smtClean="0">
                <a:solidFill>
                  <a:srgbClr val="FFC000"/>
                </a:solidFill>
              </a:rPr>
              <a:t> И. В. воспитатель;</a:t>
            </a:r>
          </a:p>
          <a:p>
            <a:pPr algn="r"/>
            <a:r>
              <a:rPr lang="ru-RU" sz="1600" dirty="0" smtClean="0">
                <a:solidFill>
                  <a:srgbClr val="FFC000"/>
                </a:solidFill>
              </a:rPr>
              <a:t>Филиппова А. Н. воспитатель;</a:t>
            </a:r>
          </a:p>
          <a:p>
            <a:pPr algn="r"/>
            <a:r>
              <a:rPr lang="ru-RU" sz="1600" dirty="0" smtClean="0">
                <a:solidFill>
                  <a:srgbClr val="FFC000"/>
                </a:solidFill>
              </a:rPr>
              <a:t>Филиппова Н. В. воспитатель;</a:t>
            </a:r>
          </a:p>
          <a:p>
            <a:pPr algn="r"/>
            <a:r>
              <a:rPr lang="ru-RU" sz="1600" dirty="0" smtClean="0">
                <a:solidFill>
                  <a:srgbClr val="FFC000"/>
                </a:solidFill>
              </a:rPr>
              <a:t>Щербакова М. В. воспитатель.</a:t>
            </a:r>
          </a:p>
          <a:p>
            <a:pPr algn="r"/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77153" y="-2433637"/>
            <a:ext cx="18288000" cy="1143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999" y="400051"/>
            <a:ext cx="9434513" cy="685799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FF00"/>
                </a:solidFill>
              </a:rPr>
              <a:t>Паспорт проекта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85787" y="1585913"/>
            <a:ext cx="10929938" cy="4986337"/>
          </a:xfrm>
        </p:spPr>
        <p:txBody>
          <a:bodyPr>
            <a:normAutofit lnSpcReduction="10000"/>
          </a:bodyPr>
          <a:lstStyle/>
          <a:p>
            <a:pPr algn="l"/>
            <a:r>
              <a:rPr lang="ru-RU" dirty="0" smtClean="0">
                <a:solidFill>
                  <a:srgbClr val="FFFF00"/>
                </a:solidFill>
              </a:rPr>
              <a:t>Цель: </a:t>
            </a:r>
          </a:p>
          <a:p>
            <a:pPr algn="l"/>
            <a:r>
              <a:rPr lang="ru-RU" dirty="0" smtClean="0">
                <a:solidFill>
                  <a:srgbClr val="FFFF00"/>
                </a:solidFill>
              </a:rPr>
              <a:t>Дать детям знания о народах Поволжья</a:t>
            </a:r>
            <a:r>
              <a:rPr lang="ru-RU" b="1" dirty="0" smtClean="0">
                <a:solidFill>
                  <a:srgbClr val="FFFF00"/>
                </a:solidFill>
              </a:rPr>
              <a:t>, </a:t>
            </a:r>
            <a:r>
              <a:rPr lang="ru-RU" dirty="0" smtClean="0">
                <a:solidFill>
                  <a:srgbClr val="FFFF00"/>
                </a:solidFill>
              </a:rPr>
              <a:t>их</a:t>
            </a:r>
            <a:r>
              <a:rPr lang="ru-RU" b="1" dirty="0" smtClean="0">
                <a:solidFill>
                  <a:srgbClr val="FFFF00"/>
                </a:solidFill>
              </a:rPr>
              <a:t> </a:t>
            </a:r>
            <a:r>
              <a:rPr lang="ru-RU" dirty="0" smtClean="0">
                <a:solidFill>
                  <a:srgbClr val="FFFF00"/>
                </a:solidFill>
              </a:rPr>
              <a:t>культуре и традициях,</a:t>
            </a:r>
          </a:p>
          <a:p>
            <a:pPr algn="l"/>
            <a:r>
              <a:rPr lang="ru-RU" dirty="0" smtClean="0">
                <a:solidFill>
                  <a:srgbClr val="FFFF00"/>
                </a:solidFill>
              </a:rPr>
              <a:t>познакомить детей с татарами, как представителями народа Поволжья.</a:t>
            </a:r>
          </a:p>
          <a:p>
            <a:pPr algn="l"/>
            <a:endParaRPr lang="ru-RU" dirty="0" smtClean="0">
              <a:solidFill>
                <a:srgbClr val="FFFF00"/>
              </a:solidFill>
            </a:endParaRPr>
          </a:p>
          <a:p>
            <a:pPr algn="l"/>
            <a:r>
              <a:rPr lang="ru-RU" dirty="0" smtClean="0">
                <a:solidFill>
                  <a:srgbClr val="FFFF00"/>
                </a:solidFill>
              </a:rPr>
              <a:t>Задачи: </a:t>
            </a:r>
          </a:p>
          <a:p>
            <a:pPr algn="l"/>
            <a:r>
              <a:rPr lang="ru-RU" dirty="0" smtClean="0">
                <a:solidFill>
                  <a:srgbClr val="FFFF00"/>
                </a:solidFill>
              </a:rPr>
              <a:t>Познакомить детей с костюмами, культурой, традициями и обычаями, кухней и бытом татар;</a:t>
            </a:r>
          </a:p>
          <a:p>
            <a:pPr algn="l"/>
            <a:r>
              <a:rPr lang="ru-RU" dirty="0" smtClean="0">
                <a:solidFill>
                  <a:srgbClr val="FFFF00"/>
                </a:solidFill>
              </a:rPr>
              <a:t>познакомить с народной мудростью и сказками татар;</a:t>
            </a:r>
          </a:p>
          <a:p>
            <a:pPr algn="l"/>
            <a:r>
              <a:rPr lang="ru-RU" dirty="0" smtClean="0">
                <a:solidFill>
                  <a:srgbClr val="FFFF00"/>
                </a:solidFill>
              </a:rPr>
              <a:t>познакомить с народными играми татар и научить играть в них; </a:t>
            </a:r>
          </a:p>
          <a:p>
            <a:pPr algn="l"/>
            <a:r>
              <a:rPr lang="ru-RU" dirty="0" smtClean="0">
                <a:solidFill>
                  <a:srgbClr val="FFFF00"/>
                </a:solidFill>
              </a:rPr>
              <a:t>расширять словарный запас;</a:t>
            </a:r>
          </a:p>
          <a:p>
            <a:pPr algn="l"/>
            <a:r>
              <a:rPr lang="ru-RU" dirty="0" smtClean="0">
                <a:solidFill>
                  <a:srgbClr val="FFFF00"/>
                </a:solidFill>
              </a:rPr>
              <a:t>воспитывать у детей любовь к малой Родине. </a:t>
            </a:r>
          </a:p>
          <a:p>
            <a:pPr algn="l"/>
            <a:r>
              <a:rPr lang="ru-RU" dirty="0" smtClean="0">
                <a:solidFill>
                  <a:srgbClr val="FFFF00"/>
                </a:solidFill>
              </a:rPr>
              <a:t>способствовать развитию эмоциональной восприимчивости.</a:t>
            </a:r>
          </a:p>
          <a:p>
            <a:pPr algn="l"/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91440" y="-2205037"/>
            <a:ext cx="18288000" cy="1143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48001" y="308344"/>
            <a:ext cx="8596603" cy="2264735"/>
          </a:xfrm>
        </p:spPr>
        <p:txBody>
          <a:bodyPr>
            <a:normAutofit/>
          </a:bodyPr>
          <a:lstStyle/>
          <a:p>
            <a:pPr algn="r"/>
            <a:r>
              <a:rPr lang="ru-RU" sz="1200" b="1" dirty="0" smtClean="0">
                <a:solidFill>
                  <a:srgbClr val="FFFF00"/>
                </a:solidFill>
              </a:rPr>
              <a:t>На Волге живу я</a:t>
            </a:r>
            <a:br>
              <a:rPr lang="ru-RU" sz="1200" b="1" dirty="0" smtClean="0">
                <a:solidFill>
                  <a:srgbClr val="FFFF00"/>
                </a:solidFill>
              </a:rPr>
            </a:br>
            <a:r>
              <a:rPr lang="ru-RU" sz="1200" b="1" dirty="0" smtClean="0">
                <a:solidFill>
                  <a:srgbClr val="FFFF00"/>
                </a:solidFill>
              </a:rPr>
              <a:t>И песни слагаю</a:t>
            </a:r>
            <a:br>
              <a:rPr lang="ru-RU" sz="1200" b="1" dirty="0" smtClean="0">
                <a:solidFill>
                  <a:srgbClr val="FFFF00"/>
                </a:solidFill>
              </a:rPr>
            </a:br>
            <a:r>
              <a:rPr lang="ru-RU" sz="1200" b="1" dirty="0" smtClean="0">
                <a:solidFill>
                  <a:srgbClr val="FFFF00"/>
                </a:solidFill>
              </a:rPr>
              <a:t>О счастье, не помня о зле.</a:t>
            </a:r>
            <a:br>
              <a:rPr lang="ru-RU" sz="1200" b="1" dirty="0" smtClean="0">
                <a:solidFill>
                  <a:srgbClr val="FFFF00"/>
                </a:solidFill>
              </a:rPr>
            </a:br>
            <a:r>
              <a:rPr lang="ru-RU" sz="1200" b="1" dirty="0" smtClean="0">
                <a:solidFill>
                  <a:srgbClr val="FFFF00"/>
                </a:solidFill>
              </a:rPr>
              <a:t>И братьями всех я людей называю,</a:t>
            </a:r>
            <a:br>
              <a:rPr lang="ru-RU" sz="1200" b="1" dirty="0" smtClean="0">
                <a:solidFill>
                  <a:srgbClr val="FFFF00"/>
                </a:solidFill>
              </a:rPr>
            </a:br>
            <a:r>
              <a:rPr lang="ru-RU" sz="1200" b="1" dirty="0" smtClean="0">
                <a:solidFill>
                  <a:srgbClr val="FFFF00"/>
                </a:solidFill>
              </a:rPr>
              <a:t>Живущих на нашей земле.</a:t>
            </a:r>
            <a:br>
              <a:rPr lang="ru-RU" sz="1200" b="1" dirty="0" smtClean="0">
                <a:solidFill>
                  <a:srgbClr val="FFFF00"/>
                </a:solidFill>
              </a:rPr>
            </a:br>
            <a:r>
              <a:rPr lang="ru-RU" sz="1200" b="1" dirty="0" smtClean="0">
                <a:solidFill>
                  <a:srgbClr val="FFFF00"/>
                </a:solidFill>
              </a:rPr>
              <a:t>Здесь с русскими рядом</a:t>
            </a:r>
            <a:br>
              <a:rPr lang="ru-RU" sz="1200" b="1" dirty="0" smtClean="0">
                <a:solidFill>
                  <a:srgbClr val="FFFF00"/>
                </a:solidFill>
              </a:rPr>
            </a:br>
            <a:r>
              <a:rPr lang="ru-RU" sz="1200" b="1" dirty="0" smtClean="0">
                <a:solidFill>
                  <a:srgbClr val="FFFF00"/>
                </a:solidFill>
              </a:rPr>
              <a:t>Живут по соседству</a:t>
            </a:r>
            <a:br>
              <a:rPr lang="ru-RU" sz="1200" b="1" dirty="0" smtClean="0">
                <a:solidFill>
                  <a:srgbClr val="FFFF00"/>
                </a:solidFill>
              </a:rPr>
            </a:br>
            <a:r>
              <a:rPr lang="ru-RU" sz="1200" b="1" dirty="0" smtClean="0">
                <a:solidFill>
                  <a:srgbClr val="FFFF00"/>
                </a:solidFill>
              </a:rPr>
              <a:t>Чуваши, татары, мордва.</a:t>
            </a:r>
            <a:br>
              <a:rPr lang="ru-RU" sz="1200" b="1" dirty="0" smtClean="0">
                <a:solidFill>
                  <a:srgbClr val="FFFF00"/>
                </a:solidFill>
              </a:rPr>
            </a:br>
            <a:r>
              <a:rPr lang="ru-RU" sz="1200" b="1" dirty="0" smtClean="0">
                <a:solidFill>
                  <a:srgbClr val="FFFF00"/>
                </a:solidFill>
              </a:rPr>
              <a:t>И Волгу родную</a:t>
            </a:r>
            <a:br>
              <a:rPr lang="ru-RU" sz="1200" b="1" dirty="0" smtClean="0">
                <a:solidFill>
                  <a:srgbClr val="FFFF00"/>
                </a:solidFill>
              </a:rPr>
            </a:br>
            <a:r>
              <a:rPr lang="ru-RU" sz="1200" b="1" dirty="0" smtClean="0">
                <a:solidFill>
                  <a:srgbClr val="FFFF00"/>
                </a:solidFill>
              </a:rPr>
              <a:t>Мы любим всем сердцем.</a:t>
            </a:r>
            <a:br>
              <a:rPr lang="ru-RU" sz="1200" b="1" dirty="0" smtClean="0">
                <a:solidFill>
                  <a:srgbClr val="FFFF00"/>
                </a:solidFill>
              </a:rPr>
            </a:br>
            <a:r>
              <a:rPr lang="ru-RU" sz="1200" b="1" dirty="0" smtClean="0">
                <a:solidFill>
                  <a:srgbClr val="FFFF00"/>
                </a:solidFill>
              </a:rPr>
              <a:t>Здесь дружба народов жива.</a:t>
            </a:r>
            <a:br>
              <a:rPr lang="ru-RU" sz="1200" b="1" dirty="0" smtClean="0">
                <a:solidFill>
                  <a:srgbClr val="FFFF00"/>
                </a:solidFill>
              </a:rPr>
            </a:br>
            <a:r>
              <a:rPr lang="ru-RU" sz="1200" b="1" dirty="0" smtClean="0">
                <a:solidFill>
                  <a:srgbClr val="FFFF00"/>
                </a:solidFill>
              </a:rPr>
              <a:t>Кувшинникова Е. </a:t>
            </a:r>
            <a:r>
              <a:rPr lang="ru-RU" sz="1200" dirty="0" smtClean="0">
                <a:solidFill>
                  <a:srgbClr val="FFFF00"/>
                </a:solidFill>
              </a:rPr>
              <a:t>В.</a:t>
            </a:r>
            <a:br>
              <a:rPr lang="ru-RU" sz="1200" dirty="0" smtClean="0">
                <a:solidFill>
                  <a:srgbClr val="FFFF00"/>
                </a:solidFill>
              </a:rPr>
            </a:br>
            <a:endParaRPr lang="ru-RU" sz="1200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2596" y="2571751"/>
            <a:ext cx="11513975" cy="4286250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ru-RU" sz="1900" dirty="0" smtClean="0"/>
              <a:t>	</a:t>
            </a:r>
            <a:r>
              <a:rPr lang="ru-RU" sz="2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Россия всегда являлась многонациональным государством, а регион Поволжья</a:t>
            </a:r>
            <a:r>
              <a:rPr lang="ru-RU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где на протяжении веков существовали народы разных языковых групп и традиций, можно считать уникальной лабораторией поиска путей развития личности через взаимодействие культур. С раннего детства ребенок живет в родной национальной среде, </a:t>
            </a:r>
            <a:r>
              <a:rPr lang="ru-RU" sz="26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«впитывая с молоком матери»</a:t>
            </a:r>
            <a:r>
              <a:rPr lang="ru-RU" sz="2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культуру, ценности и нравственные ориентиры, заложенные в культуре народа. Взрослея, он сам становится представителем своего народа, хранителем и продолжателем традиций.</a:t>
            </a:r>
          </a:p>
          <a:p>
            <a:pPr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91440" y="-2205037"/>
            <a:ext cx="18288000" cy="11430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61256"/>
            <a:ext cx="11532637" cy="613954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  		</a:t>
            </a:r>
            <a: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 настоящее время происходит утрата многих нравственных ценностей, в том числе определяющих и этническое своеобразие народа. Это связано это с тем, что молодое поколение росло в отрыве от этнокультурной среды, а единые подходы к педагогическому процессу не оставляли места и времени для приобщения детей к национальной культуре. В течение нескольких десятилетий были нарушены многие звенья непрерывной цепи передачи традиций из поколения в поколение.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	 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4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Россия всегда была многонациональным государством. Регион Поволжье - не является исключением, ведь в нем на протяжении веков существовали народы разных языковых групп и традиций, культур.</a:t>
            </a:r>
          </a:p>
          <a:p>
            <a:endParaRPr lang="ru-RU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91440" y="-2205037"/>
            <a:ext cx="18288000" cy="11430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691116"/>
            <a:ext cx="10515600" cy="548584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ru-RU" dirty="0" smtClean="0">
                <a:solidFill>
                  <a:srgbClr val="FFFF00"/>
                </a:solidFill>
              </a:rPr>
              <a:t>   	</a:t>
            </a: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Коренные народы Поволжья и Урала относятся к двум крупным этнолингвистическим группам, финно-угорской: коми, удмурты, мордва, </a:t>
            </a:r>
            <a:r>
              <a:rPr lang="ru-RU" sz="2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марийцыи</a:t>
            </a: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тюркоязычной</a:t>
            </a: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чуваши, татары, башкиры</a:t>
            </a: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Эти народы всегда жили в достаточно близком соприкосновении и друг с другом, и с русским населением этих краев. В процессе совместного проживания происходило взаимовлияние и взаимопроникновение культур, однако и в XXI веке народы Поволжья и Урала сохранили свое национальное самосознание и аутентичность. Понятно, что образ жизни, культурные традиции, другие этнографические особенности сегодняшних татар, башкир и чувашей существенно отличаются от того, что было 150 лет назад. Тем интереснее, полагаю, будет соприкоснуться со своего рода "временным срезом" жизни этих народов, всегда игравших значительную роль в нашей общей российской истории.</a:t>
            </a:r>
          </a:p>
          <a:p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91440" y="-2205037"/>
            <a:ext cx="18288000" cy="11430000"/>
          </a:xfrm>
          <a:prstGeom prst="rect">
            <a:avLst/>
          </a:prstGeom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314324" y="328613"/>
            <a:ext cx="7372349" cy="5772150"/>
          </a:xfrm>
        </p:spPr>
        <p:txBody>
          <a:bodyPr>
            <a:normAutofit fontScale="92500"/>
          </a:bodyPr>
          <a:lstStyle/>
          <a:p>
            <a:pPr algn="just">
              <a:lnSpc>
                <a:spcPct val="160000"/>
              </a:lnSpc>
            </a:pPr>
            <a:r>
              <a:rPr lang="ru-RU" sz="21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	Одежда татар — восточная, отличающаяся своей длиной и шириной. Рубашка — белая или цветная, ситцевая или же из синей крашенины, с широкими рукавами, спускается ниже колен и не подпоясывается; штаны, также широкие, запускаются за сапоги или завертываются за онучи. Поверх рубашки татары носят </a:t>
            </a:r>
            <a:r>
              <a:rPr lang="ru-RU" sz="21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безрукавый</a:t>
            </a:r>
            <a:r>
              <a:rPr lang="ru-RU" sz="21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камзол ("</a:t>
            </a:r>
            <a:r>
              <a:rPr lang="ru-RU" sz="21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зилян</a:t>
            </a:r>
            <a:r>
              <a:rPr lang="ru-RU" sz="21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"), доходящий до колен, затем халат, подпоясываемый гарусным или шелковым кушаком — и, наконец, шубу. Казанские татары-купцы носят обыкновенно поверх </a:t>
            </a:r>
            <a:r>
              <a:rPr lang="ru-RU" sz="21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зиляна</a:t>
            </a:r>
            <a:r>
              <a:rPr lang="ru-RU" sz="21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суконный кафтан с опушкой, похожий покроем на русский купеческий. Эта скромная одежда отличается у богатых только тем, что сукно тоньше и кафтан вообще опрятнее; зато они носят много драгоценностей: золотые перстни, кольца с бриллиантами, массивные золотые цепи и пр.</a:t>
            </a:r>
          </a:p>
          <a:p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026" name="Picture 2" descr="https://www.neizvestniy-geniy.ru/images/works/photo/2019/11/2081055_1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8163" y="-59532"/>
            <a:ext cx="4471987" cy="670798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77128" y="-2133600"/>
            <a:ext cx="18288000" cy="11430000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786809"/>
            <a:ext cx="6543675" cy="5799729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ru-RU" sz="2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	Женская одежда состоит из длинной и широкой ситцевой рубашки с </a:t>
            </a:r>
            <a:r>
              <a:rPr lang="ru-RU" sz="2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нагрудннком</a:t>
            </a:r>
            <a:r>
              <a:rPr lang="ru-RU" sz="2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и шаровар. На рубашку татарки надевают </a:t>
            </a:r>
            <a:r>
              <a:rPr lang="ru-RU" sz="2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зилян</a:t>
            </a:r>
            <a:r>
              <a:rPr lang="ru-RU" sz="2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а на голову накидывают полотняное или ситцевое покрывало, заменяемое иногда простым платком; богатые вместо </a:t>
            </a:r>
            <a:r>
              <a:rPr lang="ru-RU" sz="2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зиляна</a:t>
            </a:r>
            <a:r>
              <a:rPr lang="ru-RU" sz="2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носят халат из парчи, из шелковой материи или из китайки с длинными рукавами. Халат накидывается прямо на голову и служит таким образом вместо чадры (покрывала). Головным убором служат шелковые или бархатные колпачки, с дорогой бахромой, позументами, мелкими серебряными монетами и драгоценными камнями, или же бархатные круглые шапочки с плоским верхом, отороченные соболем. Кроме того, татарки очень любят разные украшения из благородных металлов и самоцветных камней: ожерелья, массивные серьги, браслеты, перстни, в косы вплетают разные металлические подвески, монеты и пр. </a:t>
            </a:r>
          </a:p>
          <a:p>
            <a:endParaRPr lang="ru-RU" dirty="0"/>
          </a:p>
        </p:txBody>
      </p:sp>
      <p:pic>
        <p:nvPicPr>
          <p:cNvPr id="3074" name="Picture 2" descr="https://tabakur77.ru/wp-content/uploads/c/1/5/c15664d4d090d8bfa97d91d1f90ceda9.jpe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21" y="91611"/>
            <a:ext cx="4537079" cy="628061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11470" y="-2211851"/>
            <a:ext cx="18289585" cy="11430991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28599" y="0"/>
            <a:ext cx="4809931" cy="64722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1800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>
              <a:lnSpc>
                <a:spcPct val="150000"/>
              </a:lnSpc>
            </a:pPr>
            <a:r>
              <a:rPr lang="ru-RU" sz="1800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Традиционная пища татар – мясная, молочная и растительная – супы, заправленные кусочками теста (</a:t>
            </a:r>
            <a:r>
              <a:rPr lang="ru-RU" sz="1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токмач-лапша</a:t>
            </a:r>
            <a:r>
              <a:rPr lang="ru-RU" sz="1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чумар</a:t>
            </a:r>
            <a:r>
              <a:rPr lang="ru-RU" sz="1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), каши, хлеб из кислого теста, лепёшки – </a:t>
            </a:r>
            <a:r>
              <a:rPr lang="ru-RU" sz="1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кабартма</a:t>
            </a:r>
            <a:r>
              <a:rPr lang="ru-RU" sz="1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Национальное блюдо– </a:t>
            </a:r>
            <a:r>
              <a:rPr lang="ru-RU" sz="1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бялеш</a:t>
            </a:r>
            <a:r>
              <a:rPr lang="ru-RU" sz="1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с разнообразной начинкой, чаще из мяса (</a:t>
            </a:r>
            <a:r>
              <a:rPr lang="ru-RU" sz="1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перемяч</a:t>
            </a:r>
            <a:r>
              <a:rPr lang="ru-RU" sz="1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), нарезанного кусочками и смешанного с пшеном, рисом или картофелем, сдоба из пресного теста широко представлена в виде </a:t>
            </a:r>
            <a:r>
              <a:rPr lang="ru-RU" sz="1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бавырсака</a:t>
            </a:r>
            <a:r>
              <a:rPr lang="ru-RU" sz="1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кош теле, </a:t>
            </a:r>
            <a:r>
              <a:rPr lang="ru-RU" sz="1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эчпочмак</a:t>
            </a:r>
            <a:r>
              <a:rPr lang="ru-RU" sz="1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губадия</a:t>
            </a:r>
            <a:r>
              <a:rPr lang="ru-RU" sz="1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катыклы</a:t>
            </a:r>
            <a:r>
              <a:rPr lang="ru-RU" sz="1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салма, </a:t>
            </a:r>
            <a:r>
              <a:rPr lang="ru-RU" sz="1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чакчак</a:t>
            </a:r>
            <a:r>
              <a:rPr lang="ru-RU" sz="1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Лакомством считается вяленный гусь (</a:t>
            </a:r>
            <a:r>
              <a:rPr lang="ru-RU" sz="1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каклаганказ</a:t>
            </a:r>
            <a:r>
              <a:rPr lang="ru-RU" sz="1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). Молочные продукты – </a:t>
            </a:r>
            <a:r>
              <a:rPr lang="ru-RU" sz="1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катык</a:t>
            </a:r>
            <a:r>
              <a:rPr lang="ru-RU" sz="1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сметана, творог. Напитки – чай, айран (тан).</a:t>
            </a:r>
          </a:p>
          <a:p>
            <a:endParaRPr lang="ru-RU" sz="1800" dirty="0"/>
          </a:p>
        </p:txBody>
      </p:sp>
      <p:pic>
        <p:nvPicPr>
          <p:cNvPr id="4098" name="Picture 2" descr="https://a.d-cd.net/bda0132s-960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886" y="621523"/>
            <a:ext cx="6979298" cy="527454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494314"/>
            <a:ext cx="18289585" cy="11430991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7833" y="214314"/>
            <a:ext cx="6474143" cy="6122692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</a:pP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	Татары очень набожны и отличаются сильной приверженностью к обрядам своей религии, исправно посещают богослужение и обязательно пять раз в день совершают моление, которому всегда предшествует омовение. Нахождение даже в пути не освобождает татарина от исполнения религиозных обязанностей, и он свято выполняет их. Самым важным в религиозном </a:t>
            </a:r>
            <a:r>
              <a:rPr lang="ru-RU" sz="2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отношеши</a:t>
            </a: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у татар считается месяц рамазан — девятый месяц в лунном году мусульманского летосчисления, так как, по словам </a:t>
            </a:r>
            <a:r>
              <a:rPr lang="ru-RU" sz="2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корана</a:t>
            </a: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в этом месяце основатель ислама начал получать откровения Божии, и потому все мусульмане, кроме детей, престарелых, беременных женщин, больных и путешественников, обязаны держать в этот месяц пост. Пост состоит в том, что с появлением утренней зари все воздерживаются от употребления пищи и питья, курения и пр., а с наступлением вечерней зари разрешают себе не только принятие пищи и питья, но и удовлетворение других потребностей человеческой природы, без каких-либо ограничений. </a:t>
            </a:r>
          </a:p>
          <a:p>
            <a:pPr>
              <a:lnSpc>
                <a:spcPct val="100000"/>
              </a:lnSpc>
            </a:pPr>
            <a:endParaRPr lang="ru-RU" sz="2000" dirty="0"/>
          </a:p>
        </p:txBody>
      </p:sp>
      <p:pic>
        <p:nvPicPr>
          <p:cNvPr id="1028" name="Picture 4" descr="https://www.kazan-guide.ru/images/otziv1/2-otziv-o-kazani-kul_sharif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5432" y="0"/>
            <a:ext cx="3056568" cy="368316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 t="11333" b="32445"/>
          <a:stretch>
            <a:fillRect/>
          </a:stretch>
        </p:blipFill>
        <p:spPr bwMode="auto">
          <a:xfrm>
            <a:off x="7154863" y="2976496"/>
            <a:ext cx="3106737" cy="388150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TextBox 5"/>
          <p:cNvSpPr txBox="1"/>
          <p:nvPr/>
        </p:nvSpPr>
        <p:spPr>
          <a:xfrm>
            <a:off x="10848109" y="554181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0155382" y="3685309"/>
            <a:ext cx="3047999" cy="646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noFill/>
              </a:rPr>
              <a:t>Казанская центральная мечеть  «</a:t>
            </a:r>
            <a:r>
              <a:rPr lang="ru-RU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noFill/>
              </a:rPr>
              <a:t>Кул-шариф</a:t>
            </a:r>
            <a:r>
              <a:rPr lang="ru-RU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noFill/>
              </a:rPr>
              <a:t>»</a:t>
            </a:r>
            <a:endParaRPr lang="ru-RU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noFill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210801" y="5763491"/>
            <a:ext cx="27847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Саратовская Соборная </a:t>
            </a:r>
          </a:p>
          <a:p>
            <a:r>
              <a:rPr lang="ru-RU" b="1" dirty="0" smtClean="0">
                <a:solidFill>
                  <a:srgbClr val="FFFF00"/>
                </a:solidFill>
              </a:rPr>
              <a:t>мечеть</a:t>
            </a:r>
            <a:endParaRPr lang="ru-RU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48793" y="-2286496"/>
            <a:ext cx="18289585" cy="1143099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18978"/>
            <a:ext cx="3932237" cy="72301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2700" dirty="0" smtClean="0">
                <a:solidFill>
                  <a:srgbClr val="FFFF00"/>
                </a:solidFill>
              </a:rPr>
              <a:t>Народные праздники и обычаи.</a:t>
            </a:r>
            <a:r>
              <a:rPr lang="ru-RU" sz="2700" dirty="0" smtClean="0"/>
              <a:t/>
            </a:r>
            <a:br>
              <a:rPr lang="ru-RU" sz="2700" dirty="0" smtClean="0"/>
            </a:br>
            <a:endParaRPr lang="ru-RU" sz="27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79918" y="1073888"/>
            <a:ext cx="4627984" cy="4795100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	Любимейший праздник татарского народа Сабантуй - праздник древний и новый, праздник труда, в котором сливаются воедино красивые обычаи народа, его песни, пляски, обряды. Название праздника происходит от тюркских слов: сабан- плуг и туй - праздник.</a:t>
            </a:r>
          </a:p>
          <a:p>
            <a:endParaRPr lang="ru-RU" dirty="0"/>
          </a:p>
        </p:txBody>
      </p:sp>
      <p:sp>
        <p:nvSpPr>
          <p:cNvPr id="5" name="AutoShape 2" descr="https://riaderbent.ru/wp-content/uploads/2018/03/6543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s://riaderbent.ru/wp-content/uploads/2018/03/65434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https://i.ytimg.com/vi/HtmK-kgJO80/maxresdefault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0" name="Picture 2" descr="https://tulachi.ru/images/uploads/news/2022/6/11/e9aa5dcd8e5ca8526367951b5478003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3188" y="999853"/>
            <a:ext cx="6536061" cy="44817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48793" y="-2286496"/>
            <a:ext cx="18289585" cy="11430991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99289" y="361244"/>
            <a:ext cx="6445955" cy="6096705"/>
          </a:xfrm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70000"/>
              </a:lnSpc>
              <a:buNone/>
            </a:pPr>
            <a:r>
              <a:rPr lang="ru-RU" sz="6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6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Раньше Сабантуй праздновали в честь начала весенних полевых работ (в конце апреля), теперь же - в честь их окончания (в июне). В старину празднование Сабантуя было большим событием, и к нему долго готовились. Всю зиму девушки, молодые женщины готовили подарки – ткали, шили, вышивали. Весной, перед началом праздника, молодые джигиты собирали по деревне подарки для будущих победителей в состязаниях и народных играх: вышитые платки и полотенца, куски ситца, рубашки, куриные яйца. Самым почетным подарком считалось вышитое национальным узором полотенце. Сбор подарков обычно сопровождался веселыми песнями, шутками, прибаутками. Подарки привязывали к длинному шесту, иногда джигиты обвязывали себя собранными полотенцами и не снимали их до конца церемонии. Аксакалы, своего рода совет Сабантуя, назначали жюри для награждения победителей, следили за порядком во время состязаний. Кульминацией праздника был майдан -состязания в беге, прыжках, национальной борьбе - </a:t>
            </a:r>
            <a:r>
              <a:rPr lang="ru-RU" sz="6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керэш</a:t>
            </a:r>
            <a:r>
              <a:rPr lang="ru-RU" sz="6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и, конечно, конные скачки.</a:t>
            </a:r>
          </a:p>
          <a:p>
            <a:pPr algn="just">
              <a:lnSpc>
                <a:spcPct val="170000"/>
              </a:lnSpc>
              <a:buNone/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925033"/>
            <a:ext cx="3932237" cy="494395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Picture 2" descr="https://avatars.dzeninfra.ru/get-zen_doc/1901404/pub_5edd5bcbe0d56115d654a797_5edd6e32c01ef21d6c7dcda0/scale_120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3" t="1127" r="18021"/>
          <a:stretch/>
        </p:blipFill>
        <p:spPr bwMode="auto">
          <a:xfrm>
            <a:off x="228600" y="745982"/>
            <a:ext cx="5400675" cy="55067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48805" y="-2215059"/>
            <a:ext cx="18289585" cy="1143099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563526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Игры состязания</a:t>
            </a:r>
            <a:endParaRPr lang="ru-RU" sz="28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1392865"/>
            <a:ext cx="4960937" cy="5079373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	Бег с коромыслом - шуточное соревнование, но в нем имеется некий подтекст: так как ведра не пусты, а полны до краев водой и соревнуются, в основном, молодые девушки на выданье и невестки, тут заодно проверяется их аккуратность. </a:t>
            </a:r>
          </a:p>
          <a:p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	Бой горошков – одно и самых любимых соревнований.  Задача – разбить горшок с завязанными глазами.</a:t>
            </a:r>
          </a:p>
          <a:p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	Для самых ловких существует такое состязание, как влезание на столб, на вершине которого прикрепляется красный флажок или ценный подарок. Причем высота столба порой достигает 15 метров.</a:t>
            </a:r>
          </a:p>
          <a:p>
            <a:r>
              <a:rPr lang="ru-RU" sz="2000" dirty="0" smtClean="0">
                <a:solidFill>
                  <a:srgbClr val="FFFF00"/>
                </a:solidFill>
              </a:rPr>
              <a:t> </a:t>
            </a:r>
            <a:endParaRPr lang="ru-RU" sz="2000" dirty="0">
              <a:solidFill>
                <a:srgbClr val="FFFF00"/>
              </a:solidFill>
            </a:endParaRPr>
          </a:p>
        </p:txBody>
      </p:sp>
      <p:pic>
        <p:nvPicPr>
          <p:cNvPr id="5122" name="Picture 2" descr="https://avatars.mds.yandex.net/i?id=1c6df9e58f09bb3d0e6c46720df4c0ea_l-5257529-images-thumbs&amp;n=1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02"/>
          <a:stretch>
            <a:fillRect/>
          </a:stretch>
        </p:blipFill>
        <p:spPr bwMode="auto">
          <a:xfrm>
            <a:off x="5164137" y="590805"/>
            <a:ext cx="6651626" cy="549707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048793" y="-2286496"/>
            <a:ext cx="18289585" cy="11430991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idx="4294967295"/>
          </p:nvPr>
        </p:nvPicPr>
        <p:blipFill>
          <a:blip r:embed="rId4" cstate="print"/>
          <a:stretch>
            <a:fillRect/>
          </a:stretch>
        </p:blipFill>
        <p:spPr>
          <a:xfrm>
            <a:off x="350929" y="317863"/>
            <a:ext cx="5151181" cy="386225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146" name="Picture 2" descr="https://sun9-23.userapi.com/impg/xYS_Vq7KxCR-FjuwZnxc40lsfAEVld_20lcoHQ/eQyKNKdclpQ.jpg?size=1600x1200&amp;quality=95&amp;sign=b6703515f1142807c36ee40ccfd6629f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8241" y="3986646"/>
            <a:ext cx="3828473" cy="287135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 cstate="print"/>
          <a:srcRect t="20000" r="663" b="20222"/>
          <a:stretch>
            <a:fillRect/>
          </a:stretch>
        </p:blipFill>
        <p:spPr bwMode="auto">
          <a:xfrm>
            <a:off x="5576387" y="2384882"/>
            <a:ext cx="3149600" cy="421186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5721532" y="0"/>
            <a:ext cx="688518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Знакомство детей с     татарской 		художественной 		        			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литературой и народный </a:t>
            </a:r>
            <a:r>
              <a:rPr lang="ru-RU" sz="3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фольклер</a:t>
            </a:r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5907" y="4180114"/>
            <a:ext cx="3318703" cy="2851953"/>
          </a:xfrm>
          <a:prstGeom prst="rect">
            <a:avLst/>
          </a:prstGeom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48793" y="-2286496"/>
            <a:ext cx="18289585" cy="1143099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t="33351" b="33297"/>
          <a:stretch>
            <a:fillRect/>
          </a:stretch>
        </p:blipFill>
        <p:spPr bwMode="auto">
          <a:xfrm>
            <a:off x="6416597" y="2577602"/>
            <a:ext cx="5775403" cy="428039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079172" y="408668"/>
            <a:ext cx="10515600" cy="1325563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Братские  народы Поволжья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 t="17627" b="8963"/>
          <a:stretch>
            <a:fillRect/>
          </a:stretch>
        </p:blipFill>
        <p:spPr bwMode="auto">
          <a:xfrm>
            <a:off x="274320" y="1972492"/>
            <a:ext cx="6097762" cy="36967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48793" y="-2286496"/>
            <a:ext cx="18289585" cy="11430991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Вывод</a:t>
            </a:r>
            <a:endParaRPr lang="ru-RU" sz="3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Рисунок 11"/>
          <p:cNvSpPr>
            <a:spLocks noGrp="1"/>
          </p:cNvSpPr>
          <p:nvPr>
            <p:ph type="pic" idx="1"/>
          </p:nvPr>
        </p:nvSpPr>
        <p:spPr/>
      </p:sp>
      <p:sp>
        <p:nvSpPr>
          <p:cNvPr id="6" name="Подзаголовок 5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ru-RU" sz="2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Дети получат знания об истории и культуре татарского народа;</a:t>
            </a:r>
          </a:p>
          <a:p>
            <a:pPr>
              <a:lnSpc>
                <a:spcPct val="120000"/>
              </a:lnSpc>
            </a:pPr>
            <a:r>
              <a:rPr lang="ru-RU" sz="2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Познакомятся со старинными предметами домашнего обихода;</a:t>
            </a:r>
          </a:p>
          <a:p>
            <a:pPr>
              <a:lnSpc>
                <a:spcPct val="120000"/>
              </a:lnSpc>
            </a:pPr>
            <a:r>
              <a:rPr lang="ru-RU" sz="2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Повысится познавательный интерес детей;</a:t>
            </a:r>
          </a:p>
          <a:p>
            <a:pPr>
              <a:lnSpc>
                <a:spcPct val="120000"/>
              </a:lnSpc>
            </a:pPr>
            <a:r>
              <a:rPr lang="ru-RU" sz="2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Пополнится словарь детей через татарский фольклор. </a:t>
            </a:r>
          </a:p>
          <a:p>
            <a:pPr>
              <a:lnSpc>
                <a:spcPct val="120000"/>
              </a:lnSpc>
            </a:pPr>
            <a:r>
              <a:rPr lang="ru-RU" sz="2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Дети приобщатся к общечеловеческим ценностям, из которых складывается впоследствии важнейшее чувство – любовь к Родине.</a:t>
            </a:r>
          </a:p>
          <a:p>
            <a:pPr>
              <a:lnSpc>
                <a:spcPct val="120000"/>
              </a:lnSpc>
            </a:pPr>
            <a:r>
              <a:rPr lang="ru-RU" sz="2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Расширятся знания детей об истории, традициях и культуре народов, проживающих на территории Саратовской области.</a:t>
            </a:r>
          </a:p>
          <a:p>
            <a:pPr>
              <a:lnSpc>
                <a:spcPct val="120000"/>
              </a:lnSpc>
            </a:pPr>
            <a:r>
              <a:rPr lang="ru-RU" sz="2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Сформируются чувства ответственности, гордости, любви и патриотизма;</a:t>
            </a:r>
          </a:p>
          <a:p>
            <a:pPr>
              <a:lnSpc>
                <a:spcPct val="120000"/>
              </a:lnSpc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20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65418" y="-2352998"/>
            <a:ext cx="18289585" cy="1143099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21411" y="-2220605"/>
            <a:ext cx="18289585" cy="11430991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l="35772" r="8396"/>
          <a:stretch>
            <a:fillRect/>
          </a:stretch>
        </p:blipFill>
        <p:spPr bwMode="auto">
          <a:xfrm>
            <a:off x="6266053" y="2543734"/>
            <a:ext cx="2310715" cy="31040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 l="25480" r="14701" b="11675"/>
          <a:stretch>
            <a:fillRect/>
          </a:stretch>
        </p:blipFill>
        <p:spPr bwMode="auto">
          <a:xfrm>
            <a:off x="3138619" y="2891482"/>
            <a:ext cx="2916194" cy="29532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96102" y="2206565"/>
            <a:ext cx="4357107" cy="32678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print"/>
          <a:srcRect l="17894" t="13412" r="17420" b="19450"/>
          <a:stretch>
            <a:fillRect/>
          </a:stretch>
        </p:blipFill>
        <p:spPr bwMode="auto">
          <a:xfrm flipH="1">
            <a:off x="-535462" y="3373394"/>
            <a:ext cx="3403691" cy="27308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3" name="Прямоугольник 12"/>
          <p:cNvSpPr/>
          <p:nvPr/>
        </p:nvSpPr>
        <p:spPr>
          <a:xfrm>
            <a:off x="1850572" y="1110343"/>
            <a:ext cx="53698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Игра:  «Бег с яйцом в ложке»</a:t>
            </a:r>
            <a:endParaRPr lang="ru-RU" sz="3200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48793" y="-2286496"/>
            <a:ext cx="18289585" cy="11430991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60011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Ссылки на используемый материал</a:t>
            </a:r>
            <a:endParaRPr lang="ru-RU" sz="2700" dirty="0">
              <a:solidFill>
                <a:srgbClr val="FFFF00"/>
              </a:solidFill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524000" y="2147777"/>
            <a:ext cx="9144000" cy="3110023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dirty="0" smtClean="0"/>
              <a:t> </a:t>
            </a:r>
          </a:p>
          <a:p>
            <a:pPr algn="l"/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 материалам </a:t>
            </a:r>
            <a:r>
              <a:rPr lang="ru-RU" sz="2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мультимедийного</a:t>
            </a: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издания "Сабантуй",</a:t>
            </a:r>
          </a:p>
          <a:p>
            <a:pPr algn="l"/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http://1997-2011.tatarstan.ru/</a:t>
            </a:r>
          </a:p>
          <a:p>
            <a:pPr algn="l"/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http://www.liveinternet.ru/users/3173294/post174023679/</a:t>
            </a:r>
          </a:p>
          <a:p>
            <a:pPr algn="l"/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http://fotki.yandex.ru/users/masloff2006/</a:t>
            </a:r>
          </a:p>
          <a:p>
            <a:pPr algn="l"/>
            <a:r>
              <a:rPr lang="ru-RU" sz="2000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http://kukmor.livejournal.com/172007.html</a:t>
            </a:r>
            <a:endParaRPr lang="ru-RU" sz="2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88883" y="-2016501"/>
            <a:ext cx="18288000" cy="1143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sz="6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6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6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</TotalTime>
  <Words>179</Words>
  <Application>Microsoft Office PowerPoint</Application>
  <PresentationFormat>Широкоэкранный</PresentationFormat>
  <Paragraphs>97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Паспорт проекта</vt:lpstr>
      <vt:lpstr>На Волге живу я И песни слагаю О счастье, не помня о зле. И братьями всех я людей называю, Живущих на нашей земле. Здесь с русскими рядом Живут по соседству Чуваши, татары, мордва. И Волгу родную Мы любим всем сердцем. Здесь дружба народов жива. Кувшинникова Е. В.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Народные праздники и обычаи. </vt:lpstr>
      <vt:lpstr>Презентация PowerPoint</vt:lpstr>
      <vt:lpstr>Игры состязания</vt:lpstr>
      <vt:lpstr>Презентация PowerPoint</vt:lpstr>
      <vt:lpstr>Братские  народы Поволжья</vt:lpstr>
      <vt:lpstr>Вывод</vt:lpstr>
      <vt:lpstr>  Ссылки на используемый материал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Приобщение детей к национальной культуре и традициям народов Поволжья(татары) (старшая группа) </dc:title>
  <dc:creator>Нина</dc:creator>
  <cp:lastModifiedBy>Нина</cp:lastModifiedBy>
  <cp:revision>78</cp:revision>
  <dcterms:created xsi:type="dcterms:W3CDTF">2023-12-19T14:58:18Z</dcterms:created>
  <dcterms:modified xsi:type="dcterms:W3CDTF">2024-03-17T13:03:45Z</dcterms:modified>
</cp:coreProperties>
</file>