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87" r:id="rId2"/>
    <p:sldId id="28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E01"/>
    <a:srgbClr val="FE7F00"/>
    <a:srgbClr val="FFFFCC"/>
    <a:srgbClr val="D20046"/>
    <a:srgbClr val="D20028"/>
    <a:srgbClr val="B6793C"/>
    <a:srgbClr val="A50021"/>
    <a:srgbClr val="CC99FF"/>
    <a:srgbClr val="006666"/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4F9F2-5442-46C6-A8E4-4B6E99606C0B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46600-23B2-4606-AE53-EADE82135DF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52026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0.xml"/><Relationship Id="rId18" Type="http://schemas.openxmlformats.org/officeDocument/2006/relationships/slide" Target="slide25.xml"/><Relationship Id="rId26" Type="http://schemas.openxmlformats.org/officeDocument/2006/relationships/image" Target="../media/image6.jpeg"/><Relationship Id="rId3" Type="http://schemas.openxmlformats.org/officeDocument/2006/relationships/slide" Target="slide10.xml"/><Relationship Id="rId21" Type="http://schemas.openxmlformats.org/officeDocument/2006/relationships/slide" Target="slide7.xml"/><Relationship Id="rId7" Type="http://schemas.openxmlformats.org/officeDocument/2006/relationships/slide" Target="slide14.xml"/><Relationship Id="rId12" Type="http://schemas.openxmlformats.org/officeDocument/2006/relationships/slide" Target="slide19.xml"/><Relationship Id="rId17" Type="http://schemas.openxmlformats.org/officeDocument/2006/relationships/slide" Target="slide24.xml"/><Relationship Id="rId25" Type="http://schemas.openxmlformats.org/officeDocument/2006/relationships/slide" Target="slide6.xml"/><Relationship Id="rId2" Type="http://schemas.openxmlformats.org/officeDocument/2006/relationships/slide" Target="slide9.xml"/><Relationship Id="rId16" Type="http://schemas.openxmlformats.org/officeDocument/2006/relationships/slide" Target="slide23.xml"/><Relationship Id="rId20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openxmlformats.org/officeDocument/2006/relationships/slide" Target="slide18.xml"/><Relationship Id="rId24" Type="http://schemas.openxmlformats.org/officeDocument/2006/relationships/slide" Target="slide5.xml"/><Relationship Id="rId5" Type="http://schemas.openxmlformats.org/officeDocument/2006/relationships/slide" Target="slide12.xml"/><Relationship Id="rId15" Type="http://schemas.openxmlformats.org/officeDocument/2006/relationships/slide" Target="slide22.xml"/><Relationship Id="rId23" Type="http://schemas.openxmlformats.org/officeDocument/2006/relationships/slide" Target="slide4.xml"/><Relationship Id="rId28" Type="http://schemas.openxmlformats.org/officeDocument/2006/relationships/image" Target="../media/image8.jpeg"/><Relationship Id="rId10" Type="http://schemas.openxmlformats.org/officeDocument/2006/relationships/slide" Target="slide17.xml"/><Relationship Id="rId19" Type="http://schemas.openxmlformats.org/officeDocument/2006/relationships/slide" Target="slide26.xml"/><Relationship Id="rId4" Type="http://schemas.openxmlformats.org/officeDocument/2006/relationships/slide" Target="slide11.xml"/><Relationship Id="rId9" Type="http://schemas.openxmlformats.org/officeDocument/2006/relationships/slide" Target="slide16.xml"/><Relationship Id="rId14" Type="http://schemas.openxmlformats.org/officeDocument/2006/relationships/slide" Target="slide21.xml"/><Relationship Id="rId22" Type="http://schemas.openxmlformats.org/officeDocument/2006/relationships/slide" Target="slide3.xml"/><Relationship Id="rId27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4;&#1041;&#1046;%20&#1059;&#1056;&#1054;&#1050;&#1048;\6%20&#1082;&#1083;&#1072;&#1089;&#1089;\&#1059;&#1088;&#1086;&#1082;&#1080;%2022%20-%2025%20+\22%20&#1086;&#1087;&#1072;&#1089;%20&#1087;&#1086;&#1075;\&#1043;&#1088;&#1086;&#1079;&#1072;.avi" TargetMode="External"/><Relationship Id="rId5" Type="http://schemas.openxmlformats.org/officeDocument/2006/relationships/image" Target="../media/image38.jpe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krot.info/uploads/posts/2020-01/1579621268_8-p-sinie-foni-s-perekhodam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cap="all" spc="17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itchFamily="18" charset="0"/>
              </a:rPr>
              <a:t>Азбука безопасности</a:t>
            </a:r>
            <a:r>
              <a:rPr lang="ru-RU" sz="5400" b="1" cap="all" spc="17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itchFamily="18" charset="0"/>
              </a:rPr>
              <a:t/>
            </a:r>
            <a:br>
              <a:rPr lang="ru-RU" sz="5400" b="1" cap="all" spc="17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itchFamily="18" charset="0"/>
              </a:rPr>
            </a:br>
            <a:endParaRPr lang="ru-RU" dirty="0"/>
          </a:p>
        </p:txBody>
      </p:sp>
      <p:pic>
        <p:nvPicPr>
          <p:cNvPr id="4" name="Picture 3" descr="C:\Users\Moi\Desktop\image003.gi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08720"/>
            <a:ext cx="2304256" cy="26642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:\Users\Moi\Desktop\s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980728"/>
            <a:ext cx="2304256" cy="27363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Moi\Desktop\sm_fu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4077072"/>
            <a:ext cx="7416824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539552" y="1289470"/>
            <a:ext cx="2592000" cy="86400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99583">
                <a:schemeClr val="bg1">
                  <a:lumMod val="93000"/>
                </a:schemeClr>
              </a:gs>
              <a:gs pos="0">
                <a:schemeClr val="bg1">
                  <a:lumMod val="85000"/>
                </a:schemeClr>
              </a:gs>
              <a:gs pos="54000">
                <a:schemeClr val="bg1"/>
              </a:gs>
            </a:gsLst>
            <a:lin ang="5400000" scaled="1"/>
            <a:tileRect/>
          </a:gradFill>
          <a:ln w="31750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  <a:t>ДОРОЖНОЕ</a:t>
            </a:r>
            <a:b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</a:br>
            <a: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  <a:t>ДВИЖЕНИЕ</a:t>
            </a:r>
          </a:p>
        </p:txBody>
      </p:sp>
      <p:sp>
        <p:nvSpPr>
          <p:cNvPr id="3076" name="AutoShape 4"/>
          <p:cNvSpPr>
            <a:spLocks noChangeArrowheads="1"/>
          </p:cNvSpPr>
          <p:nvPr/>
        </p:nvSpPr>
        <p:spPr bwMode="auto">
          <a:xfrm>
            <a:off x="539552" y="2281092"/>
            <a:ext cx="2592388" cy="8651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31750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i="1">
                <a:solidFill>
                  <a:srgbClr val="990033"/>
                </a:solidFill>
                <a:latin typeface="Georgia" pitchFamily="18" charset="0"/>
              </a:rPr>
              <a:t>БЫТОВЫЕ</a:t>
            </a:r>
            <a:br>
              <a:rPr lang="ru-RU" sz="2000" b="1" i="1">
                <a:solidFill>
                  <a:srgbClr val="990033"/>
                </a:solidFill>
                <a:latin typeface="Georgia" pitchFamily="18" charset="0"/>
              </a:rPr>
            </a:br>
            <a:r>
              <a:rPr lang="ru-RU" sz="2000" b="1" i="1">
                <a:solidFill>
                  <a:srgbClr val="990033"/>
                </a:solidFill>
                <a:latin typeface="Georgia" pitchFamily="18" charset="0"/>
              </a:rPr>
              <a:t>ПРИБОРЫ</a:t>
            </a:r>
          </a:p>
        </p:txBody>
      </p:sp>
      <p:sp>
        <p:nvSpPr>
          <p:cNvPr id="3077" name="AutoShape 5"/>
          <p:cNvSpPr>
            <a:spLocks noChangeArrowheads="1"/>
          </p:cNvSpPr>
          <p:nvPr/>
        </p:nvSpPr>
        <p:spPr bwMode="auto">
          <a:xfrm>
            <a:off x="539552" y="3273901"/>
            <a:ext cx="2592388" cy="8651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31750">
            <a:solidFill>
              <a:srgbClr val="B0753A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i="1" dirty="0" smtClean="0">
                <a:solidFill>
                  <a:srgbClr val="990033"/>
                </a:solidFill>
                <a:latin typeface="Georgia" pitchFamily="18" charset="0"/>
              </a:rPr>
              <a:t>ПОЖАРНАЯ</a:t>
            </a:r>
          </a:p>
          <a:p>
            <a:pPr algn="ctr"/>
            <a:r>
              <a:rPr lang="ru-RU" sz="2000" b="1" i="1" dirty="0" smtClean="0">
                <a:solidFill>
                  <a:srgbClr val="990033"/>
                </a:solidFill>
                <a:latin typeface="Georgia" pitchFamily="18" charset="0"/>
              </a:rPr>
              <a:t>БЕЗОПАСНОСТЬ</a:t>
            </a:r>
            <a:endParaRPr lang="ru-RU" sz="2000" b="1" i="1" dirty="0">
              <a:solidFill>
                <a:srgbClr val="990033"/>
              </a:solidFill>
              <a:latin typeface="Georgia" pitchFamily="18" charset="0"/>
            </a:endParaRPr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467544" y="4293096"/>
            <a:ext cx="2590800" cy="86409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31750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  <a:t>ПРИРОДНЫЕ</a:t>
            </a:r>
            <a:b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</a:br>
            <a:r>
              <a:rPr lang="ru-RU" sz="2000" b="1" i="1" dirty="0">
                <a:solidFill>
                  <a:srgbClr val="990033"/>
                </a:solidFill>
                <a:latin typeface="Georgia" pitchFamily="18" charset="0"/>
              </a:rPr>
              <a:t>ЯВЛЕНИЯ</a:t>
            </a:r>
          </a:p>
        </p:txBody>
      </p:sp>
      <p:sp>
        <p:nvSpPr>
          <p:cNvPr id="2054" name="AutoShap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07984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2055" name="AutoShape 4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552300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2056" name="AutoShape 4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396616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2057" name="AutoShape 4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240932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4</a:t>
            </a:r>
          </a:p>
        </p:txBody>
      </p:sp>
      <p:sp>
        <p:nvSpPr>
          <p:cNvPr id="2058" name="AutoShape 45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085248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5</a:t>
            </a:r>
          </a:p>
        </p:txBody>
      </p:sp>
      <p:sp>
        <p:nvSpPr>
          <p:cNvPr id="2059" name="AutoShape 46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929563" y="234896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8B088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6</a:t>
            </a:r>
          </a:p>
        </p:txBody>
      </p:sp>
      <p:sp>
        <p:nvSpPr>
          <p:cNvPr id="2060" name="AutoShape 47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3707984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2061" name="AutoShape 48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4552300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2062" name="AutoShape 49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396616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2063" name="AutoShape 5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240932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4</a:t>
            </a:r>
          </a:p>
        </p:txBody>
      </p:sp>
      <p:sp>
        <p:nvSpPr>
          <p:cNvPr id="2064" name="AutoShape 51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085248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5</a:t>
            </a:r>
          </a:p>
        </p:txBody>
      </p:sp>
      <p:sp>
        <p:nvSpPr>
          <p:cNvPr id="2065" name="AutoShape 52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7929563" y="3342563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100000">
                <a:srgbClr val="FFB061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6</a:t>
            </a:r>
          </a:p>
        </p:txBody>
      </p:sp>
      <p:sp>
        <p:nvSpPr>
          <p:cNvPr id="2066" name="AutoShape 5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707904" y="4293096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2067" name="AutoShape 54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4563669" y="433871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2068" name="AutoShape 55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5405143" y="433871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2069" name="AutoShape 56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6246617" y="433871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4</a:t>
            </a:r>
          </a:p>
        </p:txBody>
      </p:sp>
      <p:sp>
        <p:nvSpPr>
          <p:cNvPr id="2070" name="AutoShape 57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7088091" y="433871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5</a:t>
            </a:r>
          </a:p>
        </p:txBody>
      </p:sp>
      <p:sp>
        <p:nvSpPr>
          <p:cNvPr id="2071" name="AutoShape 58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7929563" y="4338710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6</a:t>
            </a:r>
          </a:p>
        </p:txBody>
      </p:sp>
      <p:sp>
        <p:nvSpPr>
          <p:cNvPr id="2072" name="AutoShape 59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929563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6</a:t>
            </a:r>
          </a:p>
        </p:txBody>
      </p:sp>
      <p:sp>
        <p:nvSpPr>
          <p:cNvPr id="2073" name="AutoShape 60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7085248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5</a:t>
            </a:r>
          </a:p>
        </p:txBody>
      </p:sp>
      <p:sp>
        <p:nvSpPr>
          <p:cNvPr id="2074" name="AutoShape 61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3707984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1</a:t>
            </a:r>
          </a:p>
        </p:txBody>
      </p:sp>
      <p:sp>
        <p:nvSpPr>
          <p:cNvPr id="2075" name="AutoShape 62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4552300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2</a:t>
            </a:r>
          </a:p>
        </p:txBody>
      </p:sp>
      <p:sp>
        <p:nvSpPr>
          <p:cNvPr id="2076" name="AutoShape 6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5396616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>
                <a:solidFill>
                  <a:srgbClr val="CC0000"/>
                </a:solidFill>
              </a:rPr>
              <a:t>3</a:t>
            </a:r>
          </a:p>
        </p:txBody>
      </p:sp>
      <p:sp>
        <p:nvSpPr>
          <p:cNvPr id="2077" name="AutoShape 64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240932" y="1340848"/>
            <a:ext cx="720000" cy="7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93000"/>
                </a:schemeClr>
              </a:gs>
            </a:gsLst>
            <a:path path="shape">
              <a:fillToRect l="50000" t="50000" r="50000" b="50000"/>
            </a:path>
          </a:gradFill>
          <a:ln w="31750">
            <a:solidFill>
              <a:srgbClr val="9E693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400" b="1" dirty="0">
                <a:solidFill>
                  <a:srgbClr val="CC0000"/>
                </a:solidFill>
              </a:rPr>
              <a:t>4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362704" y="260648"/>
            <a:ext cx="65678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Georgia" pitchFamily="18" charset="0"/>
              </a:rPr>
              <a:t>Азбука безопасности</a:t>
            </a:r>
            <a:endParaRPr lang="ru-RU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  <a:latin typeface="Georgia" pitchFamily="18" charset="0"/>
            </a:endParaRPr>
          </a:p>
        </p:txBody>
      </p:sp>
      <p:pic>
        <p:nvPicPr>
          <p:cNvPr id="32" name="Рисунок 31" descr="https://nukadeti.ru/content/images/essence/color/1753/2819.jpg"/>
          <p:cNvPicPr/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539553" y="5301208"/>
            <a:ext cx="2736304" cy="118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Рисунок 32" descr="https://www.toyway.ru/upload/iblock/e82/Tehnopark_SB-16-44-P-WB_1.jpg"/>
          <p:cNvPicPr/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275856" y="5445224"/>
            <a:ext cx="2808312" cy="103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Рисунок 33" descr="https://avatars.mds.yandex.net/get-zen_doc/1686199/pub_5e444394b83d707e09fb4e3c_5e4444490a4cb02ee4282da4/scale_1200"/>
          <p:cNvPicPr/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6300192" y="5301208"/>
            <a:ext cx="2376314" cy="1172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6196169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indefinite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5" dur="indefinite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1" dur="indefinite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7" dur="indefinite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3" dur="indefinite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9" dur="indefinite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5" dur="indefinite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1" dur="indefinite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7" dur="indefinite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3" dur="indefinite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0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9" dur="indefinite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15" dur="indefinite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1" dur="indefinite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7" dur="indefinite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0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3" dur="indefinite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9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 nodeType="clickPar">
                      <p:stCondLst>
                        <p:cond delay="0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9" dur="indefinite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0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20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 nodeType="clickPar">
                      <p:stCondLst>
                        <p:cond delay="0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45" dur="indefinite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1"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  <p:bldP spid="2056" grpId="0" animBg="1"/>
      <p:bldP spid="2057" grpId="0" animBg="1"/>
      <p:bldP spid="2058" grpId="0" animBg="1"/>
      <p:bldP spid="2059" grpId="0" animBg="1"/>
      <p:bldP spid="2060" grpId="0" animBg="1"/>
      <p:bldP spid="2061" grpId="0" animBg="1"/>
      <p:bldP spid="2062" grpId="0" animBg="1"/>
      <p:bldP spid="2063" grpId="0" animBg="1"/>
      <p:bldP spid="2064" grpId="0" animBg="1"/>
      <p:bldP spid="2065" grpId="0" animBg="1"/>
      <p:bldP spid="2066" grpId="0" animBg="1"/>
      <p:bldP spid="2067" grpId="0" animBg="1"/>
      <p:bldP spid="2068" grpId="0" animBg="1"/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ttps://kartinkinaden.ru/uploads/posts/2020-07/1593790450_29-p-svetlii-fon-dlya-prezentatsii-3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55" descr="клипарт_410_стр5_адрес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37" b="9897"/>
          <a:stretch/>
        </p:blipFill>
        <p:spPr bwMode="auto">
          <a:xfrm>
            <a:off x="539552" y="1988840"/>
            <a:ext cx="2720278" cy="3667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4067944" y="4621460"/>
            <a:ext cx="3384375" cy="51077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3F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cap="all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регулировщик</a:t>
            </a:r>
            <a:endParaRPr lang="ru-RU" sz="2400" b="1" cap="all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auto">
          <a:xfrm>
            <a:off x="439317" y="1988841"/>
            <a:ext cx="4996779" cy="2160240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3000" i="1" dirty="0">
              <a:latin typeface="Georgia" pitchFamily="18" charset="0"/>
            </a:endParaRPr>
          </a:p>
        </p:txBody>
      </p:sp>
      <p:sp>
        <p:nvSpPr>
          <p:cNvPr id="41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1</a:t>
            </a:r>
          </a:p>
        </p:txBody>
      </p:sp>
      <p:sp>
        <p:nvSpPr>
          <p:cNvPr id="42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67944" y="2274839"/>
            <a:ext cx="4248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Командуя жезлом, Он всех направляет, И всем перекрёстком один управляет. Он словно волшебник, Машин дрессировщик, А имя ему — …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267744" y="3933056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+mj-lt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+mj-lt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32475958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995936" y="3789040"/>
            <a:ext cx="3456384" cy="57888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3F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светофор</a:t>
            </a:r>
            <a:endParaRPr lang="ru-RU" sz="28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55111" y="1412776"/>
            <a:ext cx="8635378" cy="1224136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2</a:t>
            </a:r>
            <a:endParaRPr lang="ru-RU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1700809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Пешеходам объясняет,</a:t>
            </a:r>
          </a:p>
          <a:p>
            <a:pPr algn="ctr"/>
            <a:r>
              <a:rPr lang="ru-RU" dirty="0" smtClean="0"/>
              <a:t>Как дорогу перейти.</a:t>
            </a:r>
          </a:p>
          <a:p>
            <a:pPr algn="ctr"/>
            <a:r>
              <a:rPr lang="ru-RU" dirty="0" smtClean="0"/>
              <a:t>Он сигналы зажигает,</a:t>
            </a:r>
          </a:p>
          <a:p>
            <a:pPr algn="ctr"/>
            <a:r>
              <a:rPr lang="ru-RU" dirty="0" smtClean="0"/>
              <a:t>Помогая нам в пути.</a:t>
            </a:r>
            <a:endParaRPr lang="ru-RU" dirty="0"/>
          </a:p>
        </p:txBody>
      </p:sp>
      <p:pic>
        <p:nvPicPr>
          <p:cNvPr id="11" name="Рисунок 10" descr="https://banner2.cleanpng.com/20180622/zuy/kisspng-traffic-light-kindergarten-traffic-code-road-pedes-traffic-light-5b2c9d33f0aee9.08120692152965048398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212976"/>
            <a:ext cx="1728192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49902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Text Box 4"/>
          <p:cNvSpPr txBox="1">
            <a:spLocks noChangeArrowheads="1"/>
          </p:cNvSpPr>
          <p:nvPr/>
        </p:nvSpPr>
        <p:spPr bwMode="auto">
          <a:xfrm>
            <a:off x="1646100" y="4005064"/>
            <a:ext cx="5637206" cy="57888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3F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 cap="all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Дорожные знаки</a:t>
            </a:r>
            <a:endParaRPr lang="ru-RU" sz="2800" b="1" cap="all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0" name="AutoShape 37"/>
          <p:cNvSpPr>
            <a:spLocks noChangeArrowheads="1"/>
          </p:cNvSpPr>
          <p:nvPr/>
        </p:nvSpPr>
        <p:spPr bwMode="auto">
          <a:xfrm>
            <a:off x="255111" y="1268760"/>
            <a:ext cx="8635378" cy="1512167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3</a:t>
            </a:r>
            <a:endParaRPr lang="ru-RU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5" name="Picture 2" descr="C:\Users\Home\Pictures\01_ДОРОГА\СВЕТОФОР\243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44208" y="3140968"/>
            <a:ext cx="1625114" cy="281405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286000" y="1844824"/>
            <a:ext cx="4014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На обочинах стоят,</a:t>
            </a:r>
          </a:p>
          <a:p>
            <a:r>
              <a:rPr lang="ru-RU" dirty="0" smtClean="0"/>
              <a:t>Молча с нами говорят.</a:t>
            </a:r>
          </a:p>
          <a:p>
            <a:r>
              <a:rPr lang="ru-RU" dirty="0" smtClean="0"/>
              <a:t>Всем готовы помогать.</a:t>
            </a:r>
          </a:p>
          <a:p>
            <a:r>
              <a:rPr lang="ru-RU" dirty="0" smtClean="0"/>
              <a:t>Главное – их понимать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7956715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55111" y="1268761"/>
            <a:ext cx="8635378" cy="864095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4</a:t>
            </a:r>
            <a:endParaRPr lang="ru-RU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6000" y="1412776"/>
            <a:ext cx="35821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Рядышком с шоссе лежит,</a:t>
            </a:r>
          </a:p>
          <a:p>
            <a:r>
              <a:rPr lang="ru-RU" dirty="0" smtClean="0"/>
              <a:t>По ней транспорт не бежит.</a:t>
            </a:r>
          </a:p>
          <a:p>
            <a:r>
              <a:rPr lang="ru-RU" dirty="0" smtClean="0"/>
              <a:t>Ну а если вдруг беда,</a:t>
            </a:r>
          </a:p>
          <a:p>
            <a:r>
              <a:rPr lang="ru-RU" dirty="0" smtClean="0"/>
              <a:t>То съезжают все сюда. 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004473" y="3244334"/>
            <a:ext cx="15279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+mj-lt"/>
              </a:rPr>
              <a:t>Обочина</a:t>
            </a:r>
            <a:endParaRPr lang="ru-RU" sz="2800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1" name="Рисунок 10" descr="https://banner2.cleanpng.com/20180622/zuy/kisspng-traffic-light-kindergarten-traffic-code-road-pedes-traffic-light-5b2c9d33f0aee9.08120692152965048398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5" y="2924944"/>
            <a:ext cx="2664296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95237012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Line 38"/>
          <p:cNvSpPr>
            <a:spLocks noChangeShapeType="1"/>
          </p:cNvSpPr>
          <p:nvPr/>
        </p:nvSpPr>
        <p:spPr bwMode="auto">
          <a:xfrm>
            <a:off x="182037" y="5865378"/>
            <a:ext cx="8784052" cy="23094"/>
          </a:xfrm>
          <a:prstGeom prst="line">
            <a:avLst/>
          </a:prstGeom>
          <a:noFill/>
          <a:ln w="28575">
            <a:solidFill>
              <a:schemeClr val="bg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4067944" y="4473031"/>
            <a:ext cx="3096344" cy="919401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3F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cap="all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Пешеходный переход</a:t>
            </a:r>
            <a:endParaRPr lang="ru-RU" sz="2400" b="1" cap="all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 useBgFill="1">
        <p:nvSpPr>
          <p:cNvPr id="63" name="Прямоугольник 62"/>
          <p:cNvSpPr/>
          <p:nvPr/>
        </p:nvSpPr>
        <p:spPr>
          <a:xfrm>
            <a:off x="1403648" y="2689884"/>
            <a:ext cx="2088232" cy="20352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3" name="AutoShape 37"/>
          <p:cNvSpPr>
            <a:spLocks noChangeArrowheads="1"/>
          </p:cNvSpPr>
          <p:nvPr/>
        </p:nvSpPr>
        <p:spPr bwMode="auto">
          <a:xfrm>
            <a:off x="255111" y="1268760"/>
            <a:ext cx="8635378" cy="1512167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pic>
        <p:nvPicPr>
          <p:cNvPr id="64" name="Picture 2" descr="C:\Users\Home\Pictures\01_ДОРОГА\СВЕТОФОР\243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272" y="1484784"/>
            <a:ext cx="1625114" cy="2814050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5</a:t>
            </a:r>
            <a:endParaRPr lang="ru-RU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86000" y="241333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Что за зебра без копыт: Не под нею пыль летит, А над нею вьюга пыли И летят автомобили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8525138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62" grpId="0" build="p"/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255111" y="1268760"/>
            <a:ext cx="8635378" cy="1512167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3000" i="1" dirty="0">
              <a:latin typeface="Georgia" pitchFamily="18" charset="0"/>
            </a:endParaRP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rPr>
              <a:t>6</a:t>
            </a:r>
            <a:endParaRPr lang="ru-RU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bg1">
                  <a:lumMod val="90000"/>
                </a:schemeClr>
              </a:gs>
              <a:gs pos="53000">
                <a:schemeClr val="bg1"/>
              </a:gs>
              <a:gs pos="99000">
                <a:schemeClr val="bg1">
                  <a:lumMod val="90000"/>
                </a:schemeClr>
              </a:gs>
            </a:gsLst>
            <a:lin ang="5400000" scaled="1"/>
            <a:tileRect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Дорожное движение</a:t>
            </a:r>
            <a:endParaRPr lang="ru-RU" sz="28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162880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Я хочу спросить про знак,</a:t>
            </a:r>
          </a:p>
          <a:p>
            <a:r>
              <a:rPr lang="ru-RU" dirty="0" smtClean="0"/>
              <a:t>Нарисован знак вот так:</a:t>
            </a:r>
          </a:p>
          <a:p>
            <a:r>
              <a:rPr lang="ru-RU" dirty="0" smtClean="0"/>
              <a:t>В треугольнике ребята</a:t>
            </a:r>
          </a:p>
          <a:p>
            <a:r>
              <a:rPr lang="ru-RU" dirty="0" smtClean="0"/>
              <a:t>Со всех ног бегут куда-то.</a:t>
            </a:r>
            <a:endParaRPr lang="ru-RU" dirty="0"/>
          </a:p>
        </p:txBody>
      </p:sp>
      <p:sp useBgFill="1">
        <p:nvSpPr>
          <p:cNvPr id="20" name="Прямоугольник 19"/>
          <p:cNvSpPr/>
          <p:nvPr/>
        </p:nvSpPr>
        <p:spPr>
          <a:xfrm>
            <a:off x="4427984" y="3861048"/>
            <a:ext cx="4104456" cy="2232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 smtClean="0">
                <a:solidFill>
                  <a:srgbClr val="FF0000"/>
                </a:solidFill>
                <a:latin typeface="+mj-lt"/>
              </a:rPr>
              <a:t> «Осторожно Дети!»</a:t>
            </a:r>
            <a:r>
              <a:rPr lang="ru-RU" dirty="0" smtClean="0"/>
              <a:t>дети!» но, де</a:t>
            </a:r>
            <a:endParaRPr lang="ru-RU" dirty="0"/>
          </a:p>
        </p:txBody>
      </p:sp>
      <p:pic>
        <p:nvPicPr>
          <p:cNvPr id="10" name="Рисунок 9" descr="https://banner2.cleanpng.com/20180622/zuy/kisspng-traffic-light-kindergarten-traffic-code-road-pedes-traffic-light-5b2c9d33f0aee9.08120692152965048398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2592288" cy="311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5455511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econom38.ru/upload/products/50479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20888"/>
            <a:ext cx="2726465" cy="2520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5951654" y="1601342"/>
            <a:ext cx="1493535" cy="51077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3F3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ru-RU" sz="2400" b="1" cap="all" dirty="0">
              <a:solidFill>
                <a:srgbClr val="CC0000"/>
              </a:solidFill>
              <a:latin typeface="Georgia" pitchFamily="18" charset="0"/>
            </a:endParaRPr>
          </a:p>
        </p:txBody>
      </p:sp>
      <p:sp>
        <p:nvSpPr>
          <p:cNvPr id="9253" name="AutoShape 37"/>
          <p:cNvSpPr>
            <a:spLocks noChangeArrowheads="1"/>
          </p:cNvSpPr>
          <p:nvPr/>
        </p:nvSpPr>
        <p:spPr bwMode="auto">
          <a:xfrm>
            <a:off x="530860" y="1472865"/>
            <a:ext cx="4905236" cy="2203689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>
                <a:solidFill>
                  <a:srgbClr val="CC0000"/>
                </a:solidFill>
                <a:latin typeface="Arial" pitchFamily="34" charset="0"/>
              </a:rPr>
              <a:t>1</a:t>
            </a:r>
          </a:p>
        </p:txBody>
      </p:sp>
      <p:sp>
        <p:nvSpPr>
          <p:cNvPr id="15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1043608" y="1844824"/>
          <a:ext cx="2880320" cy="1440160"/>
        </p:xfrm>
        <a:graphic>
          <a:graphicData uri="http://schemas.openxmlformats.org/drawingml/2006/table">
            <a:tbl>
              <a:tblPr/>
              <a:tblGrid>
                <a:gridCol w="2880320"/>
              </a:tblGrid>
              <a:tr h="1440160">
                <a:tc>
                  <a:txBody>
                    <a:bodyPr/>
                    <a:lstStyle/>
                    <a:p>
                      <a:r>
                        <a:rPr lang="ru-RU" dirty="0"/>
                        <a:t>По материи сную,</a:t>
                      </a:r>
                      <a:br>
                        <a:rPr lang="ru-RU" dirty="0"/>
                      </a:br>
                      <a:r>
                        <a:rPr lang="ru-RU" dirty="0"/>
                        <a:t>Всюду острый нос сую.</a:t>
                      </a:r>
                      <a:br>
                        <a:rPr lang="ru-RU" dirty="0"/>
                      </a:br>
                      <a:r>
                        <a:rPr lang="ru-RU" dirty="0"/>
                        <a:t>Ох и злюсь я, и шиплю.</a:t>
                      </a:r>
                      <a:br>
                        <a:rPr lang="ru-RU" dirty="0"/>
                      </a:br>
                      <a:r>
                        <a:rPr lang="ru-RU" dirty="0"/>
                        <a:t>Мятых </a:t>
                      </a:r>
                      <a:r>
                        <a:rPr lang="ru-RU" dirty="0" err="1"/>
                        <a:t>о-очень</a:t>
                      </a:r>
                      <a:r>
                        <a:rPr lang="ru-RU" dirty="0"/>
                        <a:t> не люблю.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8" name="Рисунок 17" descr="https://yt3.ggpht.com/a/AATXAJwA093JjrKs3HXsCHo4FzOja6N6edScvy2d3kP86Q=s900-c-k-c0xffffffff-no-rj-m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01008"/>
            <a:ext cx="2766695" cy="266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070272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AutoShape 38"/>
          <p:cNvSpPr>
            <a:spLocks noChangeArrowheads="1"/>
          </p:cNvSpPr>
          <p:nvPr/>
        </p:nvSpPr>
        <p:spPr bwMode="auto">
          <a:xfrm rot="16200000">
            <a:off x="4860494" y="2340569"/>
            <a:ext cx="4592538" cy="27368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r">
              <a:lnSpc>
                <a:spcPct val="120000"/>
              </a:lnSpc>
              <a:defRPr/>
            </a:pPr>
            <a:endParaRPr lang="ru-RU" sz="2800" b="1" i="1"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eorgia" pitchFamily="18" charset="0"/>
            </a:endParaRPr>
          </a:p>
          <a:p>
            <a:pPr algn="r">
              <a:lnSpc>
                <a:spcPct val="120000"/>
              </a:lnSpc>
              <a:defRPr/>
            </a:pPr>
            <a:endParaRPr lang="ru-RU" sz="2800" b="1" i="1"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eorgia" pitchFamily="18" charset="0"/>
            </a:endParaRPr>
          </a:p>
          <a:p>
            <a:pPr algn="r">
              <a:lnSpc>
                <a:spcPct val="120000"/>
              </a:lnSpc>
              <a:defRPr/>
            </a:pPr>
            <a:endParaRPr lang="ru-RU" sz="2800" b="1" i="1"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eorgia" pitchFamily="18" charset="0"/>
            </a:endParaRPr>
          </a:p>
        </p:txBody>
      </p:sp>
      <p:pic>
        <p:nvPicPr>
          <p:cNvPr id="6146" name="Picture 2" descr="http://img-fotki.yandex.ru/get/9308/16969765.185/0_7c92d_82201012_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143" y="2420888"/>
            <a:ext cx="1978975" cy="32564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1"/>
          <p:cNvSpPr txBox="1">
            <a:spLocks noChangeArrowheads="1"/>
          </p:cNvSpPr>
          <p:nvPr/>
        </p:nvSpPr>
        <p:spPr bwMode="auto">
          <a:xfrm>
            <a:off x="6012160" y="1484784"/>
            <a:ext cx="231238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>
                <a:solidFill>
                  <a:srgbClr val="CC0000"/>
                </a:solidFill>
                <a:latin typeface="Georgia" pitchFamily="18" charset="0"/>
              </a:rPr>
              <a:t>ГАЗОВАЯ ПЛИТА</a:t>
            </a:r>
          </a:p>
        </p:txBody>
      </p:sp>
      <p:sp useBgFill="1">
        <p:nvSpPr>
          <p:cNvPr id="13" name="Прямоугольник 12"/>
          <p:cNvSpPr/>
          <p:nvPr/>
        </p:nvSpPr>
        <p:spPr>
          <a:xfrm>
            <a:off x="5422876" y="1393674"/>
            <a:ext cx="3467773" cy="50976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4" name="Picture 2" descr="C:\Users\Home\Pictures\01_СМАЙЛЫ\3260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1802543" cy="2289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latin typeface="Arial" pitchFamily="34" charset="0"/>
              </a:rPr>
              <a:t>2</a:t>
            </a:r>
            <a:endParaRPr lang="ru-RU" sz="4400" b="1" dirty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355976" y="1556792"/>
            <a:ext cx="38164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комнате ванной коробка стоит,</a:t>
            </a:r>
            <a:br>
              <a:rPr lang="ru-RU" dirty="0" smtClean="0"/>
            </a:br>
            <a:r>
              <a:rPr lang="ru-RU" dirty="0" smtClean="0"/>
              <a:t>Глазом прозрачным и круглым глядит.</a:t>
            </a:r>
            <a:br>
              <a:rPr lang="ru-RU" dirty="0" smtClean="0"/>
            </a:br>
            <a:r>
              <a:rPr lang="ru-RU" dirty="0" smtClean="0"/>
              <a:t>В глаз заглянуть интересно, когда</a:t>
            </a:r>
            <a:br>
              <a:rPr lang="ru-RU" dirty="0" smtClean="0"/>
            </a:br>
            <a:r>
              <a:rPr lang="ru-RU" dirty="0" smtClean="0"/>
              <a:t>В этой коробке клокочет вода</a:t>
            </a:r>
            <a:endParaRPr lang="ru-RU" dirty="0"/>
          </a:p>
        </p:txBody>
      </p:sp>
      <p:pic>
        <p:nvPicPr>
          <p:cNvPr id="18433" name="Picture 1" descr="C:\Users\Moi\Desktop\iEDH5B82V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-11620672"/>
            <a:ext cx="4716016" cy="4752528"/>
          </a:xfrm>
          <a:prstGeom prst="rect">
            <a:avLst/>
          </a:prstGeom>
          <a:noFill/>
        </p:spPr>
      </p:pic>
      <p:pic>
        <p:nvPicPr>
          <p:cNvPr id="16" name="Рисунок 15" descr="C:\Users\Moi\Desktop\iEDH5B82V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2060848"/>
            <a:ext cx="2592288" cy="369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6703525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AutoShape 37"/>
          <p:cNvSpPr>
            <a:spLocks noChangeArrowheads="1"/>
          </p:cNvSpPr>
          <p:nvPr/>
        </p:nvSpPr>
        <p:spPr bwMode="auto">
          <a:xfrm>
            <a:off x="530860" y="1472865"/>
            <a:ext cx="4905236" cy="2203689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latin typeface="Arial" pitchFamily="34" charset="0"/>
              </a:rPr>
              <a:t>3</a:t>
            </a:r>
            <a:endParaRPr lang="ru-RU" sz="4400" b="1" dirty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63888" y="1340768"/>
            <a:ext cx="30963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Я очень люблю побродить по коврам,</a:t>
            </a:r>
            <a:br>
              <a:rPr lang="ru-RU" dirty="0" smtClean="0"/>
            </a:br>
            <a:r>
              <a:rPr lang="ru-RU" dirty="0" smtClean="0"/>
              <a:t>По мягким диванам, по темным углам.</a:t>
            </a:r>
            <a:br>
              <a:rPr lang="ru-RU" dirty="0" smtClean="0"/>
            </a:br>
            <a:r>
              <a:rPr lang="ru-RU" dirty="0" smtClean="0"/>
              <a:t>Там вкусную пыль я всегда нахожу</a:t>
            </a:r>
            <a:br>
              <a:rPr lang="ru-RU" dirty="0" smtClean="0"/>
            </a:br>
            <a:r>
              <a:rPr lang="ru-RU" dirty="0" smtClean="0"/>
              <a:t>И от наслаждения громко жужжу.</a:t>
            </a:r>
            <a:endParaRPr lang="ru-RU" dirty="0"/>
          </a:p>
        </p:txBody>
      </p:sp>
      <p:pic>
        <p:nvPicPr>
          <p:cNvPr id="14" name="Рисунок 13" descr="https://чистовгороде.рф/components/com_jshopping/files/img_products/full________________Numatic_Hetty_HET_2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284984"/>
            <a:ext cx="2103120" cy="2939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yt3.ggpht.com/a/AATXAJwA093JjrKs3HXsCHo4FzOja6N6edScvy2d3kP86Q=s900-c-k-c0xffffffff-no-rj-m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212976"/>
            <a:ext cx="2766695" cy="266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248041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 useBgFill="1">
        <p:nvSpPr>
          <p:cNvPr id="12" name="Прямоугольник 11"/>
          <p:cNvSpPr/>
          <p:nvPr/>
        </p:nvSpPr>
        <p:spPr>
          <a:xfrm>
            <a:off x="1669677" y="2692048"/>
            <a:ext cx="1750195" cy="3923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3" name="Picture 2" descr="C:\Users\Home\Pictures\01_СМАЙЛЫ\326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01008"/>
            <a:ext cx="1802543" cy="2289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37"/>
          <p:cNvSpPr>
            <a:spLocks noChangeArrowheads="1"/>
          </p:cNvSpPr>
          <p:nvPr/>
        </p:nvSpPr>
        <p:spPr bwMode="auto">
          <a:xfrm>
            <a:off x="530860" y="1472865"/>
            <a:ext cx="2024916" cy="1128796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latin typeface="Arial" pitchFamily="34" charset="0"/>
              </a:rPr>
              <a:t>4</a:t>
            </a:r>
            <a:endParaRPr lang="ru-RU" sz="4400" b="1" dirty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14" name="Рисунок 13" descr="https://st3.depositphotos.com/5261163/12831/v/950/depositphotos_128312462-stock-illustration-refrigerator-full-of-food-vector.jpg"/>
          <p:cNvPicPr/>
          <p:nvPr/>
        </p:nvPicPr>
        <p:blipFill>
          <a:blip r:embed="rId4" cstate="print"/>
          <a:srcRect l="15660" r="19088" b="5001"/>
          <a:stretch>
            <a:fillRect/>
          </a:stretch>
        </p:blipFill>
        <p:spPr bwMode="auto">
          <a:xfrm>
            <a:off x="6516216" y="2636912"/>
            <a:ext cx="180020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1403648" y="1772816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Мороз в большом шкафу живет,</a:t>
            </a:r>
          </a:p>
          <a:p>
            <a:r>
              <a:rPr lang="ru-RU" dirty="0" smtClean="0"/>
              <a:t>Любую порчу изведет,</a:t>
            </a:r>
          </a:p>
          <a:p>
            <a:r>
              <a:rPr lang="ru-RU" dirty="0" smtClean="0"/>
              <a:t>И потому в шкафу всегда</a:t>
            </a:r>
          </a:p>
          <a:p>
            <a:r>
              <a:rPr lang="ru-RU" dirty="0" smtClean="0"/>
              <a:t>В достатке свежая еда. 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08702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latin typeface="Arial" pitchFamily="34" charset="0"/>
              </a:rPr>
              <a:t>5</a:t>
            </a:r>
            <a:endParaRPr lang="ru-RU" sz="4400" b="1" dirty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20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11" name="AutoShape 37"/>
          <p:cNvSpPr>
            <a:spLocks noChangeArrowheads="1"/>
          </p:cNvSpPr>
          <p:nvPr/>
        </p:nvSpPr>
        <p:spPr bwMode="auto">
          <a:xfrm>
            <a:off x="530860" y="1472865"/>
            <a:ext cx="4905236" cy="1308063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83768" y="1628800"/>
            <a:ext cx="4374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Я пыхчу, пыхчу, пыхчу,</a:t>
            </a:r>
            <a:br>
              <a:rPr lang="ru-RU" dirty="0" smtClean="0"/>
            </a:br>
            <a:r>
              <a:rPr lang="ru-RU" dirty="0" smtClean="0"/>
              <a:t>Больше греться не хочу.</a:t>
            </a:r>
            <a:br>
              <a:rPr lang="ru-RU" dirty="0" smtClean="0"/>
            </a:br>
            <a:r>
              <a:rPr lang="ru-RU" dirty="0" smtClean="0"/>
              <a:t>Крышка громко зазвенела:</a:t>
            </a:r>
            <a:br>
              <a:rPr lang="ru-RU" dirty="0" smtClean="0"/>
            </a:br>
            <a:r>
              <a:rPr lang="ru-RU" dirty="0" smtClean="0"/>
              <a:t>«Пейте чай, вода вскипела!»</a:t>
            </a:r>
            <a:endParaRPr lang="ru-RU" dirty="0"/>
          </a:p>
        </p:txBody>
      </p:sp>
      <p:pic>
        <p:nvPicPr>
          <p:cNvPr id="16" name="Рисунок 15" descr="https://cdn1.ozone.ru/s3/multimedia-r/60093541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068960"/>
            <a:ext cx="2769870" cy="3169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s://yt3.ggpht.com/a/AATXAJwA093JjrKs3HXsCHo4FzOja6N6edScvy2d3kP86Q=s900-c-k-c0xffffffff-no-rj-mo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356992"/>
            <a:ext cx="2766695" cy="266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408851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Home\Pictures\01_СМАЙЛЫ\3260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132856"/>
            <a:ext cx="1802543" cy="2289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37"/>
          <p:cNvSpPr>
            <a:spLocks noChangeArrowheads="1"/>
          </p:cNvSpPr>
          <p:nvPr/>
        </p:nvSpPr>
        <p:spPr bwMode="auto">
          <a:xfrm>
            <a:off x="530860" y="1472865"/>
            <a:ext cx="4905236" cy="3108263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DFBE9D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latin typeface="Arial" pitchFamily="34" charset="0"/>
              </a:rPr>
              <a:t>6</a:t>
            </a:r>
            <a:endParaRPr lang="ru-RU" sz="4400" b="1" dirty="0">
              <a:solidFill>
                <a:srgbClr val="CC0000"/>
              </a:solidFill>
              <a:latin typeface="Arial" pitchFamily="34" charset="0"/>
            </a:endParaRPr>
          </a:p>
        </p:txBody>
      </p:sp>
      <p:sp>
        <p:nvSpPr>
          <p:cNvPr id="18" name="AutoShape 4"/>
          <p:cNvSpPr>
            <a:spLocks noChangeArrowheads="1"/>
          </p:cNvSpPr>
          <p:nvPr/>
        </p:nvSpPr>
        <p:spPr bwMode="auto">
          <a:xfrm>
            <a:off x="323528" y="404664"/>
            <a:ext cx="7416824" cy="72007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FBE9D"/>
              </a:gs>
              <a:gs pos="50000">
                <a:schemeClr val="bg1"/>
              </a:gs>
              <a:gs pos="100000">
                <a:srgbClr val="DFBE9D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БЫТОВЫЕ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 ПРИБОРЫ</a:t>
            </a:r>
            <a:endParaRPr lang="ru-RU" sz="28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59832" y="1988841"/>
            <a:ext cx="2448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Застрочит, как пулемёт, платье новое сошьёт.</a:t>
            </a:r>
            <a:endParaRPr lang="ru-RU" dirty="0"/>
          </a:p>
        </p:txBody>
      </p:sp>
      <p:pic>
        <p:nvPicPr>
          <p:cNvPr id="19" name="Рисунок 18" descr="https://v3toys.ru/kiwi-public-data/Kiwi_Img/598da2bc0ca3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356992"/>
            <a:ext cx="3379470" cy="286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1769105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AutoShape 37"/>
          <p:cNvSpPr>
            <a:spLocks noChangeArrowheads="1"/>
          </p:cNvSpPr>
          <p:nvPr/>
        </p:nvSpPr>
        <p:spPr bwMode="auto">
          <a:xfrm>
            <a:off x="255111" y="1268760"/>
            <a:ext cx="8635378" cy="1512167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1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2132857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>
                <a:solidFill>
                  <a:srgbClr val="E36406"/>
                </a:solidFill>
                <a:latin typeface="Times New Roman" pitchFamily="18" charset="0"/>
                <a:cs typeface="Times New Roman" pitchFamily="18" charset="0"/>
              </a:rPr>
              <a:t>Рыжий зверь в печи сидит, рыжий зверь </a:t>
            </a:r>
          </a:p>
          <a:p>
            <a:pPr>
              <a:defRPr/>
            </a:pPr>
            <a:r>
              <a:rPr lang="ru-RU" b="1" dirty="0" smtClean="0">
                <a:solidFill>
                  <a:srgbClr val="E36406"/>
                </a:solidFill>
                <a:latin typeface="Times New Roman" pitchFamily="18" charset="0"/>
                <a:cs typeface="Times New Roman" pitchFamily="18" charset="0"/>
              </a:rPr>
              <a:t>на всех сердит.</a:t>
            </a:r>
          </a:p>
        </p:txBody>
      </p:sp>
      <p:pic>
        <p:nvPicPr>
          <p:cNvPr id="13314" name="Picture 2" descr="https://ds04.infourok.ru/uploads/ex/0d7b/000f019a-af806834/hello_html_1d7ec7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429000"/>
            <a:ext cx="2880320" cy="27508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806742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2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  <p:sp>
        <p:nvSpPr>
          <p:cNvPr id="14" name="AutoShape 37"/>
          <p:cNvSpPr>
            <a:spLocks noChangeArrowheads="1"/>
          </p:cNvSpPr>
          <p:nvPr/>
        </p:nvSpPr>
        <p:spPr bwMode="auto">
          <a:xfrm>
            <a:off x="3596371" y="3141179"/>
            <a:ext cx="4392488" cy="2520280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20" name="AutoShape 37"/>
          <p:cNvSpPr>
            <a:spLocks noChangeArrowheads="1"/>
          </p:cNvSpPr>
          <p:nvPr/>
        </p:nvSpPr>
        <p:spPr bwMode="auto">
          <a:xfrm>
            <a:off x="255111" y="1268760"/>
            <a:ext cx="8635378" cy="1512167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95936" y="2690336"/>
            <a:ext cx="30243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 тесный-тесный дом: </a:t>
            </a:r>
            <a:br>
              <a:rPr lang="ru-RU" dirty="0" smtClean="0"/>
            </a:br>
            <a:r>
              <a:rPr lang="ru-RU" dirty="0" smtClean="0"/>
              <a:t>Сто сестричек жмутся в нем. </a:t>
            </a:r>
            <a:br>
              <a:rPr lang="ru-RU" dirty="0" smtClean="0"/>
            </a:br>
            <a:r>
              <a:rPr lang="ru-RU" dirty="0" smtClean="0"/>
              <a:t>И любая из сестер</a:t>
            </a:r>
            <a:br>
              <a:rPr lang="ru-RU" dirty="0" smtClean="0"/>
            </a:br>
            <a:r>
              <a:rPr lang="ru-RU" dirty="0" smtClean="0"/>
              <a:t>Может вспыхнуть, </a:t>
            </a:r>
            <a:br>
              <a:rPr lang="ru-RU" dirty="0" smtClean="0"/>
            </a:br>
            <a:r>
              <a:rPr lang="ru-RU" dirty="0" smtClean="0"/>
              <a:t>как костер</a:t>
            </a:r>
            <a:endParaRPr lang="ru-RU" dirty="0"/>
          </a:p>
        </p:txBody>
      </p:sp>
      <p:pic>
        <p:nvPicPr>
          <p:cNvPr id="12290" name="Picture 2" descr="https://st.depositphotos.com/1037178/3078/v/950/depositphotos_30783111-stock-illustration-cartoon-matchstick-vec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852936"/>
            <a:ext cx="2952328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8750881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AutoShape 3"/>
          <p:cNvSpPr>
            <a:spLocks noChangeArrowheads="1"/>
          </p:cNvSpPr>
          <p:nvPr/>
        </p:nvSpPr>
        <p:spPr bwMode="auto">
          <a:xfrm>
            <a:off x="467047" y="4653136"/>
            <a:ext cx="7777361" cy="5762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10000"/>
              </a:lnSpc>
              <a:defRPr/>
            </a:pPr>
            <a:r>
              <a:rPr lang="ru-RU" sz="2800" i="1" dirty="0">
                <a:solidFill>
                  <a:srgbClr val="CC0000"/>
                </a:solidFill>
                <a:latin typeface="Georgia" pitchFamily="18" charset="0"/>
              </a:rPr>
              <a:t>Осторожно!</a:t>
            </a:r>
            <a:r>
              <a:rPr lang="ru-RU" sz="2800" i="1" dirty="0">
                <a:latin typeface="Georgia" pitchFamily="18" charset="0"/>
              </a:rPr>
              <a:t> Легковоспламеняющиеся вещи.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1941911" y="4005064"/>
            <a:ext cx="5222377" cy="49969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FFD7AF">
                  <a:alpha val="64999"/>
                </a:srgb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400" kern="0" cap="all" dirty="0">
                <a:solidFill>
                  <a:srgbClr val="E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Знаки  предупреждающие </a:t>
            </a:r>
            <a:endParaRPr lang="ru-RU" sz="2400" i="1" cap="all" dirty="0">
              <a:solidFill>
                <a:srgbClr val="E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1619672" y="5302424"/>
            <a:ext cx="5688632" cy="5762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10000"/>
              </a:lnSpc>
              <a:defRPr/>
            </a:pPr>
            <a:r>
              <a:rPr lang="ru-RU" sz="2800" i="1" dirty="0">
                <a:solidFill>
                  <a:srgbClr val="CC0000"/>
                </a:solidFill>
                <a:latin typeface="Georgia" pitchFamily="18" charset="0"/>
              </a:rPr>
              <a:t>Осторожно! </a:t>
            </a:r>
            <a:r>
              <a:rPr lang="ru-RU" sz="2800" i="1" dirty="0">
                <a:latin typeface="Georgia" pitchFamily="18" charset="0"/>
              </a:rPr>
              <a:t>Опасность взрыва.</a:t>
            </a:r>
          </a:p>
        </p:txBody>
      </p: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539552" y="6021288"/>
            <a:ext cx="7777361" cy="57606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10000"/>
              </a:lnSpc>
              <a:defRPr/>
            </a:pPr>
            <a:r>
              <a:rPr lang="ru-RU" sz="2800" i="1" dirty="0">
                <a:solidFill>
                  <a:srgbClr val="CC0000"/>
                </a:solidFill>
                <a:latin typeface="Georgia" pitchFamily="18" charset="0"/>
              </a:rPr>
              <a:t>Осторожно!</a:t>
            </a:r>
            <a:r>
              <a:rPr lang="ru-RU" sz="2800" i="1" dirty="0">
                <a:latin typeface="Georgia" pitchFamily="18" charset="0"/>
              </a:rPr>
              <a:t> Электрическое напряжение.</a:t>
            </a:r>
          </a:p>
        </p:txBody>
      </p:sp>
      <p:pic>
        <p:nvPicPr>
          <p:cNvPr id="18437" name="Picture 1" descr="C:\Documents and Settings\Елена\Мои документы\Мои рисунки\знаки\знак-2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220" y="2451160"/>
            <a:ext cx="1553473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2" descr="C:\Documents and Settings\Елена\Мои документы\Мои рисунки\знаки\знак-2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361" y="2452322"/>
            <a:ext cx="1535278" cy="13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9" name="Группа 15"/>
          <p:cNvGrpSpPr>
            <a:grpSpLocks/>
          </p:cNvGrpSpPr>
          <p:nvPr/>
        </p:nvGrpSpPr>
        <p:grpSpPr bwMode="auto">
          <a:xfrm>
            <a:off x="5944119" y="2420888"/>
            <a:ext cx="1513309" cy="1375200"/>
            <a:chOff x="3929060" y="2428868"/>
            <a:chExt cx="1814802" cy="1595430"/>
          </a:xfrm>
        </p:grpSpPr>
        <p:pic>
          <p:nvPicPr>
            <p:cNvPr id="18452" name="Рисунок 23" descr="знак основа_02.gif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9060" y="2428868"/>
              <a:ext cx="1814802" cy="1595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453" name="Группа 22"/>
            <p:cNvGrpSpPr>
              <a:grpSpLocks/>
            </p:cNvGrpSpPr>
            <p:nvPr/>
          </p:nvGrpSpPr>
          <p:grpSpPr bwMode="auto">
            <a:xfrm>
              <a:off x="4643438" y="2928934"/>
              <a:ext cx="357190" cy="857256"/>
              <a:chOff x="5057484" y="2739053"/>
              <a:chExt cx="943276" cy="2738311"/>
            </a:xfrm>
          </p:grpSpPr>
          <p:sp>
            <p:nvSpPr>
              <p:cNvPr id="17" name="Равнобедренный треугольник 16"/>
              <p:cNvSpPr/>
              <p:nvPr/>
            </p:nvSpPr>
            <p:spPr>
              <a:xfrm rot="11438898">
                <a:off x="5236144" y="2737990"/>
                <a:ext cx="421375" cy="1666389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19" name="Диагональная полоса 18"/>
              <p:cNvSpPr/>
              <p:nvPr/>
            </p:nvSpPr>
            <p:spPr>
              <a:xfrm rot="558357">
                <a:off x="5365799" y="3444451"/>
                <a:ext cx="625117" cy="1030036"/>
              </a:xfrm>
              <a:prstGeom prst="diagStripe">
                <a:avLst>
                  <a:gd name="adj" fmla="val 75245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Параллелограмм 21"/>
              <p:cNvSpPr/>
              <p:nvPr/>
            </p:nvSpPr>
            <p:spPr>
              <a:xfrm>
                <a:off x="5287078" y="3498380"/>
                <a:ext cx="713098" cy="1504607"/>
              </a:xfrm>
              <a:prstGeom prst="parallelogram">
                <a:avLst>
                  <a:gd name="adj" fmla="val 85497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21" name="Равнобедренный треугольник 20"/>
              <p:cNvSpPr/>
              <p:nvPr/>
            </p:nvSpPr>
            <p:spPr>
              <a:xfrm rot="11564331">
                <a:off x="5055553" y="4905916"/>
                <a:ext cx="500095" cy="571642"/>
              </a:xfrm>
              <a:prstGeom prst="triangl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</p:grpSp>
      <p:sp>
        <p:nvSpPr>
          <p:cNvPr id="31" name="AutoShape 37"/>
          <p:cNvSpPr>
            <a:spLocks noChangeArrowheads="1"/>
          </p:cNvSpPr>
          <p:nvPr/>
        </p:nvSpPr>
        <p:spPr bwMode="auto">
          <a:xfrm>
            <a:off x="255111" y="1268761"/>
            <a:ext cx="8635378" cy="1080119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800" i="1" dirty="0">
                <a:latin typeface="Georgia" pitchFamily="18" charset="0"/>
              </a:rPr>
              <a:t>Как называются следующие знаки пожарной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2800" i="1" dirty="0">
                <a:latin typeface="Georgia" pitchFamily="18" charset="0"/>
              </a:rPr>
              <a:t> </a:t>
            </a:r>
            <a:r>
              <a:rPr lang="ru-RU" sz="2800" i="1" dirty="0" smtClean="0">
                <a:latin typeface="Georgia" pitchFamily="18" charset="0"/>
              </a:rPr>
              <a:t>безопасности? </a:t>
            </a:r>
            <a:r>
              <a:rPr lang="ru-RU" sz="2800" i="1" dirty="0">
                <a:latin typeface="Georgia" pitchFamily="18" charset="0"/>
              </a:rPr>
              <a:t>Что они обозначают?</a:t>
            </a: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3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718794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nimBg="1"/>
      <p:bldP spid="20" grpId="0" build="p" animBg="1"/>
      <p:bldP spid="2" grpId="0" build="p" animBg="1"/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AutoShape 3"/>
          <p:cNvSpPr>
            <a:spLocks noChangeArrowheads="1"/>
          </p:cNvSpPr>
          <p:nvPr/>
        </p:nvSpPr>
        <p:spPr bwMode="auto">
          <a:xfrm>
            <a:off x="2123728" y="4357688"/>
            <a:ext cx="4608512" cy="64293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400" b="1" cap="all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Запрещающие  знаки</a:t>
            </a: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5508104" y="5175540"/>
            <a:ext cx="2520280" cy="135731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lnSpc>
                <a:spcPct val="90000"/>
              </a:lnSpc>
              <a:defRPr/>
            </a:pPr>
            <a:r>
              <a:rPr lang="ru-RU" sz="2800" i="1" dirty="0">
                <a:latin typeface="Georgia" pitchFamily="18" charset="0"/>
              </a:rPr>
              <a:t>Огонь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2800" i="1" dirty="0">
                <a:latin typeface="Georgia" pitchFamily="18" charset="0"/>
              </a:rPr>
              <a:t>разжигать </a:t>
            </a:r>
          </a:p>
          <a:p>
            <a:pPr algn="ctr">
              <a:lnSpc>
                <a:spcPct val="90000"/>
              </a:lnSpc>
              <a:defRPr/>
            </a:pPr>
            <a:r>
              <a:rPr lang="ru-RU" sz="2800" i="1" dirty="0" smtClean="0">
                <a:latin typeface="Georgia" pitchFamily="18" charset="0"/>
              </a:rPr>
              <a:t>нельзя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827585" y="5165799"/>
            <a:ext cx="2736303" cy="135731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i="1" dirty="0" smtClean="0">
                <a:latin typeface="Georgia" pitchFamily="18" charset="0"/>
              </a:rPr>
              <a:t>Костры </a:t>
            </a:r>
          </a:p>
          <a:p>
            <a:pPr algn="ctr">
              <a:defRPr/>
            </a:pPr>
            <a:r>
              <a:rPr lang="ru-RU" sz="2800" i="1" dirty="0" smtClean="0">
                <a:latin typeface="Georgia" pitchFamily="18" charset="0"/>
              </a:rPr>
              <a:t>не </a:t>
            </a:r>
          </a:p>
          <a:p>
            <a:pPr algn="ctr">
              <a:defRPr/>
            </a:pPr>
            <a:r>
              <a:rPr lang="ru-RU" sz="2800" i="1" dirty="0" smtClean="0">
                <a:latin typeface="Georgia" pitchFamily="18" charset="0"/>
              </a:rPr>
              <a:t>разводить</a:t>
            </a:r>
            <a:endParaRPr lang="ru-RU" sz="2800" i="1" dirty="0">
              <a:latin typeface="Georgia" pitchFamily="18" charset="0"/>
            </a:endParaRPr>
          </a:p>
        </p:txBody>
      </p:sp>
      <p:pic>
        <p:nvPicPr>
          <p:cNvPr id="1031" name="Picture 7" descr="C:\Users\Home\Desktop\ОБЖ\Безимени-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1790456" cy="17845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ome\Desktop\ОБЖ\Безимени-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1725623" cy="17256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utoShape 37"/>
          <p:cNvSpPr>
            <a:spLocks noChangeArrowheads="1"/>
          </p:cNvSpPr>
          <p:nvPr/>
        </p:nvSpPr>
        <p:spPr bwMode="auto">
          <a:xfrm>
            <a:off x="255111" y="1268761"/>
            <a:ext cx="8635378" cy="1138452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800" i="1" dirty="0">
                <a:latin typeface="Georgia" pitchFamily="18" charset="0"/>
              </a:rPr>
              <a:t>Как называются следующие знаки 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2800" i="1" dirty="0">
                <a:latin typeface="Georgia" pitchFamily="18" charset="0"/>
              </a:rPr>
              <a:t>пожарной безопасности?  Что они обозначают?</a:t>
            </a:r>
          </a:p>
        </p:txBody>
      </p:sp>
      <p:sp>
        <p:nvSpPr>
          <p:cNvPr id="19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23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4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05517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nimBg="1"/>
      <p:bldP spid="11" grpId="0" build="allAtOnce" animBg="1"/>
      <p:bldP spid="13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AutoShape 3"/>
          <p:cNvSpPr>
            <a:spLocks noChangeArrowheads="1"/>
          </p:cNvSpPr>
          <p:nvPr/>
        </p:nvSpPr>
        <p:spPr bwMode="auto">
          <a:xfrm>
            <a:off x="107504" y="4509120"/>
            <a:ext cx="2664296" cy="144016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99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 sz="28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  <a:p>
            <a:pPr algn="ctr">
              <a:lnSpc>
                <a:spcPct val="120000"/>
              </a:lnSpc>
              <a:defRPr/>
            </a:pP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Курить </a:t>
            </a:r>
          </a:p>
          <a:p>
            <a:pPr algn="ctr">
              <a:lnSpc>
                <a:spcPct val="120000"/>
              </a:lnSpc>
              <a:defRPr/>
            </a:pPr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нельзя</a:t>
            </a:r>
            <a:endParaRPr lang="ru-RU" sz="2800" b="1" i="1" dirty="0"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3203575" y="4365104"/>
            <a:ext cx="2520950" cy="1357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800" b="1" i="1" dirty="0"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Georgia" pitchFamily="18" charset="0"/>
              </a:rPr>
              <a:t>Огне</a:t>
            </a:r>
            <a:r>
              <a:rPr lang="ru-RU" sz="2800" b="1" i="1" dirty="0">
                <a:latin typeface="Arial" pitchFamily="34" charset="0"/>
              </a:rPr>
              <a:t>-</a:t>
            </a:r>
          </a:p>
          <a:p>
            <a:pPr algn="ctr">
              <a:defRPr/>
            </a:pPr>
            <a:r>
              <a:rPr lang="ru-RU" sz="2800" b="1" i="1" dirty="0">
                <a:latin typeface="Georgia" pitchFamily="18" charset="0"/>
              </a:rPr>
              <a:t>тушитель</a:t>
            </a:r>
          </a:p>
          <a:p>
            <a:pPr algn="ctr">
              <a:lnSpc>
                <a:spcPct val="120000"/>
              </a:lnSpc>
              <a:defRPr/>
            </a:pPr>
            <a:endParaRPr lang="ru-RU" sz="28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6084888" y="4365104"/>
            <a:ext cx="2786062" cy="13573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8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  <a:p>
            <a:pPr algn="ctr">
              <a:defRPr/>
            </a:pPr>
            <a:r>
              <a:rPr lang="ru-RU" sz="2800" b="1" i="1" dirty="0">
                <a:latin typeface="Georgia" pitchFamily="18" charset="0"/>
              </a:rPr>
              <a:t>Пункт </a:t>
            </a:r>
          </a:p>
          <a:p>
            <a:pPr algn="ctr">
              <a:defRPr/>
            </a:pPr>
            <a:r>
              <a:rPr lang="ru-RU" sz="2800" b="1" i="1" dirty="0">
                <a:latin typeface="Georgia" pitchFamily="18" charset="0"/>
              </a:rPr>
              <a:t>извещения</a:t>
            </a:r>
          </a:p>
          <a:p>
            <a:pPr algn="ctr">
              <a:defRPr/>
            </a:pPr>
            <a:r>
              <a:rPr lang="ru-RU" sz="2800" b="1" i="1" dirty="0">
                <a:latin typeface="Georgia" pitchFamily="18" charset="0"/>
              </a:rPr>
              <a:t>о пожаре</a:t>
            </a:r>
          </a:p>
          <a:p>
            <a:pPr algn="ctr">
              <a:lnSpc>
                <a:spcPct val="120000"/>
              </a:lnSpc>
              <a:defRPr/>
            </a:pPr>
            <a:endParaRPr lang="ru-RU" sz="2800" b="1" i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</p:txBody>
      </p: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255111" y="1268761"/>
            <a:ext cx="8635378" cy="864095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800" i="1" dirty="0">
                <a:latin typeface="Georgia" pitchFamily="18" charset="0"/>
              </a:rPr>
              <a:t>На что указывают следующие знаки?</a:t>
            </a:r>
          </a:p>
        </p:txBody>
      </p:sp>
      <p:sp>
        <p:nvSpPr>
          <p:cNvPr id="30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33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5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  <p:pic>
        <p:nvPicPr>
          <p:cNvPr id="9218" name="Picture 2" descr="https://fes112.ru/image/cache/catalog/products/p_01-600x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04864"/>
            <a:ext cx="2088232" cy="1872208"/>
          </a:xfrm>
          <a:prstGeom prst="rect">
            <a:avLst/>
          </a:prstGeom>
          <a:noFill/>
        </p:spPr>
      </p:pic>
      <p:pic>
        <p:nvPicPr>
          <p:cNvPr id="35" name="Рисунок 34" descr="http://школа1-суриков.рф/wp-content/uploads/2018/04/ognetushitel-e152300342635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060848"/>
            <a:ext cx="226503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Рисунок 36" descr="http://print.lviv.ua/image/cache/800-800/data/Inform.stendu/vkazivnuku/pynkt_opov._pro_powewu_81x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5" y="2060848"/>
            <a:ext cx="187220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626142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allAtOnce" animBg="1"/>
      <p:bldP spid="24" grpId="0" build="allAtOnce" animBg="1"/>
      <p:bldP spid="25" grpId="0" build="allAtOnce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4" name="AutoShape 8"/>
          <p:cNvSpPr>
            <a:spLocks noChangeArrowheads="1"/>
          </p:cNvSpPr>
          <p:nvPr/>
        </p:nvSpPr>
        <p:spPr bwMode="auto">
          <a:xfrm>
            <a:off x="810759" y="1340767"/>
            <a:ext cx="7273428" cy="2948881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sz="2800" i="1" dirty="0">
              <a:latin typeface="Georgia" pitchFamily="18" charset="0"/>
            </a:endParaRPr>
          </a:p>
        </p:txBody>
      </p:sp>
      <p:sp useBgFill="1">
        <p:nvSpPr>
          <p:cNvPr id="12" name="Прямоугольник 11"/>
          <p:cNvSpPr/>
          <p:nvPr/>
        </p:nvSpPr>
        <p:spPr>
          <a:xfrm>
            <a:off x="1403648" y="3789040"/>
            <a:ext cx="5382394" cy="17281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altLang="ru-RU" sz="9600" dirty="0" smtClean="0">
                <a:solidFill>
                  <a:srgbClr val="FF0000"/>
                </a:solidFill>
              </a:rPr>
              <a:t>01</a:t>
            </a:r>
          </a:p>
        </p:txBody>
      </p:sp>
      <p:pic>
        <p:nvPicPr>
          <p:cNvPr id="18" name="Picture 4" descr="C:\Users\Home\Pictures\01_СОЛНЦЕ И ЛУНА\340-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271263" cy="20429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23528" y="404664"/>
            <a:ext cx="7416824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E67300"/>
              </a:gs>
              <a:gs pos="50000">
                <a:srgbClr val="FFFFCC"/>
              </a:gs>
              <a:gs pos="100000">
                <a:srgbClr val="E67300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990033"/>
                </a:solidFill>
                <a:effectLst>
                  <a:outerShdw blurRad="63500" dist="63500" dir="2700000" algn="tl">
                    <a:schemeClr val="bg1"/>
                  </a:outerShdw>
                </a:effectLst>
                <a:latin typeface="Georgia" pitchFamily="18" charset="0"/>
              </a:rPr>
              <a:t>ПОЖАРНАЯ БЕЗОПАСНОСТЬ</a:t>
            </a:r>
            <a:endParaRPr lang="ru-RU" sz="2800" b="1" dirty="0">
              <a:solidFill>
                <a:srgbClr val="990033"/>
              </a:solidFill>
              <a:effectLst>
                <a:outerShdw blurRad="63500" dist="63500" dir="2700000" algn="tl">
                  <a:schemeClr val="bg1"/>
                </a:outerShdw>
              </a:effectLst>
              <a:latin typeface="Georgia" pitchFamily="18" charset="0"/>
            </a:endParaRPr>
          </a:p>
        </p:txBody>
      </p:sp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E67300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38100" dir="2700000" algn="tl">
                    <a:schemeClr val="bg1"/>
                  </a:outerShdw>
                </a:effectLst>
                <a:latin typeface="Arial" pitchFamily="34" charset="0"/>
              </a:rPr>
              <a:t>6</a:t>
            </a:r>
            <a:endParaRPr lang="ru-RU" sz="4400" b="1" dirty="0">
              <a:solidFill>
                <a:srgbClr val="CC0000"/>
              </a:solidFill>
              <a:effectLst>
                <a:outerShdw blurRad="63500" dist="38100" dir="2700000" algn="tl">
                  <a:schemeClr val="bg1"/>
                </a:outerShdw>
              </a:effectLst>
              <a:latin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86000" y="2348880"/>
            <a:ext cx="37981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Пусть знает </a:t>
            </a:r>
            <a:br>
              <a:rPr lang="ru-RU" b="1" i="1" dirty="0" smtClean="0"/>
            </a:br>
            <a:r>
              <a:rPr lang="ru-RU" b="1" i="1" dirty="0" smtClean="0"/>
              <a:t>     каждый гражданин –</a:t>
            </a:r>
            <a:br>
              <a:rPr lang="ru-RU" b="1" i="1" dirty="0" smtClean="0"/>
            </a:br>
            <a:r>
              <a:rPr lang="ru-RU" b="1" i="1" dirty="0" smtClean="0"/>
              <a:t>     Пожарный номер -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40600058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2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3779912" y="3861048"/>
            <a:ext cx="2000250" cy="54345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b="1" i="1" dirty="0">
              <a:solidFill>
                <a:srgbClr val="D20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1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458713" y="3645024"/>
            <a:ext cx="4905375" cy="1152128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503610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99592" y="1412776"/>
            <a:ext cx="5958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 замёрзшая вода. Снег на крыше тает постепенно, потому что солнышко его нагревает, водичка с крыши начинает капать по капельке, но когда солнышко садится, воздух становится холоднее и водичка начинает замерзать. Но нагретая за день крыша остывает не сразу, снег на ней ещё какое-то время тает, хотя те капельки, что собрались упасть с крыши, уже замёрзли и превратились в лёд.</a:t>
            </a:r>
            <a:endParaRPr lang="ru-RU" dirty="0"/>
          </a:p>
        </p:txBody>
      </p:sp>
      <p:pic>
        <p:nvPicPr>
          <p:cNvPr id="19" name="Рисунок 18" descr="https://avatars.mds.yandex.net/get-pdb/401063/b1e3abad-be66-4c26-bdc8-ab97aba4509f/s1200?webp=fals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725144"/>
            <a:ext cx="2952328" cy="149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3957889" y="3982998"/>
            <a:ext cx="1228221" cy="382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Сосу́лька</a:t>
            </a:r>
            <a:endParaRPr lang="ru-RU" dirty="0"/>
          </a:p>
        </p:txBody>
      </p:sp>
      <p:pic>
        <p:nvPicPr>
          <p:cNvPr id="21" name="Рисунок 20" descr="https://i.pinimg.com/736x/f8/32/ab/f832ab013f9db85ad2e8212274a5ef36--arco-iris-glitter-graphics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933056"/>
            <a:ext cx="2264710" cy="1862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726200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utoShape 8"/>
          <p:cNvSpPr>
            <a:spLocks noChangeArrowheads="1"/>
          </p:cNvSpPr>
          <p:nvPr/>
        </p:nvSpPr>
        <p:spPr bwMode="auto">
          <a:xfrm>
            <a:off x="458713" y="2725464"/>
            <a:ext cx="5390827" cy="2935784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24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25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2</a:t>
            </a:r>
            <a:endParaRPr lang="ru-RU" sz="4400" b="1" dirty="0">
              <a:solidFill>
                <a:srgbClr val="CC0000"/>
              </a:solidFill>
              <a:effectLst>
                <a:outerShdw blurRad="63500" dist="63500" dir="2700000" algn="tl">
                  <a:schemeClr val="bg1">
                    <a:lumMod val="85000"/>
                    <a:alpha val="43000"/>
                  </a:schemeClr>
                </a:outerShdw>
              </a:effectLst>
              <a:latin typeface="Arial" pitchFamily="34" charset="0"/>
            </a:endParaRPr>
          </a:p>
        </p:txBody>
      </p:sp>
      <p:sp>
        <p:nvSpPr>
          <p:cNvPr id="26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071562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1988840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88" indent="0">
              <a:buNone/>
            </a:pPr>
            <a:r>
              <a:rPr lang="ru-RU" dirty="0" smtClean="0"/>
              <a:t>Пушистая вата</a:t>
            </a:r>
          </a:p>
          <a:p>
            <a:pPr marL="18288" indent="0">
              <a:buNone/>
            </a:pPr>
            <a:r>
              <a:rPr lang="ru-RU" dirty="0" smtClean="0"/>
              <a:t>Плывёт куда-то.</a:t>
            </a:r>
          </a:p>
          <a:p>
            <a:pPr marL="18288" indent="0">
              <a:buNone/>
            </a:pPr>
            <a:r>
              <a:rPr lang="ru-RU" dirty="0" smtClean="0"/>
              <a:t>Чем вата ниже,</a:t>
            </a:r>
          </a:p>
          <a:p>
            <a:pPr marL="18288" indent="0">
              <a:buNone/>
            </a:pPr>
            <a:r>
              <a:rPr lang="ru-RU" dirty="0" smtClean="0"/>
              <a:t>Тем дождик ближе</a:t>
            </a:r>
            <a:endParaRPr lang="ru-RU" dirty="0"/>
          </a:p>
        </p:txBody>
      </p:sp>
      <p:pic>
        <p:nvPicPr>
          <p:cNvPr id="12" name="Picture 2" descr="http://arhivurokov.ru/videouroki/html/2017/04/18/v_58f5ce4b05207/99687189_3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3837739" cy="29317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https://i.pinimg.com/736x/8b/90/ea/8b90ea31f5b3fca904b5f442f48bb54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573016"/>
            <a:ext cx="2388870" cy="239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49165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3563888" y="3356992"/>
            <a:ext cx="2178348" cy="54345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b="1" i="1" cap="all" dirty="0">
              <a:solidFill>
                <a:srgbClr val="D20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0" name="AutoShape 8"/>
          <p:cNvSpPr>
            <a:spLocks noChangeArrowheads="1"/>
          </p:cNvSpPr>
          <p:nvPr/>
        </p:nvSpPr>
        <p:spPr bwMode="auto">
          <a:xfrm>
            <a:off x="458713" y="2725464"/>
            <a:ext cx="4905375" cy="3079800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25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3</a:t>
            </a:r>
            <a:endParaRPr lang="ru-RU" sz="4400" b="1" dirty="0">
              <a:solidFill>
                <a:srgbClr val="CC0000"/>
              </a:solidFill>
              <a:effectLst>
                <a:outerShdw blurRad="63500" dist="63500" dir="2700000" algn="tl">
                  <a:schemeClr val="bg1">
                    <a:lumMod val="85000"/>
                    <a:alpha val="43000"/>
                  </a:schemeClr>
                </a:outerShdw>
              </a:effectLst>
              <a:latin typeface="Arial" pitchFamily="34" charset="0"/>
            </a:endParaRP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071562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87624" y="1916832"/>
            <a:ext cx="5670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 опасное природное явление, возникающее из-за поднятия уровня воды в водоёмах, и приводящее к затоплению территорий. Обычно случается это либо в дождливые сезоны, либо весной - из-за таяния снега</a:t>
            </a:r>
            <a:endParaRPr lang="ru-RU" dirty="0"/>
          </a:p>
        </p:txBody>
      </p:sp>
      <p:pic>
        <p:nvPicPr>
          <p:cNvPr id="15" name="Рисунок 14" descr="https://pbs.twimg.com/media/Dse-flZW0AAulR_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077072"/>
            <a:ext cx="367240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3777680" y="3429000"/>
            <a:ext cx="1588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Наводнение</a:t>
            </a:r>
            <a:endParaRPr lang="ru-RU" dirty="0"/>
          </a:p>
        </p:txBody>
      </p:sp>
      <p:pic>
        <p:nvPicPr>
          <p:cNvPr id="18" name="Рисунок 17" descr="https://i.pinimg.com/736x/f8/32/ab/f832ab013f9db85ad2e8212274a5ef36--arco-iris-glitter-graphics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005064"/>
            <a:ext cx="276876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7988970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5076056" y="3212976"/>
            <a:ext cx="2000250" cy="54345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b="1" i="1" cap="all" dirty="0">
              <a:solidFill>
                <a:srgbClr val="D20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2" name="AutoShape 8"/>
          <p:cNvSpPr>
            <a:spLocks noChangeArrowheads="1"/>
          </p:cNvSpPr>
          <p:nvPr/>
        </p:nvSpPr>
        <p:spPr bwMode="auto">
          <a:xfrm>
            <a:off x="4427984" y="2564904"/>
            <a:ext cx="3096344" cy="1584176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r>
              <a:rPr lang="ru-RU" sz="2800" i="1" dirty="0" smtClean="0">
                <a:latin typeface="Georgia" pitchFamily="18" charset="0"/>
              </a:rPr>
              <a:t>Метель</a:t>
            </a:r>
            <a:endParaRPr lang="ru-RU" sz="2800" i="1" dirty="0">
              <a:latin typeface="Georgia" pitchFamily="18" charset="0"/>
            </a:endParaRPr>
          </a:p>
        </p:txBody>
      </p:sp>
      <p:sp>
        <p:nvSpPr>
          <p:cNvPr id="25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4</a:t>
            </a:r>
            <a:endParaRPr lang="ru-RU" sz="4400" b="1" dirty="0">
              <a:solidFill>
                <a:srgbClr val="CC0000"/>
              </a:solidFill>
              <a:effectLst>
                <a:outerShdw blurRad="63500" dist="63500" dir="2700000" algn="tl">
                  <a:schemeClr val="bg1">
                    <a:lumMod val="85000"/>
                    <a:alpha val="43000"/>
                  </a:schemeClr>
                </a:outerShdw>
              </a:effectLst>
              <a:latin typeface="Arial" pitchFamily="34" charset="0"/>
            </a:endParaRP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071562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1772817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перенос снега ветром в приземном слое воздуха. Снег может подниматься как ранее выпавший, так и сопровождаться снегопадом.</a:t>
            </a:r>
            <a:endParaRPr lang="ru-RU" dirty="0"/>
          </a:p>
        </p:txBody>
      </p:sp>
      <p:pic>
        <p:nvPicPr>
          <p:cNvPr id="12" name="Рисунок 11" descr="Дорожники Ленобласти ожидают сильную метель и снежные заносы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05064"/>
            <a:ext cx="3073436" cy="2621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i.pinimg.com/736x/8b/90/ea/8b90ea31f5b3fca904b5f442f48bb54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429000"/>
            <a:ext cx="2388870" cy="239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942561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 descr="https://kartinkinaden.ru/uploads/posts/2020-07/1593790450_29-p-svetlii-fon-dlya-prezentatsii-3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AutoShape 3"/>
          <p:cNvSpPr>
            <a:spLocks noChangeArrowheads="1"/>
          </p:cNvSpPr>
          <p:nvPr/>
        </p:nvSpPr>
        <p:spPr bwMode="auto">
          <a:xfrm>
            <a:off x="3563888" y="3284984"/>
            <a:ext cx="2000250" cy="54345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b="1" i="1" cap="all" dirty="0">
              <a:solidFill>
                <a:srgbClr val="D20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26642" name="Picture 2" descr="C:\Documents and Settings\Елена\Мои документы\Мои рисунки\люди\фэнтези-2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575" y="2786062"/>
            <a:ext cx="21431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AutoShape 8"/>
          <p:cNvSpPr>
            <a:spLocks noChangeArrowheads="1"/>
          </p:cNvSpPr>
          <p:nvPr/>
        </p:nvSpPr>
        <p:spPr bwMode="auto">
          <a:xfrm>
            <a:off x="458713" y="2725464"/>
            <a:ext cx="4905375" cy="2071688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800" i="1" dirty="0">
              <a:latin typeface="Georgia" pitchFamily="18" charset="0"/>
            </a:endParaRPr>
          </a:p>
        </p:txBody>
      </p:sp>
      <p:sp>
        <p:nvSpPr>
          <p:cNvPr id="50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51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5</a:t>
            </a:r>
            <a:endParaRPr lang="ru-RU" sz="4400" b="1" dirty="0">
              <a:solidFill>
                <a:srgbClr val="CC0000"/>
              </a:solidFill>
              <a:effectLst>
                <a:outerShdw blurRad="63500" dist="63500" dir="2700000" algn="tl">
                  <a:schemeClr val="bg1">
                    <a:lumMod val="85000"/>
                    <a:alpha val="43000"/>
                  </a:schemeClr>
                </a:outerShdw>
              </a:effectLst>
              <a:latin typeface="Arial" pitchFamily="34" charset="0"/>
            </a:endParaRPr>
          </a:p>
        </p:txBody>
      </p:sp>
      <p:sp>
        <p:nvSpPr>
          <p:cNvPr id="52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071562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286000" y="191683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подземный толчок, который может ощущаться человеком в значительной мере в зависимости от мощности колебания земной поверхности</a:t>
            </a:r>
            <a:endParaRPr lang="ru-RU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3621868" y="3244334"/>
            <a:ext cx="1889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землетрясение</a:t>
            </a:r>
            <a:endParaRPr lang="ru-RU" dirty="0"/>
          </a:p>
        </p:txBody>
      </p:sp>
      <p:pic>
        <p:nvPicPr>
          <p:cNvPr id="3074" name="Picture 2" descr="https://i0.wp.com/s5.travelask.ru/system/images/files/001/146/180/wysiwyg/photos.medleyphoto.94153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933056"/>
            <a:ext cx="3816424" cy="2288704"/>
          </a:xfrm>
          <a:prstGeom prst="rect">
            <a:avLst/>
          </a:prstGeom>
          <a:noFill/>
        </p:spPr>
      </p:pic>
      <p:pic>
        <p:nvPicPr>
          <p:cNvPr id="43" name="Рисунок 42" descr="https://i.pinimg.com/736x/f8/32/ab/f832ab013f9db85ad2e8212274a5ef36--arco-iris-glitter-graphics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3501008"/>
            <a:ext cx="2768766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798154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https://kartinkinaden.ru/uploads/posts/2020-07/1593790450_29-p-svetlii-fon-dlya-prezentatsii-3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AutoShape 3"/>
          <p:cNvSpPr>
            <a:spLocks noChangeArrowheads="1"/>
          </p:cNvSpPr>
          <p:nvPr/>
        </p:nvSpPr>
        <p:spPr bwMode="auto">
          <a:xfrm>
            <a:off x="3779912" y="3501008"/>
            <a:ext cx="2356926" cy="54345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5875">
            <a:solidFill>
              <a:srgbClr val="B0753A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20000"/>
              </a:lnSpc>
              <a:defRPr/>
            </a:pPr>
            <a:endParaRPr lang="ru-RU" sz="2800" b="1" i="1" cap="all" dirty="0">
              <a:solidFill>
                <a:srgbClr val="D200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21" name="AutoShape 8"/>
          <p:cNvSpPr>
            <a:spLocks noChangeArrowheads="1"/>
          </p:cNvSpPr>
          <p:nvPr/>
        </p:nvSpPr>
        <p:spPr bwMode="auto">
          <a:xfrm>
            <a:off x="458713" y="2725464"/>
            <a:ext cx="4905375" cy="2071688"/>
          </a:xfrm>
          <a:prstGeom prst="roundRect">
            <a:avLst>
              <a:gd name="adj" fmla="val 16667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20000"/>
              </a:lnSpc>
              <a:defRPr/>
            </a:pPr>
            <a:endParaRPr lang="ru-RU" sz="2400" i="1" dirty="0">
              <a:latin typeface="Georgia" pitchFamily="18" charset="0"/>
            </a:endParaRPr>
          </a:p>
        </p:txBody>
      </p:sp>
      <p:sp>
        <p:nvSpPr>
          <p:cNvPr id="25" name="AutoShape 7"/>
          <p:cNvSpPr>
            <a:spLocks noChangeArrowheads="1"/>
          </p:cNvSpPr>
          <p:nvPr/>
        </p:nvSpPr>
        <p:spPr bwMode="auto">
          <a:xfrm>
            <a:off x="323528" y="404664"/>
            <a:ext cx="7488832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BE3FF"/>
              </a:gs>
              <a:gs pos="50000">
                <a:schemeClr val="bg1"/>
              </a:gs>
              <a:gs pos="100000">
                <a:srgbClr val="ABE3FF"/>
              </a:gs>
            </a:gsLst>
            <a:lin ang="5400000" scaled="1"/>
          </a:gradFill>
          <a:ln w="1587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75000"/>
                    </a:schemeClr>
                  </a:outerShdw>
                </a:effectLst>
                <a:latin typeface="Georgia" pitchFamily="18" charset="0"/>
              </a:rPr>
              <a:t>ПРИРОДНЫЕ  ЯВЛЕНИЯ</a:t>
            </a:r>
          </a:p>
        </p:txBody>
      </p:sp>
      <p:sp>
        <p:nvSpPr>
          <p:cNvPr id="26" name="AutoShape 8"/>
          <p:cNvSpPr>
            <a:spLocks noChangeArrowheads="1"/>
          </p:cNvSpPr>
          <p:nvPr/>
        </p:nvSpPr>
        <p:spPr bwMode="auto">
          <a:xfrm>
            <a:off x="8100392" y="404664"/>
            <a:ext cx="720080" cy="72008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ABE3FF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4400" b="1" dirty="0" smtClean="0">
                <a:solidFill>
                  <a:srgbClr val="CC0000"/>
                </a:solidFill>
                <a:effectLst>
                  <a:outerShdw blurRad="63500" dist="63500" dir="2700000" algn="tl">
                    <a:schemeClr val="bg1">
                      <a:lumMod val="85000"/>
                      <a:alpha val="43000"/>
                    </a:schemeClr>
                  </a:outerShdw>
                </a:effectLst>
                <a:latin typeface="Arial" pitchFamily="34" charset="0"/>
              </a:rPr>
              <a:t>6</a:t>
            </a:r>
            <a:endParaRPr lang="ru-RU" sz="4400" b="1" dirty="0">
              <a:solidFill>
                <a:srgbClr val="CC0000"/>
              </a:solidFill>
              <a:effectLst>
                <a:outerShdw blurRad="63500" dist="63500" dir="2700000" algn="tl">
                  <a:schemeClr val="bg1">
                    <a:lumMod val="85000"/>
                    <a:alpha val="43000"/>
                  </a:schemeClr>
                </a:outerShdw>
              </a:effectLst>
              <a:latin typeface="Arial" pitchFamily="34" charset="0"/>
            </a:endParaRP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>
            <a:off x="323528" y="1421334"/>
            <a:ext cx="8420512" cy="1071562"/>
          </a:xfrm>
          <a:prstGeom prst="roundRect">
            <a:avLst>
              <a:gd name="adj" fmla="val 0"/>
            </a:avLst>
          </a:prstGeom>
          <a:noFill/>
          <a:ln w="15875">
            <a:noFill/>
            <a:round/>
            <a:headEnd/>
            <a:tailEnd/>
          </a:ln>
          <a:effectLst/>
        </p:spPr>
        <p:txBody>
          <a:bodyPr wrap="square" anchor="ctr"/>
          <a:lstStyle/>
          <a:p>
            <a:pPr algn="ctr">
              <a:lnSpc>
                <a:spcPct val="110000"/>
              </a:lnSpc>
              <a:defRPr/>
            </a:pPr>
            <a:endParaRPr lang="ru-RU" sz="2800" i="1" dirty="0">
              <a:solidFill>
                <a:srgbClr val="D2002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3567497"/>
            <a:ext cx="457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sz="3200" b="1" dirty="0" smtClean="0"/>
              <a:t>         гроза</a:t>
            </a:r>
            <a:endParaRPr lang="ru-RU" sz="32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1700809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b="1" dirty="0" smtClean="0"/>
              <a:t>атмосферное явление, при котором в кучево-дождевых облаках или между облаком и земной поверхностью возникают молнии.</a:t>
            </a:r>
            <a:endParaRPr lang="ru-RU" b="1" dirty="0"/>
          </a:p>
        </p:txBody>
      </p:sp>
      <p:pic>
        <p:nvPicPr>
          <p:cNvPr id="17" name="Гроза.avi">
            <a:hlinkClick r:id="" action="ppaction://media"/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724128" y="4221088"/>
            <a:ext cx="3208040" cy="2406030"/>
          </a:xfrm>
          <a:prstGeom prst="rect">
            <a:avLst/>
          </a:prstGeom>
          <a:ln/>
        </p:spPr>
      </p:pic>
      <p:pic>
        <p:nvPicPr>
          <p:cNvPr id="18" name="Рисунок 17" descr="https://i.pinimg.com/736x/8b/90/ea/8b90ea31f5b3fca904b5f442f48bb54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284984"/>
            <a:ext cx="2388870" cy="239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9860287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video>
          </p:childTnLst>
        </p:cTn>
      </p:par>
    </p:tnLst>
    <p:bldLst>
      <p:bldP spid="1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1645</TotalTime>
  <Words>554</Words>
  <Application>Microsoft Office PowerPoint</Application>
  <PresentationFormat>Экран (4:3)</PresentationFormat>
  <Paragraphs>164</Paragraphs>
  <Slides>26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Азбука безопасности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Moi</cp:lastModifiedBy>
  <cp:revision>130</cp:revision>
  <dcterms:created xsi:type="dcterms:W3CDTF">2016-12-18T16:06:27Z</dcterms:created>
  <dcterms:modified xsi:type="dcterms:W3CDTF">2020-09-09T11:50:43Z</dcterms:modified>
</cp:coreProperties>
</file>