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57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590" autoAdjust="0"/>
  </p:normalViewPr>
  <p:slideViewPr>
    <p:cSldViewPr snapToGrid="0">
      <p:cViewPr>
        <p:scale>
          <a:sx n="50" d="100"/>
          <a:sy n="50" d="100"/>
        </p:scale>
        <p:origin x="-1980" y="-54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>
            <a:extLst>
              <a:ext uri="{FF2B5EF4-FFF2-40B4-BE49-F238E27FC236}">
                <a16:creationId xmlns:a16="http://schemas.microsoft.com/office/drawing/2014/main" xmlns="" id="{83352004-6398-43C5-93D9-6F487C2D010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64FFC2-5FAE-4926-9CE2-DEDFCA3AEB95}" type="datetimeFigureOut">
              <a:rPr lang="en-US" smtClean="0"/>
              <a:t>12/3/2020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C23847-3544-4E8A-AC60-28010C8CBF8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01224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64FFC2-5FAE-4926-9CE2-DEDFCA3AEB95}" type="datetimeFigureOut">
              <a:rPr lang="en-US" smtClean="0"/>
              <a:t>12/3/2020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C23847-3544-4E8A-AC60-28010C8CBF8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11594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64FFC2-5FAE-4926-9CE2-DEDFCA3AEB95}" type="datetimeFigureOut">
              <a:rPr lang="en-US" smtClean="0"/>
              <a:t>12/3/2020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C23847-3544-4E8A-AC60-28010C8CBF8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88129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64FFC2-5FAE-4926-9CE2-DEDFCA3AEB95}" type="datetimeFigureOut">
              <a:rPr lang="en-US" smtClean="0"/>
              <a:t>12/3/2020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C23847-3544-4E8A-AC60-28010C8CBF8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42162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64FFC2-5FAE-4926-9CE2-DEDFCA3AEB95}" type="datetimeFigureOut">
              <a:rPr lang="en-US" smtClean="0"/>
              <a:t>12/3/2020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C23847-3544-4E8A-AC60-28010C8CBF8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64258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64FFC2-5FAE-4926-9CE2-DEDFCA3AEB95}" type="datetimeFigureOut">
              <a:rPr lang="en-US" smtClean="0"/>
              <a:t>12/3/2020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C23847-3544-4E8A-AC60-28010C8CBF8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87717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64FFC2-5FAE-4926-9CE2-DEDFCA3AEB95}" type="datetimeFigureOut">
              <a:rPr lang="en-US" smtClean="0"/>
              <a:t>12/3/2020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C23847-3544-4E8A-AC60-28010C8CBF8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55845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64FFC2-5FAE-4926-9CE2-DEDFCA3AEB95}" type="datetimeFigureOut">
              <a:rPr lang="en-US" smtClean="0"/>
              <a:t>12/3/2020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C23847-3544-4E8A-AC60-28010C8CBF8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72637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64FFC2-5FAE-4926-9CE2-DEDFCA3AEB95}" type="datetimeFigureOut">
              <a:rPr lang="en-US" smtClean="0"/>
              <a:t>12/3/2020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C23847-3544-4E8A-AC60-28010C8CBF8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15814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64FFC2-5FAE-4926-9CE2-DEDFCA3AEB95}" type="datetimeFigureOut">
              <a:rPr lang="en-US" smtClean="0"/>
              <a:t>12/3/2020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C23847-3544-4E8A-AC60-28010C8CBF8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10919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64FFC2-5FAE-4926-9CE2-DEDFCA3AEB95}" type="datetimeFigureOut">
              <a:rPr lang="en-US" smtClean="0"/>
              <a:t>12/3/2020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C23847-3544-4E8A-AC60-28010C8CBF8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92338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>
            <a:extLst>
              <a:ext uri="{FF2B5EF4-FFF2-40B4-BE49-F238E27FC236}">
                <a16:creationId xmlns:a16="http://schemas.microsoft.com/office/drawing/2014/main" xmlns="" id="{50648383-9260-4E47-A449-193DA6F17E21}"/>
              </a:ext>
            </a:extLst>
          </p:cNvPr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64FFC2-5FAE-4926-9CE2-DEDFCA3AEB95}" type="datetimeFigureOut">
              <a:rPr lang="en-US" smtClean="0"/>
              <a:t>12/3/2020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C23847-3544-4E8A-AC60-28010C8CBF8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09873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garant.ru/products/ipo/prime/doc/73709076/" TargetMode="Externa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555812" y="412376"/>
            <a:ext cx="785308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Муниципальное бюджетное дошкольное образовательное учреждение детский сад №8 «Сказка»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914400" y="2209800"/>
            <a:ext cx="70485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«ПСИХОЛОГО-ПЕДАГОГИЧЕСКОЕ СОПРОВОЖДЕНИЕ ДЕТЕЙ, РОДИТЕЛЕЙ И ПЕДАГОГОВ В УСЛОВИЯХ ПАНДЕМИИ, САМОИЗОЛЯЦИИ И ДИСТАНЦИОННОГО ОБУЧЕНИЯ»</a:t>
            </a:r>
            <a:endParaRPr lang="ru-RU" sz="24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057900" y="5048250"/>
            <a:ext cx="27813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Подготовила: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п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едагог-психолог </a:t>
            </a:r>
          </a:p>
          <a:p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Радаева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О.В.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0996287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7700" y="1984376"/>
            <a:ext cx="7886700" cy="1325563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>
                <a:latin typeface="Times New Roman" pitchFamily="18" charset="0"/>
                <a:cs typeface="Times New Roman" pitchFamily="18" charset="0"/>
              </a:rPr>
              <a:t>В современном мире, в век Интернета, находясь дома или на рабочем месте, можно общаться, работать, учиться, не подвергая опасности себя и других людей в период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пандемии.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487735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3ED44040-2C96-4B48-84F7-E61B6F00AB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42950" y="631826"/>
            <a:ext cx="7886700" cy="669347"/>
          </a:xfrm>
        </p:spPr>
        <p:txBody>
          <a:bodyPr>
            <a:noAutofit/>
          </a:bodyPr>
          <a:lstStyle/>
          <a:p>
            <a:pPr algn="ctr"/>
            <a:r>
              <a:rPr lang="ru-RU" sz="24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 связи с новыми условиями обучения и воспитания  </a:t>
            </a:r>
            <a:r>
              <a:rPr lang="ru-RU" sz="2400" b="1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для психолого-педагогической работы в дистанционной форме </a:t>
            </a:r>
            <a:r>
              <a:rPr lang="ru-RU" sz="24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требуется</a:t>
            </a:r>
            <a:endParaRPr lang="en-US" sz="2400" b="1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28600" y="1828800"/>
            <a:ext cx="8515350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1.организация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рабочего места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педагога-психолога; </a:t>
            </a:r>
          </a:p>
          <a:p>
            <a:endParaRPr lang="ru-RU" sz="28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2.подбор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инструментария, освоение дистанционных технологий работы (в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т.ч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. групповых и индивидуальных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);</a:t>
            </a:r>
          </a:p>
          <a:p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3.соблюдение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этических норм психолога в связи с применением дистанционных форм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работы.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788805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1127126"/>
            <a:ext cx="8629650" cy="4397374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Основные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        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направления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         работы         педагога-психолога</a:t>
            </a:r>
            <a:r>
              <a:rPr lang="ru-RU" sz="2000" u="sng" dirty="0">
                <a:latin typeface="Times New Roman" pitchFamily="18" charset="0"/>
                <a:cs typeface="Times New Roman" pitchFamily="18" charset="0"/>
              </a:rPr>
              <a:t>,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обозначенные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ФГОС как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2000" b="1" i="1" dirty="0">
                <a:latin typeface="Times New Roman" pitchFamily="18" charset="0"/>
                <a:cs typeface="Times New Roman" pitchFamily="18" charset="0"/>
              </a:rPr>
              <a:t>формы психологического сопровождения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 участников образовательных отношений остаются по-прежнему: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профилактика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диагностика,</a:t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консультирование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</a:t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просвещение,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коррекционно-развивающая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работа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</a:t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экспертиза,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работа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с администрацией, педагогами, учащимися,  родителями.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К привычным методам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и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подходам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необходимо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внести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некоторые коррективы с учетом дистанционного режима.</a:t>
            </a:r>
          </a:p>
        </p:txBody>
      </p:sp>
    </p:spTree>
    <p:extLst>
      <p:ext uri="{BB962C8B-B14F-4D97-AF65-F5344CB8AC3E}">
        <p14:creationId xmlns:p14="http://schemas.microsoft.com/office/powerpoint/2010/main" val="765516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47700" y="1638300"/>
            <a:ext cx="805815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Изменение режима образования предполагает выстраивание алгоритма организации взаимодействия педагогов-психологов с педагогическими работниками, обучающимися и их родителями (законными представителями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sz="2000" i="1" dirty="0">
                <a:latin typeface="Times New Roman" pitchFamily="18" charset="0"/>
                <a:cs typeface="Times New Roman" pitchFamily="18" charset="0"/>
              </a:rPr>
              <a:t>Рекомендации для специалистов психологической службы в системе образования, в связи с распространением </a:t>
            </a:r>
            <a:r>
              <a:rPr lang="ru-RU" sz="2000" i="1" dirty="0" err="1">
                <a:latin typeface="Times New Roman" pitchFamily="18" charset="0"/>
                <a:cs typeface="Times New Roman" pitchFamily="18" charset="0"/>
              </a:rPr>
              <a:t>коронавирусной</a:t>
            </a:r>
            <a:r>
              <a:rPr lang="ru-RU" sz="2000" i="1" dirty="0">
                <a:latin typeface="Times New Roman" pitchFamily="18" charset="0"/>
                <a:cs typeface="Times New Roman" pitchFamily="18" charset="0"/>
              </a:rPr>
              <a:t> инфекции (COVID-19) // Письмо Министерства просвещения РФ от 27 марта 2020 г. N 07-2446 «О направлении информации</a:t>
            </a:r>
            <a:r>
              <a:rPr lang="ru-RU" sz="2000" i="1" dirty="0" smtClean="0">
                <a:latin typeface="Times New Roman" pitchFamily="18" charset="0"/>
                <a:cs typeface="Times New Roman" pitchFamily="18" charset="0"/>
              </a:rPr>
              <a:t>»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Ссылка на письмо </a:t>
            </a:r>
            <a:r>
              <a:rPr lang="en-US" sz="2000" dirty="0">
                <a:latin typeface="Times New Roman" pitchFamily="18" charset="0"/>
                <a:cs typeface="Times New Roman" pitchFamily="18" charset="0"/>
                <a:hlinkClick r:id="rId2"/>
              </a:rPr>
              <a:t>https://www.garant.ru/products/ipo/prime/doc/73709076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  <a:hlinkClick r:id="rId2"/>
              </a:rPr>
              <a:t>/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748898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200150" y="171450"/>
            <a:ext cx="695325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Режим образования предусматривает </a:t>
            </a:r>
            <a:endParaRPr lang="ru-RU" sz="2000" b="1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23900" y="857250"/>
            <a:ext cx="7810500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fontAlgn="base">
              <a:buFont typeface="Arial" pitchFamily="34" charset="0"/>
              <a:buChar char="•"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установление и поддержание контактов педагога-психолога с членами семей, педагогическими работниками и администрацией образовательных организаций (в том числе проведение опроса и установочного совещания по организации психолого-педагогической поддержки образования в условиях дистанционного режима обучения и распространения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коронавируса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);</a:t>
            </a:r>
          </a:p>
          <a:p>
            <a:pPr fontAlgn="base"/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marL="285750" indent="-285750" fontAlgn="base">
              <a:buFont typeface="Arial" pitchFamily="34" charset="0"/>
              <a:buChar char="•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проведение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консультаций и мероприятий просветительского, методического, организационного характера, в том числе по проблемам организации учебной деятельности и досуга в домашних условиях, повышения мотивации обучающихся на участие в дистанционных занятиях, повышения адаптации субъектов образовательного процесса к новым условиям обучения, применения педагогических технологий, способствующих повышению эффективности удаленных форм учебных занятий.</a:t>
            </a:r>
          </a:p>
        </p:txBody>
      </p:sp>
    </p:spTree>
    <p:extLst>
      <p:ext uri="{BB962C8B-B14F-4D97-AF65-F5344CB8AC3E}">
        <p14:creationId xmlns:p14="http://schemas.microsoft.com/office/powerpoint/2010/main" val="29217447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-1"/>
            <a:ext cx="9067800" cy="64940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В сложившихся условиях работа педагога-психолога должна предусматривать основные формы в дистанционном режиме:</a:t>
            </a:r>
          </a:p>
          <a:p>
            <a:pPr marL="285750" indent="-285750" fontAlgn="base">
              <a:buFont typeface="Arial" pitchFamily="34" charset="0"/>
              <a:buChar char="•"/>
            </a:pP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психологическое </a:t>
            </a: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просвещение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в онлайн-режиме.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 Практически у всех педагогов-психологов есть аккаунты в социальных сетях, многие ведут собственные сайты,  сообщества в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Вконтакте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, Одноклассниках и др., где можно  осуществлять психологическое просвещение по актуальным вопросам. Проводить онлайн-просвещение можно в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Skype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Whats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App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Viber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и др. посредством создания интересного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видеоконтента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, прямых эфиров,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вебинаров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видеоинструктирования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, электронных библиотек, коллекций видеофильмов для организации психологического кинозала.</a:t>
            </a:r>
          </a:p>
          <a:p>
            <a:pPr marL="285750" indent="-285750" fontAlgn="base">
              <a:buFont typeface="Arial" pitchFamily="34" charset="0"/>
              <a:buChar char="•"/>
            </a:pP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психологическая профилактика на удаленном доступе 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– предупреждение возникновения явлений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дезадаптации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обучающихся (воспитанников), разработка конкретных рекомендаций педагогическим работникам, родителям по оказанию помощи в вопросах воспитания, обучения и развития с учетом возрастных и индивидуальных особенностей, в том числе и по вопросам психологического сопровождения дистанционного обучения, а также привитие навыков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совладающего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поведения всем субъектам образовательной среды; обучение их навыкам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саморегуляции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(разные возрастные, целевые группы) через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вебинары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, онлайн-трансляции.</a:t>
            </a:r>
          </a:p>
          <a:p>
            <a:pPr marL="285750" indent="-285750" fontAlgn="base">
              <a:buFont typeface="Arial" pitchFamily="34" charset="0"/>
              <a:buChar char="•"/>
            </a:pP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психологическое </a:t>
            </a:r>
            <a:r>
              <a:rPr lang="ru-RU" sz="1600" b="1" dirty="0" err="1">
                <a:latin typeface="Times New Roman" pitchFamily="18" charset="0"/>
                <a:cs typeface="Times New Roman" pitchFamily="18" charset="0"/>
              </a:rPr>
              <a:t>дистантное</a:t>
            </a: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 консультирование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 предполагает  - применение в практике педагога-психолога форм и методов экстренной и кризисной психологической помощи (в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т.ч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. в дистанционном формате), с целью быстрого снижения возможных негативных эффектов (паника, страхи, тревога, агрессивные проявления); </a:t>
            </a:r>
          </a:p>
          <a:p>
            <a:pPr marL="285750" indent="-285750" fontAlgn="base">
              <a:buFont typeface="Arial" pitchFamily="34" charset="0"/>
              <a:buChar char="•"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психологическое консультирование родителей и близких членов семей обучающегося, в том числе направленное на развитие умений справляться с изменившимися условиями жизни.</a:t>
            </a:r>
          </a:p>
          <a:p>
            <a:pPr marL="285750" indent="-285750" fontAlgn="base">
              <a:buFont typeface="Arial" pitchFamily="34" charset="0"/>
              <a:buChar char="•"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психологическая компьютерная диагностика 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возможна через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психодиагностические,на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которых с помощью методик, тестов, анкет можно провести диагностику и выявление наиболее важных особенностей деятельности, поведения и психического состояния детей дошкольного и школьного возраста, которые должны быть учтены в процессе психологического сопровождения обучающихся в дистанционном режиме;</a:t>
            </a:r>
          </a:p>
        </p:txBody>
      </p:sp>
    </p:spTree>
    <p:extLst>
      <p:ext uri="{BB962C8B-B14F-4D97-AF65-F5344CB8AC3E}">
        <p14:creationId xmlns:p14="http://schemas.microsoft.com/office/powerpoint/2010/main" val="200332978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1450" y="420944"/>
            <a:ext cx="8972550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fontAlgn="base">
              <a:buFont typeface="Arial" pitchFamily="34" charset="0"/>
              <a:buChar char="•"/>
            </a:pP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психологическая коррекционно-развивающая работа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 в дистанционном режиме может проходить в индивидуальном формате (с использованием программ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zoom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skype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WhatsApp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и других цифровых платформ) или групповом (через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видеоконференсвязь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) для обучающихся, испытывающих трудности в адаптации, развитии, поведении, в том числе работа </a:t>
            </a:r>
            <a:r>
              <a:rPr lang="ru-RU" sz="1600" b="1" i="1" dirty="0">
                <a:latin typeface="Times New Roman" pitchFamily="18" charset="0"/>
                <a:cs typeface="Times New Roman" pitchFamily="18" charset="0"/>
              </a:rPr>
              <a:t>с детьми с ограниченными возможностями здоровья (ОВЗ)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, родители которых выступают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тьюторами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(помогают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ребѐнку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выполнять упражнения, которые демонстрирует педагог-психолог); </a:t>
            </a:r>
          </a:p>
          <a:p>
            <a:pPr fontAlgn="base"/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нахождение обучающихся вне образовательного учреждения должно предусматривать работу педагога-психолога совместно с социальным педагогом в онлайн-формате с семьями группы риска по предупреждению возникновения у несовершеннолетних социальной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дезадаптации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аддикций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и девиаций поведения (употребление ПАВ, агрессивное и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аутоагрессивное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поведение, депрессивные состояния, попадание под влияние деструктивных сообществ (посредством сети интернет), рост проявлений рискованного поведения и пр.);</a:t>
            </a:r>
          </a:p>
          <a:p>
            <a:pPr fontAlgn="base"/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психологическая коррекция с использованием онлайн- и мобильных тренажеров, онлайн игр (например, для коррекции и развития познавательных процессов).</a:t>
            </a:r>
          </a:p>
          <a:p>
            <a:pPr fontAlgn="base"/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 marL="285750" indent="-285750" fontAlgn="base">
              <a:buFont typeface="Arial" pitchFamily="34" charset="0"/>
              <a:buChar char="•"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экспертно-методическая деятельность в дистанционном режиме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, включающая разработку методических рекомендаций для участников образовательных отношений, программ, обобщения опыта по теме самообразования, помощь  педагогам в выборе образовательных технологий, адекватных дистанционным условиям обучения, с учетом индивидуально-психологических особенностей обучающихся;</a:t>
            </a:r>
          </a:p>
          <a:p>
            <a:pPr fontAlgn="base"/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оказание психологической поддержки педагогам в проектной деятельности по совершенствованию дистанционного образовательного процесса;</a:t>
            </a:r>
          </a:p>
          <a:p>
            <a:pPr fontAlgn="base"/>
            <a:r>
              <a:rPr lang="ru-RU" sz="1600" b="1" i="1" dirty="0">
                <a:latin typeface="Times New Roman" pitchFamily="18" charset="0"/>
                <a:cs typeface="Times New Roman" pitchFamily="18" charset="0"/>
              </a:rPr>
              <a:t>ведение документации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 в электронном формате (заполнение журналов, базы данных,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отчѐтов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по выполнению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госзадания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).</a:t>
            </a:r>
          </a:p>
        </p:txBody>
      </p:sp>
    </p:spTree>
    <p:extLst>
      <p:ext uri="{BB962C8B-B14F-4D97-AF65-F5344CB8AC3E}">
        <p14:creationId xmlns:p14="http://schemas.microsoft.com/office/powerpoint/2010/main" val="329864882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181100" y="2438400"/>
            <a:ext cx="672465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Спасибо за внимание!</a:t>
            </a:r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endParaRPr lang="ru-RU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289215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163</TotalTime>
  <Words>276</Words>
  <Application>Microsoft Office PowerPoint</Application>
  <PresentationFormat>Экран (4:3)</PresentationFormat>
  <Paragraphs>33</Paragraphs>
  <Slides>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Тема Office</vt:lpstr>
      <vt:lpstr>Презентация PowerPoint</vt:lpstr>
      <vt:lpstr>В современном мире, в век Интернета, находясь дома или на рабочем месте, можно общаться, работать, учиться, не подвергая опасности себя и других людей в период пандемии.</vt:lpstr>
      <vt:lpstr>В связи с новыми условиями обучения и воспитания  для психолого-педагогической работы в дистанционной форме требуется</vt:lpstr>
      <vt:lpstr>Основные        направления          работы         педагога-психолога, обозначенные в ФГОС как формы психологического сопровождения участников образовательных отношений остаются по-прежнему:   профилактика,  диагностика,  консультирование,  просвещение,  коррекционно-развивающая работа,  экспертиза,  работа с администрацией, педагогами, учащимися,  родителями.  К привычным методам и подходам необходимо внести некоторые коррективы с учетом дистанционного режима.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NAME OF PRESENTATION</dc:title>
  <dc:creator>user</dc:creator>
  <cp:lastModifiedBy>1</cp:lastModifiedBy>
  <cp:revision>11</cp:revision>
  <dcterms:created xsi:type="dcterms:W3CDTF">2020-10-04T11:29:36Z</dcterms:created>
  <dcterms:modified xsi:type="dcterms:W3CDTF">2020-12-03T07:49:33Z</dcterms:modified>
</cp:coreProperties>
</file>