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914F-DE14-4A69-B7E3-FA4E8992A830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7B0D-697A-471E-AC61-F7CFE885FC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179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914F-DE14-4A69-B7E3-FA4E8992A830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7B0D-697A-471E-AC61-F7CFE885FC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424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914F-DE14-4A69-B7E3-FA4E8992A830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7B0D-697A-471E-AC61-F7CFE885FC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478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914F-DE14-4A69-B7E3-FA4E8992A830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7B0D-697A-471E-AC61-F7CFE885FC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927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914F-DE14-4A69-B7E3-FA4E8992A830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7B0D-697A-471E-AC61-F7CFE885FC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944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914F-DE14-4A69-B7E3-FA4E8992A830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7B0D-697A-471E-AC61-F7CFE885FC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44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914F-DE14-4A69-B7E3-FA4E8992A830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7B0D-697A-471E-AC61-F7CFE885FC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3179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914F-DE14-4A69-B7E3-FA4E8992A830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7B0D-697A-471E-AC61-F7CFE885FC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921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914F-DE14-4A69-B7E3-FA4E8992A830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7B0D-697A-471E-AC61-F7CFE885FC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8606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914F-DE14-4A69-B7E3-FA4E8992A830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7B0D-697A-471E-AC61-F7CFE885FC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3179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B914F-DE14-4A69-B7E3-FA4E8992A830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77B0D-697A-471E-AC61-F7CFE885FC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757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8B914F-DE14-4A69-B7E3-FA4E8992A830}" type="datetimeFigureOut">
              <a:rPr lang="ru-RU" smtClean="0"/>
              <a:t>31.03.2021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77B0D-697A-471E-AC61-F7CFE885FC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289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9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g"/><Relationship Id="rId3" Type="http://schemas.openxmlformats.org/officeDocument/2006/relationships/image" Target="../media/image50.png"/><Relationship Id="rId7" Type="http://schemas.openxmlformats.org/officeDocument/2006/relationships/image" Target="../media/image5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7" Type="http://schemas.openxmlformats.org/officeDocument/2006/relationships/image" Target="../media/image6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g"/><Relationship Id="rId5" Type="http://schemas.openxmlformats.org/officeDocument/2006/relationships/image" Target="../media/image60.jpeg"/><Relationship Id="rId4" Type="http://schemas.openxmlformats.org/officeDocument/2006/relationships/image" Target="../media/image59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36073" y="471055"/>
            <a:ext cx="103770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Муниципальное бюджетное дошкольное </a:t>
            </a:r>
            <a:r>
              <a:rPr lang="ru-RU" b="1" dirty="0"/>
              <a:t>о</a:t>
            </a:r>
            <a:r>
              <a:rPr lang="ru-RU" b="1" dirty="0" smtClean="0"/>
              <a:t>бразовательное </a:t>
            </a:r>
            <a:r>
              <a:rPr lang="ru-RU" b="1" dirty="0"/>
              <a:t>у</a:t>
            </a:r>
            <a:r>
              <a:rPr lang="ru-RU" b="1" dirty="0" smtClean="0"/>
              <a:t>чреждение  </a:t>
            </a:r>
          </a:p>
          <a:p>
            <a:pPr algn="ctr"/>
            <a:r>
              <a:rPr lang="ru-RU" b="1" dirty="0"/>
              <a:t>д</a:t>
            </a:r>
            <a:r>
              <a:rPr lang="ru-RU" b="1" dirty="0" smtClean="0"/>
              <a:t>етский </a:t>
            </a:r>
            <a:r>
              <a:rPr lang="ru-RU" b="1" dirty="0"/>
              <a:t>с</a:t>
            </a:r>
            <a:r>
              <a:rPr lang="ru-RU" b="1" dirty="0" smtClean="0"/>
              <a:t>ад комбинированного вида № 25 </a:t>
            </a:r>
          </a:p>
          <a:p>
            <a:pPr algn="ctr"/>
            <a:r>
              <a:rPr lang="ru-RU" b="1" dirty="0" smtClean="0"/>
              <a:t>пгт Афипский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57201" y="1486718"/>
            <a:ext cx="69688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«ЧИТАЮЩАЯ МАМА – ЧИТАЮЩАЯ СТРАНА»</a:t>
            </a:r>
          </a:p>
          <a:p>
            <a:pPr algn="ctr"/>
            <a:r>
              <a:rPr lang="ru-RU" sz="2400" i="1" u="sng" dirty="0" smtClean="0"/>
              <a:t>Номинация: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«Библиотека для детей и родителей»</a:t>
            </a:r>
          </a:p>
          <a:p>
            <a:pPr algn="ctr"/>
            <a:endParaRPr lang="ru-RU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Образовательный проект </a:t>
            </a: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</a:t>
            </a:r>
            <a:r>
              <a:rPr lang="ru-RU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Буккроссинг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– возрождение семейного чтения» с использованием инновационных форм и методов привлечения детей и их родителей к чтению –восприятию художественной литературы путем создания в группе библиотеки для родителей и детей».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864435" y="4017817"/>
            <a:ext cx="20504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Воспитатель:</a:t>
            </a:r>
          </a:p>
          <a:p>
            <a:r>
              <a:rPr lang="ru-RU" b="1" dirty="0" smtClean="0"/>
              <a:t>Выдра В.Ю.</a:t>
            </a:r>
          </a:p>
          <a:p>
            <a:r>
              <a:rPr lang="ru-RU" b="1" dirty="0" smtClean="0"/>
              <a:t>Высшая категория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796145" y="5763491"/>
            <a:ext cx="3020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п</a:t>
            </a:r>
            <a:r>
              <a:rPr lang="ru-RU" b="1" dirty="0" smtClean="0"/>
              <a:t>гт Афипский, 2021 год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97863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"/>
            <a:ext cx="12192000" cy="68397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0945" y="290945"/>
            <a:ext cx="11665528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u="sng" dirty="0" smtClean="0">
                <a:solidFill>
                  <a:srgbClr val="FF0000"/>
                </a:solidFill>
              </a:rPr>
              <a:t>Актуальность проекта заключается в том, что……</a:t>
            </a:r>
          </a:p>
          <a:p>
            <a:pPr algn="ctr"/>
            <a:r>
              <a:rPr lang="ru-RU" sz="2400" u="sng" dirty="0" smtClean="0"/>
              <a:t>Однажды утром, придя в нашу группу, родители очень удивились, </a:t>
            </a:r>
          </a:p>
          <a:p>
            <a:pPr algn="ctr"/>
            <a:r>
              <a:rPr lang="ru-RU" sz="2400" u="sng" dirty="0" smtClean="0"/>
              <a:t>увидев в приемной коробку с книгами.</a:t>
            </a:r>
          </a:p>
          <a:p>
            <a:r>
              <a:rPr lang="ru-RU" sz="2400" dirty="0" smtClean="0"/>
              <a:t>На полках стояли  – книги как для детей, так и для взрослых? </a:t>
            </a:r>
            <a:r>
              <a:rPr lang="ru-RU" sz="2400" b="1" dirty="0" smtClean="0"/>
              <a:t>Что происходит?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А это в нашу группу пожаловал </a:t>
            </a:r>
            <a:r>
              <a:rPr lang="ru-RU" sz="2400" b="1" dirty="0" err="1" smtClean="0">
                <a:solidFill>
                  <a:srgbClr val="FF0000"/>
                </a:solidFill>
              </a:rPr>
              <a:t>буккроссинг</a:t>
            </a:r>
            <a:r>
              <a:rPr lang="ru-RU" sz="2400" b="1" dirty="0" smtClean="0">
                <a:solidFill>
                  <a:srgbClr val="FF0000"/>
                </a:solidFill>
              </a:rPr>
              <a:t>! </a:t>
            </a:r>
          </a:p>
          <a:p>
            <a:r>
              <a:rPr lang="ru-RU" sz="2400" dirty="0" smtClean="0"/>
              <a:t>Это новое движение, дарующее книге новую жизнь. В нашей группе огромное значение уделяется работе с книгой. Мы с ребятами много читаем. Ребята самостоятельно проводят время в нашей </a:t>
            </a:r>
            <a:r>
              <a:rPr lang="ru-RU" sz="2400" dirty="0" err="1" smtClean="0"/>
              <a:t>минибиблиотеке</a:t>
            </a:r>
            <a:r>
              <a:rPr lang="ru-RU" sz="2400" dirty="0" smtClean="0"/>
              <a:t>: берут книги, рассматривают их, а потом обмениваются друг с другом. Дети с удовольствием выбирают понравившуюся книгу и читают ее дома с родителями, а для других ребят приносят из дома свою.</a:t>
            </a:r>
          </a:p>
          <a:p>
            <a:pPr algn="ctr"/>
            <a:r>
              <a:rPr lang="ru-RU" sz="2400" b="1" dirty="0" smtClean="0"/>
              <a:t>        Так в нашей группе зародилась новая традиция меняться книгами. </a:t>
            </a:r>
          </a:p>
          <a:p>
            <a:r>
              <a:rPr lang="ru-RU" sz="2400" dirty="0" smtClean="0"/>
              <a:t>При этом дети и родители получают возможность большего общения, массу</a:t>
            </a:r>
          </a:p>
          <a:p>
            <a:r>
              <a:rPr lang="ru-RU" sz="2400" dirty="0" smtClean="0"/>
              <a:t>ярких впечатлений, много интересной информации. Заинтересовав родителей, я заметила, что наша книжная полка начала пополняться новыми книгами и журналами.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725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800" y="1177636"/>
            <a:ext cx="1163781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       </a:t>
            </a:r>
            <a:r>
              <a:rPr lang="ru-RU" sz="1600" b="1" dirty="0" smtClean="0"/>
              <a:t>Цель </a:t>
            </a:r>
            <a:r>
              <a:rPr lang="ru-RU" sz="1600" b="1" dirty="0" err="1" smtClean="0"/>
              <a:t>буккроссинга</a:t>
            </a:r>
            <a:r>
              <a:rPr lang="ru-RU" sz="1600" b="1" dirty="0" smtClean="0"/>
              <a:t> в детском саду </a:t>
            </a:r>
            <a:r>
              <a:rPr lang="ru-RU" sz="1600" dirty="0" smtClean="0"/>
              <a:t>— пропаганда чтения, повышение интереса к чтению книг у родителей и детей, обогащение духовного и культурного уровня дошкольников, возрождение традиции семейного чтения.</a:t>
            </a:r>
          </a:p>
          <a:p>
            <a:r>
              <a:rPr lang="ru-RU" sz="1600" dirty="0" smtClean="0"/>
              <a:t>       Для реализации движения «</a:t>
            </a:r>
            <a:r>
              <a:rPr lang="ru-RU" sz="1600" dirty="0" err="1" smtClean="0"/>
              <a:t>Буккроссинг</a:t>
            </a:r>
            <a:r>
              <a:rPr lang="ru-RU" sz="1600" dirty="0" smtClean="0"/>
              <a:t>» в группе был установлен книжный стеллаж для родителей и детей, были распечатаны рекламные листовки, консультации и буклеты. Ребята и родители узнали, что процесс «</a:t>
            </a:r>
            <a:r>
              <a:rPr lang="ru-RU" sz="1600" dirty="0" err="1" smtClean="0"/>
              <a:t>Буккроссинга</a:t>
            </a:r>
            <a:r>
              <a:rPr lang="ru-RU" sz="1600" dirty="0" smtClean="0"/>
              <a:t>» состоит из простейшего действия, основанного на принципе "Прочитал - отдай другому". Книги должны читаться, а не стоять на полках. </a:t>
            </a:r>
          </a:p>
          <a:p>
            <a:r>
              <a:rPr lang="ru-RU" sz="1600" b="1" dirty="0" smtClean="0"/>
              <a:t>      Задачи проекта: </a:t>
            </a:r>
          </a:p>
          <a:p>
            <a:r>
              <a:rPr lang="ru-RU" sz="1600" dirty="0" smtClean="0"/>
              <a:t>-познакомить с современным движением </a:t>
            </a:r>
            <a:r>
              <a:rPr lang="ru-RU" sz="1600" dirty="0" err="1" smtClean="0"/>
              <a:t>буккроссинг</a:t>
            </a:r>
            <a:r>
              <a:rPr lang="ru-RU" sz="1600" dirty="0" smtClean="0"/>
              <a:t>;</a:t>
            </a:r>
          </a:p>
          <a:p>
            <a:r>
              <a:rPr lang="ru-RU" sz="1600" dirty="0" smtClean="0"/>
              <a:t>-повысить эффективность работы по приобщению детей к книге во</a:t>
            </a:r>
          </a:p>
          <a:p>
            <a:r>
              <a:rPr lang="ru-RU" sz="1600" dirty="0" smtClean="0"/>
              <a:t>взаимодействии всех участников образовательного процесса: педагогов,</a:t>
            </a:r>
          </a:p>
          <a:p>
            <a:r>
              <a:rPr lang="ru-RU" sz="1600" dirty="0" smtClean="0"/>
              <a:t>детей, родителей;</a:t>
            </a:r>
          </a:p>
          <a:p>
            <a:r>
              <a:rPr lang="ru-RU" sz="1600" dirty="0" smtClean="0"/>
              <a:t>-приобщить детей и родителей (законных представителей) к совместному чтению книг;</a:t>
            </a:r>
          </a:p>
          <a:p>
            <a:pPr marL="285750" indent="-285750">
              <a:buFontTx/>
              <a:buChar char="-"/>
            </a:pPr>
            <a:r>
              <a:rPr lang="ru-RU" sz="1600" dirty="0" smtClean="0"/>
              <a:t>активизировать работу по пропаганде и развитию традиции чтению в семье.</a:t>
            </a:r>
          </a:p>
          <a:p>
            <a:pPr algn="ctr"/>
            <a:r>
              <a:rPr lang="ru-RU" sz="1600" dirty="0" smtClean="0"/>
              <a:t> </a:t>
            </a:r>
            <a:r>
              <a:rPr lang="ru-RU" sz="1600" b="1" dirty="0">
                <a:solidFill>
                  <a:srgbClr val="FF0000"/>
                </a:solidFill>
              </a:rPr>
              <a:t>В нашей группе были созданы: консультации, буклеты, листовки, памятки, почта для любознательных родителей</a:t>
            </a:r>
            <a:r>
              <a:rPr lang="ru-RU" sz="1600" b="1" dirty="0" smtClean="0">
                <a:solidFill>
                  <a:srgbClr val="FF0000"/>
                </a:solidFill>
              </a:rPr>
              <a:t>. </a:t>
            </a:r>
            <a:r>
              <a:rPr lang="ru-RU" sz="1600" b="1" dirty="0">
                <a:solidFill>
                  <a:srgbClr val="FF0000"/>
                </a:solidFill>
              </a:rPr>
              <a:t>С целью заинтересовать родителей и детей, сформировать у них потребность ежедневного общения с художественной литературой и возродить чтение в кругу семьи.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964" y="4726905"/>
            <a:ext cx="2687781" cy="20112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6294" y="5086398"/>
            <a:ext cx="2882869" cy="16225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5640" y="4768491"/>
            <a:ext cx="2743633" cy="1940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38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2056" y="193963"/>
            <a:ext cx="3131128" cy="2348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31" y="63949"/>
            <a:ext cx="2618509" cy="3491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65958" y="-442372"/>
            <a:ext cx="3721791" cy="47344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69084" y="2811195"/>
            <a:ext cx="3359605" cy="4341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859693" y="2623412"/>
            <a:ext cx="3647707" cy="43845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9054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98620" y="1080655"/>
            <a:ext cx="70789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Сбор художественной литературы и оформление книжного уголка</a:t>
            </a:r>
            <a:endParaRPr lang="ru-RU" sz="28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" y="95115"/>
            <a:ext cx="4023360" cy="301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287" y="3429000"/>
            <a:ext cx="4604609" cy="3453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796" y="2291348"/>
            <a:ext cx="3860800" cy="289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7" y="3586632"/>
            <a:ext cx="4267509" cy="3200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4403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35" y="177333"/>
            <a:ext cx="3929149" cy="2946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619" y="129539"/>
            <a:ext cx="3820160" cy="2865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39" y="3584863"/>
            <a:ext cx="3749964" cy="28124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4982" y="3291492"/>
            <a:ext cx="2549410" cy="33992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331" y="3207845"/>
            <a:ext cx="2674879" cy="35665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2224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536"/>
            <a:ext cx="3498100" cy="2623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204" y="2649594"/>
            <a:ext cx="2907896" cy="21809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924" y="283302"/>
            <a:ext cx="3798024" cy="28485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251" y="3320664"/>
            <a:ext cx="2511369" cy="33484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1" y="4723988"/>
            <a:ext cx="2987386" cy="2240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100" y="685127"/>
            <a:ext cx="4582391" cy="61098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1739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403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33" y="3530441"/>
            <a:ext cx="4061460" cy="30460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7449">
            <a:off x="8382000" y="583577"/>
            <a:ext cx="3413760" cy="256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281" y="506246"/>
            <a:ext cx="3779520" cy="28346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408" y="3727474"/>
            <a:ext cx="3370247" cy="2527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4520">
            <a:off x="167144" y="320432"/>
            <a:ext cx="3701315" cy="2775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537" y="3429000"/>
            <a:ext cx="2553728" cy="3404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2552981" y="2934003"/>
            <a:ext cx="69826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Работа с детьми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104198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850" y="152400"/>
            <a:ext cx="2556164" cy="34082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89" y="733260"/>
            <a:ext cx="2413196" cy="3217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09" y="315191"/>
            <a:ext cx="2311977" cy="3082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33" y="4275282"/>
            <a:ext cx="3011054" cy="2258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898" y="4425252"/>
            <a:ext cx="3050310" cy="2287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053" y="1130997"/>
            <a:ext cx="3514436" cy="2635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76038" y="3973031"/>
            <a:ext cx="3420152" cy="256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78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6" y="-49876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495" y="4097518"/>
            <a:ext cx="2996935" cy="2247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6" y="533501"/>
            <a:ext cx="2462559" cy="3283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529" y="770689"/>
            <a:ext cx="2926655" cy="2194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423" y="221910"/>
            <a:ext cx="2140510" cy="2854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447" y="3677317"/>
            <a:ext cx="3557202" cy="26679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97518"/>
            <a:ext cx="3390321" cy="2542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048" y="886929"/>
            <a:ext cx="3599723" cy="2699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4845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80" y="546096"/>
            <a:ext cx="3081773" cy="41090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328" y="1677555"/>
            <a:ext cx="3260147" cy="4346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450" y="290945"/>
            <a:ext cx="3273137" cy="43641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3407353" y="1094509"/>
            <a:ext cx="47945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Работа с родителями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64061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2307" y="97686"/>
            <a:ext cx="3950550" cy="29629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729" y="0"/>
            <a:ext cx="2420322" cy="32250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5630" y="30482"/>
            <a:ext cx="2566638" cy="34262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6557" y="3547219"/>
            <a:ext cx="2310584" cy="30787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8528" y="3554872"/>
            <a:ext cx="2403740" cy="3204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597" y="529054"/>
            <a:ext cx="2168154" cy="2890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93" y="3413327"/>
            <a:ext cx="2504670" cy="3346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66873" y="3773340"/>
            <a:ext cx="3639627" cy="273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15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678" y="316074"/>
            <a:ext cx="3530960" cy="39208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15" y="1246909"/>
            <a:ext cx="5059111" cy="46875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582" y="4236911"/>
            <a:ext cx="2645550" cy="2577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638" y="3198220"/>
            <a:ext cx="3051030" cy="36160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5151" y="166254"/>
            <a:ext cx="2286000" cy="304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7899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3964" y="720436"/>
            <a:ext cx="1177636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i="1" dirty="0" smtClean="0">
                <a:solidFill>
                  <a:srgbClr val="FF0000"/>
                </a:solidFill>
              </a:rPr>
              <a:t>Результат:</a:t>
            </a:r>
          </a:p>
          <a:p>
            <a:r>
              <a:rPr lang="ru-RU" sz="2400" dirty="0" smtClean="0"/>
              <a:t>      Одним из подтверждающим фактом значимости данного движения "</a:t>
            </a:r>
            <a:r>
              <a:rPr lang="ru-RU" sz="2400" dirty="0" err="1" smtClean="0"/>
              <a:t>Буккроссинг</a:t>
            </a:r>
            <a:r>
              <a:rPr lang="ru-RU" sz="2400" dirty="0" smtClean="0"/>
              <a:t>" стал творческий отклик родителей и детей. Семья </a:t>
            </a:r>
            <a:r>
              <a:rPr lang="ru-RU" sz="2400" dirty="0" err="1" smtClean="0"/>
              <a:t>Турчановых</a:t>
            </a:r>
            <a:r>
              <a:rPr lang="ru-RU" sz="2400" dirty="0" smtClean="0"/>
              <a:t>, прочитав сказку, решила</a:t>
            </a:r>
          </a:p>
          <a:p>
            <a:r>
              <a:rPr lang="ru-RU" sz="2400" dirty="0"/>
              <a:t>и</a:t>
            </a:r>
            <a:r>
              <a:rPr lang="ru-RU" sz="2400" dirty="0" smtClean="0"/>
              <a:t>зготовить пальчиковый театр. А семья </a:t>
            </a:r>
            <a:r>
              <a:rPr lang="ru-RU" sz="2400" dirty="0" err="1" smtClean="0"/>
              <a:t>Таржановых</a:t>
            </a:r>
            <a:r>
              <a:rPr lang="ru-RU" sz="2400" dirty="0" smtClean="0"/>
              <a:t> изготовила нам теневой театр к сказке «Волк и семеро козлят», а также театр на прищепках «Теремок», что с подвигло нас на оформление театрального уголка для совместного творчества родителей и детей.</a:t>
            </a:r>
          </a:p>
          <a:p>
            <a:pPr algn="ctr"/>
            <a:r>
              <a:rPr lang="ru-RU" sz="2400" i="1" dirty="0" smtClean="0">
                <a:solidFill>
                  <a:srgbClr val="7030A0"/>
                </a:solidFill>
              </a:rPr>
              <a:t>Книга – учитель, книга - наставница.</a:t>
            </a:r>
          </a:p>
          <a:p>
            <a:pPr algn="ctr"/>
            <a:r>
              <a:rPr lang="ru-RU" sz="2400" i="1" dirty="0" smtClean="0">
                <a:solidFill>
                  <a:srgbClr val="7030A0"/>
                </a:solidFill>
              </a:rPr>
              <a:t>Книга – близкий товарищ и друг.</a:t>
            </a:r>
          </a:p>
          <a:p>
            <a:pPr algn="ctr"/>
            <a:r>
              <a:rPr lang="ru-RU" sz="2400" i="1" dirty="0" smtClean="0">
                <a:solidFill>
                  <a:srgbClr val="7030A0"/>
                </a:solidFill>
              </a:rPr>
              <a:t>Ум, как ручей, высыхает и старится,</a:t>
            </a:r>
          </a:p>
          <a:p>
            <a:pPr algn="ctr"/>
            <a:r>
              <a:rPr lang="ru-RU" sz="2400" i="1" dirty="0" smtClean="0">
                <a:solidFill>
                  <a:srgbClr val="7030A0"/>
                </a:solidFill>
              </a:rPr>
              <a:t>Если выпустишь книгу из рук.</a:t>
            </a:r>
          </a:p>
          <a:p>
            <a:r>
              <a:rPr lang="ru-RU" sz="2400" dirty="0" smtClean="0"/>
              <a:t>     Таким образом, мы можем сказать, что </a:t>
            </a:r>
            <a:r>
              <a:rPr lang="ru-RU" sz="2400" dirty="0" err="1" smtClean="0"/>
              <a:t>буккроссинг</a:t>
            </a:r>
            <a:r>
              <a:rPr lang="ru-RU" sz="2400" dirty="0" smtClean="0"/>
              <a:t> - это эффективное средство</a:t>
            </a:r>
          </a:p>
          <a:p>
            <a:r>
              <a:rPr lang="ru-RU" sz="2400" dirty="0" smtClean="0"/>
              <a:t>развития социального интеллекта дошкольников, а так же является одним из главных</a:t>
            </a:r>
          </a:p>
          <a:p>
            <a:r>
              <a:rPr lang="ru-RU" sz="2400" dirty="0" smtClean="0"/>
              <a:t>факторов, стимулирующих возрождения семейного чтения.</a:t>
            </a:r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</a:rPr>
              <a:t>Нас объединяет любовь к книгам и чтению! </a:t>
            </a:r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</a:rPr>
              <a:t>Двери нашей библиотеки всегда открыты для читателей!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440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48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599</Words>
  <Application>Microsoft Office PowerPoint</Application>
  <PresentationFormat>Широкоэкранный</PresentationFormat>
  <Paragraphs>46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Вера</dc:creator>
  <cp:lastModifiedBy>Вера</cp:lastModifiedBy>
  <cp:revision>50</cp:revision>
  <dcterms:created xsi:type="dcterms:W3CDTF">2021-03-30T13:56:29Z</dcterms:created>
  <dcterms:modified xsi:type="dcterms:W3CDTF">2021-03-31T14:00:04Z</dcterms:modified>
</cp:coreProperties>
</file>