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41"/>
  </p:notesMasterIdLst>
  <p:sldIdLst>
    <p:sldId id="257" r:id="rId2"/>
    <p:sldId id="293" r:id="rId3"/>
    <p:sldId id="294" r:id="rId4"/>
    <p:sldId id="295" r:id="rId5"/>
    <p:sldId id="296" r:id="rId6"/>
    <p:sldId id="297" r:id="rId7"/>
    <p:sldId id="292" r:id="rId8"/>
    <p:sldId id="298" r:id="rId9"/>
    <p:sldId id="266" r:id="rId10"/>
    <p:sldId id="267" r:id="rId11"/>
    <p:sldId id="264" r:id="rId12"/>
    <p:sldId id="291" r:id="rId13"/>
    <p:sldId id="299" r:id="rId14"/>
    <p:sldId id="300" r:id="rId15"/>
    <p:sldId id="301" r:id="rId16"/>
    <p:sldId id="268" r:id="rId17"/>
    <p:sldId id="269" r:id="rId18"/>
    <p:sldId id="270" r:id="rId19"/>
    <p:sldId id="302" r:id="rId20"/>
    <p:sldId id="303" r:id="rId21"/>
    <p:sldId id="304" r:id="rId22"/>
    <p:sldId id="305" r:id="rId23"/>
    <p:sldId id="272" r:id="rId24"/>
    <p:sldId id="273" r:id="rId25"/>
    <p:sldId id="274" r:id="rId26"/>
    <p:sldId id="275" r:id="rId27"/>
    <p:sldId id="276" r:id="rId28"/>
    <p:sldId id="277" r:id="rId29"/>
    <p:sldId id="278" r:id="rId30"/>
    <p:sldId id="279" r:id="rId31"/>
    <p:sldId id="313" r:id="rId32"/>
    <p:sldId id="310" r:id="rId33"/>
    <p:sldId id="311" r:id="rId34"/>
    <p:sldId id="312" r:id="rId35"/>
    <p:sldId id="309" r:id="rId36"/>
    <p:sldId id="306" r:id="rId37"/>
    <p:sldId id="307" r:id="rId38"/>
    <p:sldId id="308" r:id="rId39"/>
    <p:sldId id="287" r:id="rId4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90B05"/>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dirty="0"/>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A1AD07D-D177-4C35-B2AF-03FB75474E1E}" type="datetimeFigureOut">
              <a:rPr lang="ru-RU" smtClean="0"/>
              <a:pPr/>
              <a:t>18.03.2024</a:t>
            </a:fld>
            <a:endParaRPr lang="ru-RU" dirty="0"/>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dirty="0"/>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8FD4937-595C-4B76-9172-1783875BAF57}" type="slidenum">
              <a:rPr lang="ru-RU" smtClean="0"/>
              <a:pPr/>
              <a:t>‹#›</a:t>
            </a:fld>
            <a:endParaRPr lang="ru-RU"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D2BE19E1-C532-4DEE-A240-4D1A31A474B6}" type="slidenum">
              <a:rPr lang="ru-RU" smtClean="0"/>
              <a:pPr/>
              <a:t>11</a:t>
            </a:fld>
            <a:endParaRPr lang="ru-RU" dirty="0" smtClean="0"/>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p:spPr>
        <p:txBody>
          <a:bodyPr/>
          <a:lstStyle/>
          <a:p>
            <a:pPr eaLnBrk="1" hangingPunct="1"/>
            <a:endParaRPr lang="ru-RU"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7ABC5C1F-11A2-41AB-8499-59B3681792BB}" type="datetimeFigureOut">
              <a:rPr lang="ru-RU" smtClean="0"/>
              <a:pPr/>
              <a:t>18.03.2024</a:t>
            </a:fld>
            <a:endParaRPr lang="ru-RU" dirty="0"/>
          </a:p>
        </p:txBody>
      </p:sp>
      <p:sp>
        <p:nvSpPr>
          <p:cNvPr id="19" name="Нижний колонтитул 18"/>
          <p:cNvSpPr>
            <a:spLocks noGrp="1"/>
          </p:cNvSpPr>
          <p:nvPr>
            <p:ph type="ftr" sz="quarter" idx="11"/>
          </p:nvPr>
        </p:nvSpPr>
        <p:spPr/>
        <p:txBody>
          <a:bodyPr/>
          <a:lstStyle/>
          <a:p>
            <a:endParaRPr lang="ru-RU" dirty="0"/>
          </a:p>
        </p:txBody>
      </p:sp>
      <p:sp>
        <p:nvSpPr>
          <p:cNvPr id="27" name="Номер слайда 26"/>
          <p:cNvSpPr>
            <a:spLocks noGrp="1"/>
          </p:cNvSpPr>
          <p:nvPr>
            <p:ph type="sldNum" sz="quarter" idx="12"/>
          </p:nvPr>
        </p:nvSpPr>
        <p:spPr/>
        <p:txBody>
          <a:bodyPr/>
          <a:lstStyle/>
          <a:p>
            <a:fld id="{F92472E8-114B-4C8C-B4E6-FD5ACB8F3AE5}" type="slidenum">
              <a:rPr lang="ru-RU" smtClean="0"/>
              <a:pPr/>
              <a:t>‹#›</a:t>
            </a:fld>
            <a:endParaRPr lang="ru-RU"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ABC5C1F-11A2-41AB-8499-59B3681792BB}" type="datetimeFigureOut">
              <a:rPr lang="ru-RU" smtClean="0"/>
              <a:pPr/>
              <a:t>18.03.2024</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F92472E8-114B-4C8C-B4E6-FD5ACB8F3AE5}" type="slidenum">
              <a:rPr lang="ru-RU" smtClean="0"/>
              <a:pPr/>
              <a:t>‹#›</a:t>
            </a:fld>
            <a:endParaRPr lang="ru-R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7ABC5C1F-11A2-41AB-8499-59B3681792BB}" type="datetimeFigureOut">
              <a:rPr lang="ru-RU" smtClean="0"/>
              <a:pPr/>
              <a:t>18.03.2024</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F92472E8-114B-4C8C-B4E6-FD5ACB8F3AE5}" type="slidenum">
              <a:rPr lang="ru-RU" smtClean="0"/>
              <a:pPr/>
              <a:t>‹#›</a:t>
            </a:fld>
            <a:endParaRPr lang="ru-RU"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7ABC5C1F-11A2-41AB-8499-59B3681792BB}" type="datetimeFigureOut">
              <a:rPr lang="ru-RU" smtClean="0"/>
              <a:pPr/>
              <a:t>18.03.2024</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F92472E8-114B-4C8C-B4E6-FD5ACB8F3AE5}" type="slidenum">
              <a:rPr lang="ru-RU" smtClean="0"/>
              <a:pPr/>
              <a:t>‹#›</a:t>
            </a:fld>
            <a:endParaRPr lang="ru-R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7ABC5C1F-11A2-41AB-8499-59B3681792BB}" type="datetimeFigureOut">
              <a:rPr lang="ru-RU" smtClean="0"/>
              <a:pPr/>
              <a:t>18.03.2024</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F92472E8-114B-4C8C-B4E6-FD5ACB8F3AE5}" type="slidenum">
              <a:rPr lang="ru-RU" smtClean="0"/>
              <a:pPr/>
              <a:t>‹#›</a:t>
            </a:fld>
            <a:endParaRPr lang="ru-R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7ABC5C1F-11A2-41AB-8499-59B3681792BB}" type="datetimeFigureOut">
              <a:rPr lang="ru-RU" smtClean="0"/>
              <a:pPr/>
              <a:t>18.03.2024</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F92472E8-114B-4C8C-B4E6-FD5ACB8F3AE5}" type="slidenum">
              <a:rPr lang="ru-RU" smtClean="0"/>
              <a:pPr/>
              <a:t>‹#›</a:t>
            </a:fld>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ABC5C1F-11A2-41AB-8499-59B3681792BB}" type="datetimeFigureOut">
              <a:rPr lang="ru-RU" smtClean="0"/>
              <a:pPr/>
              <a:t>18.03.2024</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F92472E8-114B-4C8C-B4E6-FD5ACB8F3AE5}" type="slidenum">
              <a:rPr lang="ru-RU" smtClean="0"/>
              <a:pPr/>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7ABC5C1F-11A2-41AB-8499-59B3681792BB}" type="datetimeFigureOut">
              <a:rPr lang="ru-RU" smtClean="0"/>
              <a:pPr/>
              <a:t>18.03.2024</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F92472E8-114B-4C8C-B4E6-FD5ACB8F3AE5}" type="slidenum">
              <a:rPr lang="ru-RU" smtClean="0"/>
              <a:pPr/>
              <a:t>‹#›</a:t>
            </a:fld>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7ABC5C1F-11A2-41AB-8499-59B3681792BB}" type="datetimeFigureOut">
              <a:rPr lang="ru-RU" smtClean="0"/>
              <a:pPr/>
              <a:t>18.03.2024</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a:xfrm>
            <a:off x="8077200" y="6356350"/>
            <a:ext cx="609600" cy="365125"/>
          </a:xfrm>
        </p:spPr>
        <p:txBody>
          <a:bodyPr/>
          <a:lstStyle/>
          <a:p>
            <a:fld id="{F92472E8-114B-4C8C-B4E6-FD5ACB8F3AE5}" type="slidenum">
              <a:rPr lang="ru-RU" smtClean="0"/>
              <a:pPr/>
              <a:t>‹#›</a:t>
            </a:fld>
            <a:endParaRPr lang="ru-RU" dirty="0"/>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dirty="0"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ABC5C1F-11A2-41AB-8499-59B3681792BB}" type="datetimeFigureOut">
              <a:rPr lang="ru-RU" smtClean="0"/>
              <a:pPr/>
              <a:t>18.03.2024</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F92472E8-114B-4C8C-B4E6-FD5ACB8F3AE5}" type="slidenum">
              <a:rPr lang="ru-RU" smtClean="0"/>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ABC5C1F-11A2-41AB-8499-59B3681792BB}" type="datetimeFigureOut">
              <a:rPr lang="ru-RU" smtClean="0"/>
              <a:pPr/>
              <a:t>18.03.2024</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F92472E8-114B-4C8C-B4E6-FD5ACB8F3AE5}" type="slidenum">
              <a:rPr lang="ru-RU" smtClean="0"/>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7ABC5C1F-11A2-41AB-8499-59B3681792BB}" type="datetimeFigureOut">
              <a:rPr lang="ru-RU" smtClean="0"/>
              <a:pPr/>
              <a:t>18.03.2024</a:t>
            </a:fld>
            <a:endParaRPr lang="ru-RU" dirty="0"/>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dirty="0"/>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F92472E8-114B-4C8C-B4E6-FD5ACB8F3AE5}" type="slidenum">
              <a:rPr lang="ru-RU" smtClean="0"/>
              <a:pPr/>
              <a:t>‹#›</a:t>
            </a:fld>
            <a:endParaRPr lang="ru-RU" dirty="0"/>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gr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6.xml"/><Relationship Id="rId4" Type="http://schemas.openxmlformats.org/officeDocument/2006/relationships/image" Target="../media/image28.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9" name="Rectangle 7"/>
          <p:cNvSpPr>
            <a:spLocks noGrp="1" noRot="1" noChangeArrowheads="1"/>
          </p:cNvSpPr>
          <p:nvPr>
            <p:ph type="title" idx="4294967295"/>
          </p:nvPr>
        </p:nvSpPr>
        <p:spPr>
          <a:xfrm>
            <a:off x="1187624" y="0"/>
            <a:ext cx="6913562" cy="1643050"/>
          </a:xfrm>
        </p:spPr>
        <p:txBody>
          <a:bodyPr>
            <a:normAutofit fontScale="90000"/>
          </a:bodyPr>
          <a:lstStyle/>
          <a:p>
            <a:pPr algn="ctr">
              <a:defRPr/>
            </a:pPr>
            <a:r>
              <a:rPr lang="en-US" sz="2400" b="1" i="1" dirty="0" smtClean="0">
                <a:solidFill>
                  <a:srgbClr val="090B05"/>
                </a:solidFill>
                <a:effectLst>
                  <a:outerShdw blurRad="38100" dist="38100" dir="2700000" algn="tl">
                    <a:srgbClr val="000000">
                      <a:alpha val="43137"/>
                    </a:srgbClr>
                  </a:outerShdw>
                </a:effectLst>
                <a:latin typeface="Arial" pitchFamily="34" charset="0"/>
                <a:cs typeface="Arial" pitchFamily="34" charset="0"/>
              </a:rPr>
              <a:t> </a:t>
            </a:r>
            <a:r>
              <a:rPr lang="ru-RU" sz="3100" b="1" dirty="0" smtClean="0">
                <a:solidFill>
                  <a:schemeClr val="accent2">
                    <a:lumMod val="75000"/>
                  </a:schemeClr>
                </a:solidFill>
                <a:effectLst>
                  <a:outerShdw blurRad="38100" dist="38100" dir="2700000" algn="tl">
                    <a:srgbClr val="000000">
                      <a:alpha val="43137"/>
                    </a:srgbClr>
                  </a:outerShdw>
                </a:effectLst>
                <a:latin typeface="Times New Roman" pitchFamily="18" charset="0"/>
                <a:cs typeface="Times New Roman" pitchFamily="18" charset="0"/>
              </a:rPr>
              <a:t>Родительское собрание на тему: </a:t>
            </a:r>
            <a:r>
              <a:rPr lang="ru-RU" sz="2400" b="1" i="1" dirty="0" smtClean="0">
                <a:solidFill>
                  <a:schemeClr val="accent2">
                    <a:lumMod val="75000"/>
                  </a:schemeClr>
                </a:solidFill>
                <a:effectLst>
                  <a:outerShdw blurRad="38100" dist="38100" dir="2700000" algn="tl">
                    <a:srgbClr val="000000">
                      <a:alpha val="43137"/>
                    </a:srgbClr>
                  </a:outerShdw>
                </a:effectLst>
                <a:latin typeface="Arial" pitchFamily="34" charset="0"/>
                <a:cs typeface="Arial" pitchFamily="34" charset="0"/>
              </a:rPr>
              <a:t>«</a:t>
            </a:r>
            <a:r>
              <a:rPr lang="ru-RU" sz="3100" b="1" i="1" dirty="0" smtClean="0">
                <a:solidFill>
                  <a:schemeClr val="accent2">
                    <a:lumMod val="75000"/>
                  </a:schemeClr>
                </a:solidFill>
              </a:rPr>
              <a:t>Развитие </a:t>
            </a:r>
            <a:r>
              <a:rPr lang="ru-RU" sz="3100" b="1" i="1" dirty="0" smtClean="0">
                <a:solidFill>
                  <a:schemeClr val="accent2">
                    <a:lumMod val="75000"/>
                  </a:schemeClr>
                </a:solidFill>
              </a:rPr>
              <a:t>межполушарного взаимодействия как основа интеллекта и физического здоровья </a:t>
            </a:r>
            <a:r>
              <a:rPr lang="ru-RU" sz="3100" b="1" i="1" dirty="0" smtClean="0">
                <a:solidFill>
                  <a:schemeClr val="accent2">
                    <a:lumMod val="75000"/>
                  </a:schemeClr>
                </a:solidFill>
              </a:rPr>
              <a:t>детей».</a:t>
            </a:r>
            <a:endParaRPr lang="ru-RU" sz="3100" b="1" i="1" dirty="0" smtClean="0">
              <a:solidFill>
                <a:schemeClr val="accent2">
                  <a:lumMod val="75000"/>
                </a:schemeClr>
              </a:solidFill>
              <a:effectLst>
                <a:outerShdw blurRad="38100" dist="38100" dir="2700000" algn="tl">
                  <a:srgbClr val="000000">
                    <a:alpha val="43137"/>
                  </a:srgbClr>
                </a:outerShdw>
              </a:effectLst>
              <a:latin typeface="Arial" pitchFamily="34" charset="0"/>
              <a:cs typeface="Arial" pitchFamily="34" charset="0"/>
            </a:endParaRPr>
          </a:p>
        </p:txBody>
      </p:sp>
      <p:sp>
        <p:nvSpPr>
          <p:cNvPr id="6148" name="Rectangle 4"/>
          <p:cNvSpPr>
            <a:spLocks noChangeArrowheads="1"/>
          </p:cNvSpPr>
          <p:nvPr/>
        </p:nvSpPr>
        <p:spPr bwMode="auto">
          <a:xfrm>
            <a:off x="3203848" y="1571612"/>
            <a:ext cx="5580236" cy="738664"/>
          </a:xfrm>
          <a:prstGeom prst="rect">
            <a:avLst/>
          </a:prstGeom>
          <a:noFill/>
          <a:ln w="9525">
            <a:noFill/>
            <a:miter lim="800000"/>
            <a:headEnd/>
            <a:tailEnd/>
          </a:ln>
        </p:spPr>
        <p:txBody>
          <a:bodyPr wrap="square" anchor="ctr">
            <a:spAutoFit/>
          </a:bodyPr>
          <a:lstStyle/>
          <a:p>
            <a:pPr algn="r"/>
            <a:r>
              <a:rPr lang="en-US" sz="1400" b="1" i="1" dirty="0" smtClean="0">
                <a:solidFill>
                  <a:srgbClr val="090B05"/>
                </a:solidFill>
              </a:rPr>
              <a:t> </a:t>
            </a:r>
            <a:r>
              <a:rPr lang="ru-RU" sz="1400" b="1" i="1" dirty="0" smtClean="0">
                <a:solidFill>
                  <a:srgbClr val="090B05"/>
                </a:solidFill>
              </a:rPr>
              <a:t>Мозг хорошо устроенный, стоит больше, </a:t>
            </a:r>
          </a:p>
          <a:p>
            <a:pPr algn="r"/>
            <a:r>
              <a:rPr lang="ru-RU" sz="1400" b="1" i="1" dirty="0" smtClean="0">
                <a:solidFill>
                  <a:srgbClr val="090B05"/>
                </a:solidFill>
              </a:rPr>
              <a:t>чем мозг, хорошо наполненный</a:t>
            </a:r>
            <a:r>
              <a:rPr lang="en-US" sz="1400" b="1" i="1" dirty="0" smtClean="0">
                <a:solidFill>
                  <a:srgbClr val="090B05"/>
                </a:solidFill>
              </a:rPr>
              <a:t>.</a:t>
            </a:r>
            <a:r>
              <a:rPr lang="ru-RU" sz="1400" b="1" i="1" dirty="0" smtClean="0">
                <a:solidFill>
                  <a:srgbClr val="090B05"/>
                </a:solidFill>
              </a:rPr>
              <a:t> </a:t>
            </a:r>
            <a:endParaRPr lang="en-US" sz="1400" b="1" i="1" dirty="0" smtClean="0">
              <a:solidFill>
                <a:srgbClr val="090B05"/>
              </a:solidFill>
            </a:endParaRPr>
          </a:p>
          <a:p>
            <a:pPr algn="r"/>
            <a:r>
              <a:rPr lang="ru-RU" sz="1400" b="1" i="1" dirty="0" smtClean="0">
                <a:solidFill>
                  <a:srgbClr val="090B05"/>
                </a:solidFill>
              </a:rPr>
              <a:t>Мишель де Монтень </a:t>
            </a:r>
            <a:endParaRPr lang="ru-RU" sz="1400" b="1" i="1" dirty="0">
              <a:solidFill>
                <a:srgbClr val="090B05"/>
              </a:solidFill>
            </a:endParaRPr>
          </a:p>
        </p:txBody>
      </p:sp>
      <p:sp>
        <p:nvSpPr>
          <p:cNvPr id="5" name="Прямоугольник 4"/>
          <p:cNvSpPr/>
          <p:nvPr/>
        </p:nvSpPr>
        <p:spPr>
          <a:xfrm>
            <a:off x="2286000" y="6215082"/>
            <a:ext cx="4572000" cy="600164"/>
          </a:xfrm>
          <a:prstGeom prst="rect">
            <a:avLst/>
          </a:prstGeom>
        </p:spPr>
        <p:txBody>
          <a:bodyPr wrap="square">
            <a:spAutoFit/>
          </a:bodyPr>
          <a:lstStyle/>
          <a:p>
            <a:pPr algn="ctr">
              <a:spcBef>
                <a:spcPts val="0"/>
              </a:spcBef>
            </a:pPr>
            <a:r>
              <a:rPr lang="ru-RU" sz="1100" dirty="0" smtClean="0">
                <a:solidFill>
                  <a:srgbClr val="090B05"/>
                </a:solidFill>
                <a:latin typeface="Monotype Corsiva" pitchFamily="66" charset="0"/>
              </a:rPr>
              <a:t>Педагог-психолог</a:t>
            </a:r>
          </a:p>
          <a:p>
            <a:pPr algn="ctr">
              <a:spcBef>
                <a:spcPts val="0"/>
              </a:spcBef>
            </a:pPr>
            <a:r>
              <a:rPr lang="ru-RU" sz="1100" dirty="0" smtClean="0">
                <a:solidFill>
                  <a:srgbClr val="090B05"/>
                </a:solidFill>
                <a:latin typeface="Monotype Corsiva" pitchFamily="66" charset="0"/>
              </a:rPr>
              <a:t>МДОУ детский сад </a:t>
            </a:r>
            <a:r>
              <a:rPr lang="ru-RU" sz="1100" dirty="0" err="1" smtClean="0">
                <a:solidFill>
                  <a:srgbClr val="090B05"/>
                </a:solidFill>
                <a:latin typeface="Monotype Corsiva" pitchFamily="66" charset="0"/>
              </a:rPr>
              <a:t>общеразвивающего</a:t>
            </a:r>
            <a:r>
              <a:rPr lang="ru-RU" sz="1100" dirty="0" smtClean="0">
                <a:solidFill>
                  <a:srgbClr val="090B05"/>
                </a:solidFill>
                <a:latin typeface="Monotype Corsiva" pitchFamily="66" charset="0"/>
              </a:rPr>
              <a:t> вида № 29</a:t>
            </a:r>
          </a:p>
          <a:p>
            <a:pPr algn="ctr">
              <a:spcBef>
                <a:spcPts val="0"/>
              </a:spcBef>
            </a:pPr>
            <a:r>
              <a:rPr lang="ru-RU" sz="1100" dirty="0" smtClean="0">
                <a:solidFill>
                  <a:srgbClr val="090B05"/>
                </a:solidFill>
                <a:latin typeface="Monotype Corsiva" pitchFamily="66" charset="0"/>
              </a:rPr>
              <a:t>Борисенко Ольга Николаевна</a:t>
            </a:r>
          </a:p>
        </p:txBody>
      </p:sp>
      <p:pic>
        <p:nvPicPr>
          <p:cNvPr id="6" name="Рисунок 5" descr="ÐÐ°ÑÑÐ¸Ð½ÐºÐ¸ Ð¿Ð¾ Ð·Ð°Ð¿ÑÐ¾ÑÑ ÐºÐ°ÑÑÐ¸Ð½ÐºÐ°  Ð¼ÐµÐ¶Ð¿Ð¾Ð»ÑÑÐ°ÑÐ½Ð¾Ð³Ð¾ Ð²Ð·Ð°Ð¸Ð¼Ð¾Ð´ÐµÐ¹ÑÑÐ²Ð¸Ñ Ñ Ð´ÐµÑÐµÐ¹"/>
          <p:cNvPicPr/>
          <p:nvPr/>
        </p:nvPicPr>
        <p:blipFill>
          <a:blip r:embed="rId2"/>
          <a:srcRect/>
          <a:stretch>
            <a:fillRect/>
          </a:stretch>
        </p:blipFill>
        <p:spPr bwMode="auto">
          <a:xfrm>
            <a:off x="1500166" y="2285992"/>
            <a:ext cx="6286544" cy="3929090"/>
          </a:xfrm>
          <a:prstGeom prst="round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14282" y="1000108"/>
            <a:ext cx="8472518" cy="5324492"/>
          </a:xfrm>
        </p:spPr>
        <p:txBody>
          <a:bodyPr>
            <a:normAutofit fontScale="92500" lnSpcReduction="10000"/>
          </a:bodyPr>
          <a:lstStyle/>
          <a:p>
            <a:pPr algn="just">
              <a:buNone/>
            </a:pPr>
            <a:r>
              <a:rPr lang="ru-RU" b="1" dirty="0" smtClean="0">
                <a:solidFill>
                  <a:srgbClr val="090B05"/>
                </a:solidFill>
              </a:rPr>
              <a:t>   Цель:</a:t>
            </a:r>
          </a:p>
          <a:p>
            <a:pPr algn="just">
              <a:buNone/>
            </a:pPr>
            <a:r>
              <a:rPr lang="ru-RU" dirty="0" smtClean="0">
                <a:solidFill>
                  <a:srgbClr val="090B05"/>
                </a:solidFill>
              </a:rPr>
              <a:t>   - совершенствовать и обновлять систему оздоровительной работы в ДОУ, формируя активную позицию в отношении  психофизического здоровья воспитанников.</a:t>
            </a:r>
          </a:p>
          <a:p>
            <a:pPr algn="just">
              <a:buNone/>
            </a:pPr>
            <a:r>
              <a:rPr lang="ru-RU" dirty="0" smtClean="0">
                <a:solidFill>
                  <a:srgbClr val="090B05"/>
                </a:solidFill>
              </a:rPr>
              <a:t> </a:t>
            </a:r>
            <a:r>
              <a:rPr lang="ru-RU" b="1" dirty="0" smtClean="0">
                <a:solidFill>
                  <a:srgbClr val="090B05"/>
                </a:solidFill>
              </a:rPr>
              <a:t> Задачи:</a:t>
            </a:r>
          </a:p>
          <a:p>
            <a:pPr algn="just">
              <a:buNone/>
            </a:pPr>
            <a:r>
              <a:rPr lang="ru-RU" dirty="0" smtClean="0">
                <a:solidFill>
                  <a:srgbClr val="090B05"/>
                </a:solidFill>
              </a:rPr>
              <a:t>  -  включение родителей в процесс методического поиска и творчества в работе с детьми;</a:t>
            </a:r>
          </a:p>
          <a:p>
            <a:pPr algn="just">
              <a:buFontTx/>
              <a:buChar char="-"/>
            </a:pPr>
            <a:r>
              <a:rPr lang="ru-RU" dirty="0" smtClean="0">
                <a:solidFill>
                  <a:srgbClr val="090B05"/>
                </a:solidFill>
              </a:rPr>
              <a:t> упражнять родителей в освоении новых приемов работы, необходимых для создания условий здорового образа жизни, психического равновесия ребенка</a:t>
            </a:r>
            <a:r>
              <a:rPr lang="ru-RU" dirty="0" smtClean="0">
                <a:solidFill>
                  <a:srgbClr val="090B05"/>
                </a:solidFill>
              </a:rPr>
              <a:t>.</a:t>
            </a:r>
          </a:p>
          <a:p>
            <a:pPr algn="just">
              <a:buFontTx/>
              <a:buChar char="-"/>
            </a:pPr>
            <a:r>
              <a:rPr lang="ru-RU" b="1" dirty="0" smtClean="0">
                <a:solidFill>
                  <a:srgbClr val="090B05"/>
                </a:solidFill>
              </a:rPr>
              <a:t>Участники:</a:t>
            </a:r>
            <a:r>
              <a:rPr lang="ru-RU" dirty="0" smtClean="0">
                <a:solidFill>
                  <a:srgbClr val="090B05"/>
                </a:solidFill>
              </a:rPr>
              <a:t> педагог-психолог, </a:t>
            </a:r>
            <a:r>
              <a:rPr lang="ru-RU" dirty="0" smtClean="0">
                <a:solidFill>
                  <a:srgbClr val="090B05"/>
                </a:solidFill>
                <a:latin typeface="Times New Roman" pitchFamily="18" charset="0"/>
                <a:cs typeface="Times New Roman" pitchFamily="18" charset="0"/>
              </a:rPr>
              <a:t>родители старших групп </a:t>
            </a:r>
          </a:p>
          <a:p>
            <a:pPr algn="just">
              <a:buFontTx/>
              <a:buChar char="-"/>
            </a:pPr>
            <a:r>
              <a:rPr lang="ru-RU" dirty="0" smtClean="0">
                <a:solidFill>
                  <a:srgbClr val="090B05"/>
                </a:solidFill>
                <a:latin typeface="Times New Roman" pitchFamily="18" charset="0"/>
                <a:cs typeface="Times New Roman" pitchFamily="18" charset="0"/>
              </a:rPr>
              <a:t>(5-6 лет)</a:t>
            </a:r>
          </a:p>
          <a:p>
            <a:pPr algn="just">
              <a:buFontTx/>
              <a:buChar char="-"/>
            </a:pPr>
            <a:r>
              <a:rPr lang="ru-RU" b="1" dirty="0" smtClean="0">
                <a:solidFill>
                  <a:srgbClr val="090B05"/>
                </a:solidFill>
                <a:latin typeface="Times New Roman" pitchFamily="18" charset="0"/>
                <a:cs typeface="Times New Roman" pitchFamily="18" charset="0"/>
              </a:rPr>
              <a:t>Время:</a:t>
            </a:r>
            <a:r>
              <a:rPr lang="ru-RU" dirty="0" smtClean="0">
                <a:solidFill>
                  <a:srgbClr val="090B05"/>
                </a:solidFill>
                <a:latin typeface="Times New Roman" pitchFamily="18" charset="0"/>
                <a:cs typeface="Times New Roman" pitchFamily="18" charset="0"/>
              </a:rPr>
              <a:t> 1 час.</a:t>
            </a:r>
            <a:endParaRPr lang="ru-RU" dirty="0" smtClean="0">
              <a:solidFill>
                <a:srgbClr val="090B05"/>
              </a:solidFill>
              <a:latin typeface="Times New Roman" pitchFamily="18" charset="0"/>
              <a:cs typeface="Times New Roman" pitchFamily="18" charset="0"/>
            </a:endParaRPr>
          </a:p>
          <a:p>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00042"/>
            <a:ext cx="8229600" cy="714380"/>
          </a:xfrm>
        </p:spPr>
        <p:txBody>
          <a:bodyPr>
            <a:normAutofit fontScale="90000"/>
          </a:bodyPr>
          <a:lstStyle/>
          <a:p>
            <a:pPr algn="ctr"/>
            <a:r>
              <a:rPr lang="ru-RU" sz="4400" dirty="0" smtClean="0">
                <a:solidFill>
                  <a:srgbClr val="92D050"/>
                </a:solidFill>
              </a:rPr>
              <a:t>План:</a:t>
            </a:r>
            <a:endParaRPr lang="ru-RU" sz="4400" dirty="0">
              <a:solidFill>
                <a:srgbClr val="92D050"/>
              </a:solidFill>
            </a:endParaRPr>
          </a:p>
        </p:txBody>
      </p:sp>
      <p:sp>
        <p:nvSpPr>
          <p:cNvPr id="3" name="Содержимое 2"/>
          <p:cNvSpPr>
            <a:spLocks noGrp="1"/>
          </p:cNvSpPr>
          <p:nvPr>
            <p:ph idx="1"/>
          </p:nvPr>
        </p:nvSpPr>
        <p:spPr>
          <a:xfrm>
            <a:off x="214282" y="1357298"/>
            <a:ext cx="8472518" cy="5214974"/>
          </a:xfrm>
        </p:spPr>
        <p:txBody>
          <a:bodyPr>
            <a:normAutofit/>
          </a:bodyPr>
          <a:lstStyle/>
          <a:p>
            <a:pPr>
              <a:buNone/>
            </a:pPr>
            <a:r>
              <a:rPr lang="ru-RU" sz="2200" dirty="0" smtClean="0">
                <a:solidFill>
                  <a:srgbClr val="090B05"/>
                </a:solidFill>
                <a:latin typeface="Times New Roman" pitchFamily="18" charset="0"/>
                <a:cs typeface="Times New Roman" pitchFamily="18" charset="0"/>
              </a:rPr>
              <a:t>1. Приветствие</a:t>
            </a:r>
          </a:p>
          <a:p>
            <a:pPr>
              <a:buNone/>
            </a:pPr>
            <a:r>
              <a:rPr lang="ru-RU" sz="2200" dirty="0" smtClean="0">
                <a:solidFill>
                  <a:srgbClr val="090B05"/>
                </a:solidFill>
                <a:latin typeface="Times New Roman" pitchFamily="18" charset="0"/>
                <a:cs typeface="Times New Roman" pitchFamily="18" charset="0"/>
              </a:rPr>
              <a:t>2. Игра «Ассоциация»</a:t>
            </a:r>
          </a:p>
          <a:p>
            <a:pPr>
              <a:buNone/>
            </a:pPr>
            <a:r>
              <a:rPr lang="ru-RU" sz="2200" dirty="0" smtClean="0">
                <a:solidFill>
                  <a:srgbClr val="090B05"/>
                </a:solidFill>
                <a:latin typeface="Times New Roman" pitchFamily="18" charset="0"/>
                <a:cs typeface="Times New Roman" pitchFamily="18" charset="0"/>
              </a:rPr>
              <a:t>3. Введение в проблему группы</a:t>
            </a:r>
          </a:p>
          <a:p>
            <a:pPr>
              <a:buNone/>
            </a:pPr>
            <a:r>
              <a:rPr lang="ru-RU" sz="2200" dirty="0" smtClean="0">
                <a:solidFill>
                  <a:srgbClr val="090B05"/>
                </a:solidFill>
                <a:latin typeface="Times New Roman" pitchFamily="18" charset="0"/>
                <a:cs typeface="Times New Roman" pitchFamily="18" charset="0"/>
              </a:rPr>
              <a:t>4. Немного теории «Развитие межполушарного взаимодействия как основы интеллекта и физического здоровья детей »</a:t>
            </a:r>
          </a:p>
          <a:p>
            <a:pPr>
              <a:buNone/>
            </a:pPr>
            <a:r>
              <a:rPr lang="ru-RU" sz="2200" dirty="0" smtClean="0">
                <a:solidFill>
                  <a:srgbClr val="090B05"/>
                </a:solidFill>
                <a:latin typeface="Times New Roman" pitchFamily="18" charset="0"/>
                <a:cs typeface="Times New Roman" pitchFamily="18" charset="0"/>
              </a:rPr>
              <a:t>5. Упр. «Кулак-ребро-ладонь», «Колечко», «Лезгинка»,</a:t>
            </a:r>
          </a:p>
          <a:p>
            <a:pPr>
              <a:buNone/>
            </a:pPr>
            <a:r>
              <a:rPr lang="ru-RU" sz="2200" dirty="0" smtClean="0">
                <a:solidFill>
                  <a:srgbClr val="090B05"/>
                </a:solidFill>
                <a:latin typeface="Times New Roman" pitchFamily="18" charset="0"/>
                <a:cs typeface="Times New Roman" pitchFamily="18" charset="0"/>
              </a:rPr>
              <a:t>    «Зеркальное рисование», «Покатай карандаш», «Грецкий орех», «Ухо-нос», «Массаж ушных раковин», «Горизонтальная восьмёрка», </a:t>
            </a:r>
            <a:r>
              <a:rPr lang="ru-RU" sz="2200" dirty="0" err="1" smtClean="0">
                <a:solidFill>
                  <a:srgbClr val="090B05"/>
                </a:solidFill>
                <a:latin typeface="Times New Roman" pitchFamily="18" charset="0"/>
                <a:cs typeface="Times New Roman" pitchFamily="18" charset="0"/>
              </a:rPr>
              <a:t>идр</a:t>
            </a:r>
            <a:r>
              <a:rPr lang="ru-RU" sz="2200" dirty="0" smtClean="0">
                <a:solidFill>
                  <a:srgbClr val="090B05"/>
                </a:solidFill>
                <a:latin typeface="Times New Roman" pitchFamily="18" charset="0"/>
                <a:cs typeface="Times New Roman" pitchFamily="18" charset="0"/>
              </a:rPr>
              <a:t>.</a:t>
            </a:r>
          </a:p>
          <a:p>
            <a:pPr>
              <a:buNone/>
            </a:pPr>
            <a:r>
              <a:rPr lang="ru-RU" sz="2000" dirty="0" smtClean="0">
                <a:solidFill>
                  <a:srgbClr val="090B05"/>
                </a:solidFill>
                <a:latin typeface="Times New Roman" pitchFamily="18" charset="0"/>
                <a:cs typeface="Times New Roman" pitchFamily="18" charset="0"/>
              </a:rPr>
              <a:t>6. Просмотр видео</a:t>
            </a:r>
          </a:p>
          <a:p>
            <a:pPr>
              <a:buNone/>
            </a:pPr>
            <a:r>
              <a:rPr lang="ru-RU" sz="2000" dirty="0" smtClean="0">
                <a:solidFill>
                  <a:srgbClr val="090B05"/>
                </a:solidFill>
                <a:latin typeface="Times New Roman" pitchFamily="18" charset="0"/>
                <a:cs typeface="Times New Roman" pitchFamily="18" charset="0"/>
              </a:rPr>
              <a:t>7. Обратная связь</a:t>
            </a:r>
          </a:p>
          <a:p>
            <a:pPr>
              <a:buNone/>
            </a:pPr>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28604"/>
            <a:ext cx="8229600" cy="642942"/>
          </a:xfrm>
        </p:spPr>
        <p:txBody>
          <a:bodyPr>
            <a:normAutofit/>
          </a:bodyPr>
          <a:lstStyle/>
          <a:p>
            <a:pPr algn="ctr"/>
            <a:r>
              <a:rPr lang="ru-RU" sz="3600" dirty="0" smtClean="0">
                <a:solidFill>
                  <a:srgbClr val="92D050"/>
                </a:solidFill>
              </a:rPr>
              <a:t>Ход:</a:t>
            </a:r>
            <a:endParaRPr lang="ru-RU" sz="3600" dirty="0">
              <a:solidFill>
                <a:srgbClr val="92D050"/>
              </a:solidFill>
            </a:endParaRPr>
          </a:p>
        </p:txBody>
      </p:sp>
      <p:sp>
        <p:nvSpPr>
          <p:cNvPr id="3" name="Содержимое 2"/>
          <p:cNvSpPr>
            <a:spLocks noGrp="1"/>
          </p:cNvSpPr>
          <p:nvPr>
            <p:ph idx="1"/>
          </p:nvPr>
        </p:nvSpPr>
        <p:spPr>
          <a:xfrm>
            <a:off x="0" y="1214422"/>
            <a:ext cx="9144000" cy="5357850"/>
          </a:xfrm>
        </p:spPr>
        <p:txBody>
          <a:bodyPr/>
          <a:lstStyle/>
          <a:p>
            <a:pPr>
              <a:buNone/>
            </a:pPr>
            <a:r>
              <a:rPr lang="ru-RU" dirty="0" smtClean="0">
                <a:solidFill>
                  <a:srgbClr val="090B05"/>
                </a:solidFill>
              </a:rPr>
              <a:t>    </a:t>
            </a:r>
            <a:r>
              <a:rPr lang="ru-RU" b="1" dirty="0" smtClean="0">
                <a:solidFill>
                  <a:srgbClr val="090B05"/>
                </a:solidFill>
                <a:latin typeface="Times New Roman" pitchFamily="18" charset="0"/>
                <a:cs typeface="Times New Roman" pitchFamily="18" charset="0"/>
              </a:rPr>
              <a:t>Педагог-психолог:</a:t>
            </a:r>
            <a:r>
              <a:rPr lang="ru-RU" dirty="0" smtClean="0">
                <a:solidFill>
                  <a:srgbClr val="090B05"/>
                </a:solidFill>
                <a:latin typeface="Times New Roman" pitchFamily="18" charset="0"/>
                <a:cs typeface="Times New Roman" pitchFamily="18" charset="0"/>
              </a:rPr>
              <a:t> Здравствуйте уважаемые родители! Большое спасибо Вам, что нашли время и пришли на сегодняшнее собрание! Прежде чем начать я предлагаю поиграть. Встаньте в круг.</a:t>
            </a:r>
          </a:p>
          <a:p>
            <a:pPr algn="ctr">
              <a:buNone/>
            </a:pPr>
            <a:r>
              <a:rPr lang="ru-RU" dirty="0" smtClean="0">
                <a:solidFill>
                  <a:srgbClr val="090B05"/>
                </a:solidFill>
                <a:latin typeface="Times New Roman" pitchFamily="18" charset="0"/>
                <a:cs typeface="Times New Roman" pitchFamily="18" charset="0"/>
              </a:rPr>
              <a:t>   </a:t>
            </a:r>
            <a:r>
              <a:rPr lang="ru-RU" dirty="0" smtClean="0">
                <a:solidFill>
                  <a:srgbClr val="92D050"/>
                </a:solidFill>
                <a:latin typeface="Times New Roman" pitchFamily="18" charset="0"/>
                <a:cs typeface="Times New Roman" pitchFamily="18" charset="0"/>
              </a:rPr>
              <a:t>1.Упражнение: «Приветствие».</a:t>
            </a:r>
          </a:p>
          <a:p>
            <a:pPr algn="just">
              <a:buNone/>
            </a:pPr>
            <a:r>
              <a:rPr lang="ru-RU" dirty="0" smtClean="0">
                <a:solidFill>
                  <a:srgbClr val="090B05"/>
                </a:solidFill>
                <a:latin typeface="Times New Roman" pitchFamily="18" charset="0"/>
                <a:cs typeface="Times New Roman" pitchFamily="18" charset="0"/>
              </a:rPr>
              <a:t>        У меня в руках мяч, я называю слово по алфавиту любое пусть будет «абрикос». Участник стоящий справа от меня называет ассоциацию на это слово (сок), затем, передавая мяч, называет слово на следующую букву алфавита (например «бокс»). Второй участник называет ассоциацию на слово «бокс» и передает мяч, называет слово на следующую букву алфавита и т.д.</a:t>
            </a:r>
          </a:p>
          <a:p>
            <a:pPr>
              <a:buNone/>
            </a:pPr>
            <a:endParaRPr lang="ru-RU" dirty="0">
              <a:solidFill>
                <a:srgbClr val="090B05"/>
              </a:solidFill>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1071546"/>
            <a:ext cx="8858280" cy="5500726"/>
          </a:xfrm>
        </p:spPr>
        <p:txBody>
          <a:bodyPr/>
          <a:lstStyle/>
          <a:p>
            <a:pPr algn="just">
              <a:buNone/>
            </a:pPr>
            <a:r>
              <a:rPr lang="ru-RU" dirty="0" smtClean="0"/>
              <a:t>   </a:t>
            </a:r>
            <a:r>
              <a:rPr lang="ru-RU" b="1" dirty="0" smtClean="0">
                <a:solidFill>
                  <a:srgbClr val="090B05"/>
                </a:solidFill>
              </a:rPr>
              <a:t>Педагог-психолог: </a:t>
            </a:r>
            <a:r>
              <a:rPr lang="ru-RU" dirty="0" smtClean="0">
                <a:solidFill>
                  <a:srgbClr val="090B05"/>
                </a:solidFill>
              </a:rPr>
              <a:t>Это упражнение требует одновременной работы левого (слежение за последовательностью букв в алфавите) и правого (возникновение образных ассоциаций) полушарий. Это позволяет активизировать и сбалансировать всю целостную систему «интеллект - тело».</a:t>
            </a:r>
          </a:p>
          <a:p>
            <a:pPr algn="just">
              <a:buNone/>
            </a:pPr>
            <a:r>
              <a:rPr lang="ru-RU" dirty="0" smtClean="0">
                <a:solidFill>
                  <a:srgbClr val="090B05"/>
                </a:solidFill>
              </a:rPr>
              <a:t>   Тема нашего родительского собрания: </a:t>
            </a:r>
            <a:r>
              <a:rPr lang="ru-RU" b="1" dirty="0" smtClean="0">
                <a:solidFill>
                  <a:srgbClr val="090B05"/>
                </a:solidFill>
              </a:rPr>
              <a:t>«</a:t>
            </a:r>
            <a:r>
              <a:rPr lang="ru-RU" sz="2800" b="1" i="1" dirty="0" smtClean="0">
                <a:solidFill>
                  <a:srgbClr val="090B05"/>
                </a:solidFill>
              </a:rPr>
              <a:t>Развитие межполушарного взаимодействия как основа интеллекта и физического здоровья детей».</a:t>
            </a:r>
          </a:p>
          <a:p>
            <a:pPr algn="just">
              <a:buNone/>
            </a:pPr>
            <a:r>
              <a:rPr lang="ru-RU" sz="2800" b="1" i="1" dirty="0" smtClean="0">
                <a:solidFill>
                  <a:srgbClr val="090B05"/>
                </a:solidFill>
              </a:rPr>
              <a:t>   </a:t>
            </a:r>
            <a:r>
              <a:rPr lang="ru-RU" sz="2800" i="1" dirty="0" smtClean="0">
                <a:solidFill>
                  <a:srgbClr val="090B05"/>
                </a:solidFill>
                <a:latin typeface="Times New Roman" pitchFamily="18" charset="0"/>
                <a:cs typeface="Times New Roman" pitchFamily="18" charset="0"/>
              </a:rPr>
              <a:t>Уважаемые родители присаживайтесь на свои места.</a:t>
            </a:r>
            <a:endParaRPr lang="ru-RU" i="1" dirty="0" smtClean="0">
              <a:solidFill>
                <a:srgbClr val="090B05"/>
              </a:solidFill>
            </a:endParaRPr>
          </a:p>
          <a:p>
            <a:pPr>
              <a:buNone/>
            </a:pPr>
            <a:endParaRPr lang="ru-RU"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00042"/>
            <a:ext cx="7758138" cy="642942"/>
          </a:xfrm>
        </p:spPr>
        <p:txBody>
          <a:bodyPr>
            <a:normAutofit/>
          </a:bodyPr>
          <a:lstStyle/>
          <a:p>
            <a:pPr algn="ctr"/>
            <a:r>
              <a:rPr lang="ru-RU" sz="3200" dirty="0" smtClean="0">
                <a:solidFill>
                  <a:srgbClr val="92D050"/>
                </a:solidFill>
              </a:rPr>
              <a:t>Ведение в проблему группы:</a:t>
            </a:r>
            <a:endParaRPr lang="ru-RU" sz="3200" dirty="0">
              <a:solidFill>
                <a:srgbClr val="92D050"/>
              </a:solidFill>
            </a:endParaRPr>
          </a:p>
        </p:txBody>
      </p:sp>
      <p:sp>
        <p:nvSpPr>
          <p:cNvPr id="3" name="Содержимое 2"/>
          <p:cNvSpPr>
            <a:spLocks noGrp="1"/>
          </p:cNvSpPr>
          <p:nvPr>
            <p:ph idx="1"/>
          </p:nvPr>
        </p:nvSpPr>
        <p:spPr>
          <a:xfrm>
            <a:off x="0" y="1357298"/>
            <a:ext cx="8929718" cy="5286412"/>
          </a:xfrm>
        </p:spPr>
        <p:txBody>
          <a:bodyPr>
            <a:normAutofit lnSpcReduction="10000"/>
          </a:bodyPr>
          <a:lstStyle/>
          <a:p>
            <a:pPr algn="just">
              <a:buNone/>
            </a:pPr>
            <a:r>
              <a:rPr lang="ru-RU" b="1" dirty="0" smtClean="0">
                <a:solidFill>
                  <a:srgbClr val="090B05"/>
                </a:solidFill>
                <a:latin typeface="Times New Roman" pitchFamily="18" charset="0"/>
                <a:cs typeface="Times New Roman" pitchFamily="18" charset="0"/>
              </a:rPr>
              <a:t>   Педагог-психолог: </a:t>
            </a:r>
            <a:r>
              <a:rPr lang="ru-RU" dirty="0" smtClean="0">
                <a:solidFill>
                  <a:srgbClr val="090B05"/>
                </a:solidFill>
                <a:latin typeface="Times New Roman" pitchFamily="18" charset="0"/>
                <a:cs typeface="Times New Roman" pitchFamily="18" charset="0"/>
              </a:rPr>
              <a:t>Уважаемые родители в этом учебном году с вашими детьми я провожу занятия по социально-коммуникативному развитию детей. Проработав практически целый учебный год  с детьми для себя я отмечаю следующие проблемы в развитии детей, а именно слабая познавательная активность детей на занятиях, которая проявляется в том, что дети не отвечают на вопросы педагога в течении занятия, не задают вопросов, не запоминают информацию которая была сказаны к примеру два занятия назад.</a:t>
            </a:r>
          </a:p>
          <a:p>
            <a:pPr algn="just">
              <a:buNone/>
            </a:pPr>
            <a:r>
              <a:rPr lang="ru-RU" b="1" dirty="0" smtClean="0">
                <a:solidFill>
                  <a:srgbClr val="090B05"/>
                </a:solidFill>
                <a:latin typeface="Times New Roman" pitchFamily="18" charset="0"/>
                <a:cs typeface="Times New Roman" pitchFamily="18" charset="0"/>
              </a:rPr>
              <a:t>    </a:t>
            </a:r>
            <a:r>
              <a:rPr lang="ru-RU" i="1" dirty="0" smtClean="0">
                <a:solidFill>
                  <a:srgbClr val="090B05"/>
                </a:solidFill>
                <a:latin typeface="Times New Roman" pitchFamily="18" charset="0"/>
                <a:cs typeface="Times New Roman" pitchFamily="18" charset="0"/>
              </a:rPr>
              <a:t>Считаю, что решить данную проблему возможно в системе плотного взаимодействия: воспитатель- родитель-педагог-психолог, через тренировку правого и левого полушария.</a:t>
            </a:r>
            <a:endParaRPr lang="ru-RU" i="1" dirty="0">
              <a:solidFill>
                <a:srgbClr val="090B05"/>
              </a:solidFill>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581772"/>
          </a:xfrm>
        </p:spPr>
        <p:txBody>
          <a:bodyPr>
            <a:noAutofit/>
          </a:bodyPr>
          <a:lstStyle/>
          <a:p>
            <a:pPr algn="ctr"/>
            <a:r>
              <a:rPr lang="ru-RU" sz="3600" dirty="0" smtClean="0">
                <a:solidFill>
                  <a:srgbClr val="FF0000"/>
                </a:solidFill>
              </a:rPr>
              <a:t>  </a:t>
            </a:r>
            <a:r>
              <a:rPr lang="ru-RU" sz="3600" dirty="0" smtClean="0">
                <a:solidFill>
                  <a:srgbClr val="92D050"/>
                </a:solidFill>
              </a:rPr>
              <a:t>Немного теории:</a:t>
            </a:r>
            <a:endParaRPr lang="ru-RU" sz="3600" dirty="0" smtClean="0">
              <a:solidFill>
                <a:srgbClr val="FF0000"/>
              </a:solidFill>
            </a:endParaRPr>
          </a:p>
        </p:txBody>
      </p:sp>
      <p:sp>
        <p:nvSpPr>
          <p:cNvPr id="3" name="Содержимое 2"/>
          <p:cNvSpPr>
            <a:spLocks noGrp="1"/>
          </p:cNvSpPr>
          <p:nvPr>
            <p:ph idx="1"/>
          </p:nvPr>
        </p:nvSpPr>
        <p:spPr>
          <a:xfrm>
            <a:off x="457200" y="1643050"/>
            <a:ext cx="8229600" cy="4681550"/>
          </a:xfrm>
        </p:spPr>
        <p:txBody>
          <a:bodyPr>
            <a:normAutofit/>
          </a:bodyPr>
          <a:lstStyle/>
          <a:p>
            <a:pPr>
              <a:buNone/>
            </a:pPr>
            <a:r>
              <a:rPr lang="ru-RU" sz="3600" i="1" u="sng" dirty="0" smtClean="0">
                <a:solidFill>
                  <a:srgbClr val="090B05"/>
                </a:solidFill>
              </a:rPr>
              <a:t>    Межполушарное взаимодействие:</a:t>
            </a:r>
          </a:p>
          <a:p>
            <a:pPr algn="ctr">
              <a:buNone/>
            </a:pPr>
            <a:r>
              <a:rPr lang="ru-RU" sz="3600" dirty="0" smtClean="0">
                <a:solidFill>
                  <a:srgbClr val="090B05"/>
                </a:solidFill>
              </a:rPr>
              <a:t>Особый механизм объединения левого  и правого полушарий мозга в единую интегративно целостную систему, формирующийся в онтогенезе.</a:t>
            </a:r>
            <a:endParaRPr lang="ru-RU" sz="3600" dirty="0">
              <a:solidFill>
                <a:srgbClr val="090B05"/>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одержимое 3"/>
          <p:cNvSpPr>
            <a:spLocks noGrp="1"/>
          </p:cNvSpPr>
          <p:nvPr>
            <p:ph sz="half" idx="2"/>
          </p:nvPr>
        </p:nvSpPr>
        <p:spPr>
          <a:xfrm>
            <a:off x="4500562" y="1500174"/>
            <a:ext cx="4500594" cy="4854751"/>
          </a:xfrm>
        </p:spPr>
        <p:txBody>
          <a:bodyPr>
            <a:normAutofit fontScale="92500" lnSpcReduction="10000"/>
          </a:bodyPr>
          <a:lstStyle/>
          <a:p>
            <a:pPr>
              <a:buNone/>
            </a:pPr>
            <a:r>
              <a:rPr lang="ru-RU" dirty="0" smtClean="0">
                <a:solidFill>
                  <a:srgbClr val="090B05"/>
                </a:solidFill>
                <a:latin typeface="Times New Roman" pitchFamily="18" charset="0"/>
                <a:cs typeface="Times New Roman" pitchFamily="18" charset="0"/>
              </a:rPr>
              <a:t>   По исследованиям физиологов правое полушарие головного мозга – гуманитарное, образное, творческое – отвечает за тело, координацию движений, пространственное, зрительное восприятие. Левое полушарие головного мозга – математическое, знаковое, речевое, логическое, аналитическое – отвечает за восприятие – слуховой информации, постановку целей и построений программ.</a:t>
            </a:r>
          </a:p>
          <a:p>
            <a:endParaRPr lang="ru-RU" dirty="0">
              <a:latin typeface="Times New Roman" pitchFamily="18" charset="0"/>
              <a:cs typeface="Times New Roman" pitchFamily="18" charset="0"/>
            </a:endParaRPr>
          </a:p>
        </p:txBody>
      </p:sp>
      <p:pic>
        <p:nvPicPr>
          <p:cNvPr id="5" name="Picture 2" descr="G:\март\R-4.jpg"/>
          <p:cNvPicPr>
            <a:picLocks noGrp="1" noChangeAspect="1" noChangeArrowheads="1"/>
          </p:cNvPicPr>
          <p:nvPr>
            <p:ph sz="half" idx="1"/>
          </p:nvPr>
        </p:nvPicPr>
        <p:blipFill>
          <a:blip r:embed="rId2" cstate="print"/>
          <a:srcRect/>
          <a:stretch>
            <a:fillRect/>
          </a:stretch>
        </p:blipFill>
        <p:spPr bwMode="auto">
          <a:xfrm>
            <a:off x="0" y="1428736"/>
            <a:ext cx="4500562" cy="4857784"/>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rrowheads="1"/>
          </p:cNvSpPr>
          <p:nvPr>
            <p:ph type="title"/>
          </p:nvPr>
        </p:nvSpPr>
        <p:spPr>
          <a:xfrm>
            <a:off x="468313" y="188913"/>
            <a:ext cx="8385175" cy="908050"/>
          </a:xfrm>
        </p:spPr>
        <p:txBody>
          <a:bodyPr/>
          <a:lstStyle/>
          <a:p>
            <a:pPr algn="ctr" eaLnBrk="1" hangingPunct="1">
              <a:defRPr/>
            </a:pPr>
            <a:r>
              <a:rPr lang="ru-RU" sz="3600" b="1" i="1" dirty="0" smtClean="0">
                <a:solidFill>
                  <a:srgbClr val="FF0000"/>
                </a:solidFill>
                <a:effectLst>
                  <a:outerShdw blurRad="38100" dist="38100" dir="2700000" algn="tl">
                    <a:srgbClr val="000000">
                      <a:alpha val="43137"/>
                    </a:srgbClr>
                  </a:outerShdw>
                </a:effectLst>
                <a:latin typeface="+mn-lt"/>
                <a:cs typeface="Arial" pitchFamily="34" charset="0"/>
              </a:rPr>
              <a:t>Левое полушарие</a:t>
            </a:r>
          </a:p>
        </p:txBody>
      </p:sp>
      <p:sp>
        <p:nvSpPr>
          <p:cNvPr id="73731" name="Rectangle 3"/>
          <p:cNvSpPr>
            <a:spLocks noGrp="1" noRot="1" noChangeArrowheads="1"/>
          </p:cNvSpPr>
          <p:nvPr>
            <p:ph idx="1"/>
          </p:nvPr>
        </p:nvSpPr>
        <p:spPr>
          <a:xfrm>
            <a:off x="755650" y="1268413"/>
            <a:ext cx="8089900" cy="5303837"/>
          </a:xfrm>
        </p:spPr>
        <p:txBody>
          <a:bodyPr>
            <a:normAutofit fontScale="40000" lnSpcReduction="20000"/>
          </a:bodyPr>
          <a:lstStyle/>
          <a:p>
            <a:pPr marL="274320" indent="-274320" eaLnBrk="1" fontAlgn="auto" hangingPunct="1">
              <a:lnSpc>
                <a:spcPct val="80000"/>
              </a:lnSpc>
              <a:spcAft>
                <a:spcPts val="0"/>
              </a:spcAft>
              <a:buClr>
                <a:schemeClr val="accent3"/>
              </a:buClr>
              <a:buFont typeface="Wingdings" pitchFamily="2" charset="2"/>
              <a:buNone/>
              <a:defRPr/>
            </a:pPr>
            <a:endParaRPr lang="ru-RU" sz="1200" dirty="0" smtClean="0"/>
          </a:p>
          <a:p>
            <a:pPr marL="274320" indent="-274320" algn="just" eaLnBrk="1" fontAlgn="auto" hangingPunct="1">
              <a:lnSpc>
                <a:spcPct val="120000"/>
              </a:lnSpc>
              <a:spcAft>
                <a:spcPts val="0"/>
              </a:spcAft>
              <a:buClr>
                <a:schemeClr val="accent3"/>
              </a:buClr>
              <a:buFont typeface="Wingdings 2"/>
              <a:buChar char=""/>
              <a:defRPr/>
            </a:pPr>
            <a:r>
              <a:rPr lang="ru-RU" sz="4200" b="1" dirty="0" smtClean="0">
                <a:solidFill>
                  <a:schemeClr val="bg1">
                    <a:lumMod val="10000"/>
                  </a:schemeClr>
                </a:solidFill>
              </a:rPr>
              <a:t>Отвечает за логическое – аналитическое мышление</a:t>
            </a:r>
          </a:p>
          <a:p>
            <a:pPr marL="274320" indent="-274320" algn="just" eaLnBrk="1" fontAlgn="auto" hangingPunct="1">
              <a:lnSpc>
                <a:spcPct val="120000"/>
              </a:lnSpc>
              <a:spcAft>
                <a:spcPts val="0"/>
              </a:spcAft>
              <a:buClr>
                <a:schemeClr val="accent3"/>
              </a:buClr>
              <a:buFont typeface="Wingdings 2"/>
              <a:buChar char=""/>
              <a:defRPr/>
            </a:pPr>
            <a:r>
              <a:rPr lang="ru-RU" sz="4200" b="1" dirty="0" smtClean="0">
                <a:solidFill>
                  <a:schemeClr val="bg1">
                    <a:lumMod val="10000"/>
                  </a:schemeClr>
                </a:solidFill>
              </a:rPr>
              <a:t>Анализирует факты</a:t>
            </a:r>
          </a:p>
          <a:p>
            <a:pPr marL="274320" indent="-274320" algn="just" eaLnBrk="1" fontAlgn="auto" hangingPunct="1">
              <a:lnSpc>
                <a:spcPct val="120000"/>
              </a:lnSpc>
              <a:spcAft>
                <a:spcPts val="0"/>
              </a:spcAft>
              <a:buClr>
                <a:schemeClr val="accent3"/>
              </a:buClr>
              <a:buFont typeface="Wingdings 2"/>
              <a:buChar char=""/>
              <a:defRPr/>
            </a:pPr>
            <a:r>
              <a:rPr lang="ru-RU" sz="4200" b="1" dirty="0" smtClean="0">
                <a:solidFill>
                  <a:schemeClr val="bg1">
                    <a:lumMod val="10000"/>
                  </a:schemeClr>
                </a:solidFill>
              </a:rPr>
              <a:t>Обрабатывает информацию последовательно по этапам</a:t>
            </a:r>
          </a:p>
          <a:p>
            <a:pPr marL="274320" indent="-274320" algn="just" eaLnBrk="1" fontAlgn="auto" hangingPunct="1">
              <a:lnSpc>
                <a:spcPct val="120000"/>
              </a:lnSpc>
              <a:spcAft>
                <a:spcPts val="0"/>
              </a:spcAft>
              <a:buClr>
                <a:schemeClr val="accent3"/>
              </a:buClr>
              <a:buFont typeface="Wingdings 2"/>
              <a:buChar char=""/>
              <a:defRPr/>
            </a:pPr>
            <a:r>
              <a:rPr lang="ru-RU" sz="4200" b="1" dirty="0" smtClean="0">
                <a:solidFill>
                  <a:schemeClr val="bg1">
                    <a:lumMod val="10000"/>
                  </a:schemeClr>
                </a:solidFill>
              </a:rPr>
              <a:t>Обеспечивает процессы индуктивного мышления (вначале осуществляется процесс анализа, а затем синтеза)</a:t>
            </a:r>
          </a:p>
          <a:p>
            <a:pPr marL="274320" indent="-274320" algn="just" eaLnBrk="1" fontAlgn="auto" hangingPunct="1">
              <a:lnSpc>
                <a:spcPct val="120000"/>
              </a:lnSpc>
              <a:spcAft>
                <a:spcPts val="0"/>
              </a:spcAft>
              <a:buClr>
                <a:schemeClr val="accent3"/>
              </a:buClr>
              <a:buFont typeface="Wingdings 2"/>
              <a:buChar char=""/>
              <a:defRPr/>
            </a:pPr>
            <a:r>
              <a:rPr lang="ru-RU" sz="4200" b="1" dirty="0" smtClean="0">
                <a:solidFill>
                  <a:schemeClr val="bg1">
                    <a:lumMod val="10000"/>
                  </a:schemeClr>
                </a:solidFill>
              </a:rPr>
              <a:t>Обрабатывает вербальную информацию: отвечает за языковые способности: контролирует речь, а также способности к чтению и письму</a:t>
            </a:r>
          </a:p>
          <a:p>
            <a:pPr marL="274320" indent="-274320" algn="just" eaLnBrk="1" fontAlgn="auto" hangingPunct="1">
              <a:lnSpc>
                <a:spcPct val="120000"/>
              </a:lnSpc>
              <a:spcAft>
                <a:spcPts val="0"/>
              </a:spcAft>
              <a:buClr>
                <a:schemeClr val="accent3"/>
              </a:buClr>
              <a:buFont typeface="Wingdings 2"/>
              <a:buChar char=""/>
              <a:defRPr/>
            </a:pPr>
            <a:r>
              <a:rPr lang="ru-RU" sz="4200" b="1" dirty="0" smtClean="0">
                <a:solidFill>
                  <a:schemeClr val="bg1">
                    <a:lumMod val="10000"/>
                  </a:schemeClr>
                </a:solidFill>
              </a:rPr>
              <a:t>Запоминает стихотворные строки, факты, имена, даты и их написание</a:t>
            </a:r>
          </a:p>
          <a:p>
            <a:pPr marL="274320" indent="-274320" algn="just" eaLnBrk="1" fontAlgn="auto" hangingPunct="1">
              <a:lnSpc>
                <a:spcPct val="120000"/>
              </a:lnSpc>
              <a:spcAft>
                <a:spcPts val="0"/>
              </a:spcAft>
              <a:buClr>
                <a:schemeClr val="accent3"/>
              </a:buClr>
              <a:buFont typeface="Wingdings 2"/>
              <a:buChar char=""/>
              <a:defRPr/>
            </a:pPr>
            <a:r>
              <a:rPr lang="ru-RU" sz="4200" b="1" dirty="0" smtClean="0">
                <a:solidFill>
                  <a:schemeClr val="bg1">
                    <a:lumMod val="10000"/>
                  </a:schemeClr>
                </a:solidFill>
              </a:rPr>
              <a:t>Понимает только буквальный смысл слов того, что слышим или читаем</a:t>
            </a:r>
          </a:p>
          <a:p>
            <a:pPr marL="274320" indent="-274320" algn="just" eaLnBrk="1" fontAlgn="auto" hangingPunct="1">
              <a:lnSpc>
                <a:spcPct val="120000"/>
              </a:lnSpc>
              <a:spcAft>
                <a:spcPts val="0"/>
              </a:spcAft>
              <a:buClr>
                <a:schemeClr val="accent3"/>
              </a:buClr>
              <a:buFont typeface="Wingdings 2"/>
              <a:buChar char=""/>
              <a:defRPr/>
            </a:pPr>
            <a:r>
              <a:rPr lang="ru-RU" sz="4200" b="1" dirty="0" smtClean="0">
                <a:solidFill>
                  <a:schemeClr val="bg1">
                    <a:lumMod val="10000"/>
                  </a:schemeClr>
                </a:solidFill>
              </a:rPr>
              <a:t>Планирует будущее</a:t>
            </a:r>
          </a:p>
          <a:p>
            <a:pPr marL="274320" indent="-274320" algn="just" eaLnBrk="1" fontAlgn="auto" hangingPunct="1">
              <a:lnSpc>
                <a:spcPct val="120000"/>
              </a:lnSpc>
              <a:spcAft>
                <a:spcPts val="0"/>
              </a:spcAft>
              <a:buClr>
                <a:schemeClr val="accent3"/>
              </a:buClr>
              <a:buFont typeface="Wingdings 2"/>
              <a:buChar char=""/>
              <a:defRPr/>
            </a:pPr>
            <a:r>
              <a:rPr lang="ru-RU" sz="4200" b="1" dirty="0" smtClean="0">
                <a:solidFill>
                  <a:schemeClr val="bg1">
                    <a:lumMod val="10000"/>
                  </a:schemeClr>
                </a:solidFill>
              </a:rPr>
              <a:t>Контролирует движение правой половины тела</a:t>
            </a:r>
          </a:p>
          <a:p>
            <a:pPr marL="274320" indent="-274320" algn="just" eaLnBrk="1" fontAlgn="auto" hangingPunct="1">
              <a:lnSpc>
                <a:spcPct val="120000"/>
              </a:lnSpc>
              <a:spcAft>
                <a:spcPts val="0"/>
              </a:spcAft>
              <a:buClr>
                <a:schemeClr val="accent3"/>
              </a:buClr>
              <a:buFont typeface="Wingdings 2"/>
              <a:buChar char=""/>
              <a:defRPr/>
            </a:pPr>
            <a:r>
              <a:rPr lang="ru-RU" sz="4200" b="1" dirty="0" smtClean="0">
                <a:solidFill>
                  <a:schemeClr val="bg1">
                    <a:lumMod val="10000"/>
                  </a:schemeClr>
                </a:solidFill>
              </a:rPr>
              <a:t>Отвечает за музыкальное образование, понимание смысла музыкальных произведений. Различение ритма музыки</a:t>
            </a:r>
          </a:p>
          <a:p>
            <a:pPr marL="274320" indent="-274320" algn="just" eaLnBrk="1" fontAlgn="auto" hangingPunct="1">
              <a:lnSpc>
                <a:spcPct val="120000"/>
              </a:lnSpc>
              <a:spcAft>
                <a:spcPts val="0"/>
              </a:spcAft>
              <a:buClr>
                <a:schemeClr val="accent3"/>
              </a:buClr>
              <a:buFont typeface="Wingdings 2"/>
              <a:buChar char=""/>
              <a:defRPr/>
            </a:pPr>
            <a:r>
              <a:rPr lang="ru-RU" sz="4200" b="1" dirty="0" smtClean="0">
                <a:solidFill>
                  <a:schemeClr val="bg1">
                    <a:lumMod val="10000"/>
                  </a:schemeClr>
                </a:solidFill>
              </a:rPr>
              <a:t>Отвечает за математические способности, работу с числами, формулами, таблицами</a:t>
            </a:r>
          </a:p>
          <a:p>
            <a:pPr marL="274320" indent="-274320" algn="just" eaLnBrk="1" fontAlgn="auto" hangingPunct="1">
              <a:lnSpc>
                <a:spcPct val="120000"/>
              </a:lnSpc>
              <a:spcAft>
                <a:spcPts val="0"/>
              </a:spcAft>
              <a:buClr>
                <a:schemeClr val="accent3"/>
              </a:buClr>
              <a:buFont typeface="Wingdings 2"/>
              <a:buChar char=""/>
              <a:defRPr/>
            </a:pPr>
            <a:r>
              <a:rPr lang="ru-RU" sz="4200" b="1" dirty="0" smtClean="0">
                <a:solidFill>
                  <a:schemeClr val="bg1">
                    <a:lumMod val="10000"/>
                  </a:schemeClr>
                </a:solidFill>
              </a:rPr>
              <a:t>Отвечает за планирование</a:t>
            </a:r>
          </a:p>
          <a:p>
            <a:pPr marL="274320" indent="-274320" eaLnBrk="1" fontAlgn="auto" hangingPunct="1">
              <a:lnSpc>
                <a:spcPct val="120000"/>
              </a:lnSpc>
              <a:spcAft>
                <a:spcPts val="0"/>
              </a:spcAft>
              <a:buClr>
                <a:schemeClr val="accent3"/>
              </a:buClr>
              <a:buFont typeface="Wingdings 2"/>
              <a:buChar char=""/>
              <a:defRPr/>
            </a:pPr>
            <a:endParaRPr lang="ru-RU" sz="4200" b="1" dirty="0" smtClean="0">
              <a:solidFill>
                <a:schemeClr val="bg1">
                  <a:lumMod val="10000"/>
                </a:schemeClr>
              </a:solidFill>
            </a:endParaRPr>
          </a:p>
          <a:p>
            <a:pPr marL="274320" indent="-274320" eaLnBrk="1" fontAlgn="auto" hangingPunct="1">
              <a:lnSpc>
                <a:spcPct val="120000"/>
              </a:lnSpc>
              <a:spcAft>
                <a:spcPts val="0"/>
              </a:spcAft>
              <a:buClr>
                <a:schemeClr val="accent3"/>
              </a:buClr>
              <a:buFont typeface="Wingdings 2"/>
              <a:buChar char=""/>
              <a:defRPr/>
            </a:pPr>
            <a:endParaRPr lang="ru-RU" sz="4200" b="1" dirty="0" smtClean="0">
              <a:solidFill>
                <a:schemeClr val="bg1">
                  <a:lumMod val="10000"/>
                </a:schemeClr>
              </a:solidFill>
            </a:endParaRPr>
          </a:p>
          <a:p>
            <a:pPr marL="274320" indent="-274320" eaLnBrk="1" fontAlgn="auto" hangingPunct="1">
              <a:lnSpc>
                <a:spcPct val="120000"/>
              </a:lnSpc>
              <a:spcAft>
                <a:spcPts val="0"/>
              </a:spcAft>
              <a:buClr>
                <a:schemeClr val="accent3"/>
              </a:buClr>
              <a:buFont typeface="Wingdings 2"/>
              <a:buChar char=""/>
              <a:defRPr/>
            </a:pPr>
            <a:endParaRPr lang="ru-RU" sz="4200" dirty="0" smtClean="0">
              <a:solidFill>
                <a:schemeClr val="bg1">
                  <a:lumMod val="10000"/>
                </a:schemeClr>
              </a:solidFill>
            </a:endParaRP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Rot="1" noChangeArrowheads="1"/>
          </p:cNvSpPr>
          <p:nvPr>
            <p:ph type="title"/>
          </p:nvPr>
        </p:nvSpPr>
        <p:spPr>
          <a:xfrm>
            <a:off x="457200" y="-214313"/>
            <a:ext cx="8385175" cy="979488"/>
          </a:xfrm>
        </p:spPr>
        <p:txBody>
          <a:bodyPr/>
          <a:lstStyle/>
          <a:p>
            <a:pPr algn="ctr" eaLnBrk="1" hangingPunct="1">
              <a:defRPr/>
            </a:pPr>
            <a:r>
              <a:rPr lang="ru-RU" sz="3600" b="1" i="1" dirty="0" smtClean="0">
                <a:solidFill>
                  <a:srgbClr val="FF0000"/>
                </a:solidFill>
                <a:effectLst>
                  <a:outerShdw blurRad="38100" dist="38100" dir="2700000" algn="tl">
                    <a:srgbClr val="000000">
                      <a:alpha val="43137"/>
                    </a:srgbClr>
                  </a:outerShdw>
                </a:effectLst>
                <a:latin typeface="+mn-lt"/>
                <a:cs typeface="Arial" pitchFamily="34" charset="0"/>
              </a:rPr>
              <a:t>Правое полушарие</a:t>
            </a:r>
          </a:p>
        </p:txBody>
      </p:sp>
      <p:sp>
        <p:nvSpPr>
          <p:cNvPr id="77827" name="Rectangle 3"/>
          <p:cNvSpPr>
            <a:spLocks noGrp="1" noRot="1" noChangeArrowheads="1"/>
          </p:cNvSpPr>
          <p:nvPr>
            <p:ph idx="1"/>
          </p:nvPr>
        </p:nvSpPr>
        <p:spPr>
          <a:xfrm>
            <a:off x="827088" y="836613"/>
            <a:ext cx="7921625" cy="5545137"/>
          </a:xfrm>
        </p:spPr>
        <p:txBody>
          <a:bodyPr>
            <a:normAutofit fontScale="47500" lnSpcReduction="20000"/>
          </a:bodyPr>
          <a:lstStyle/>
          <a:p>
            <a:pPr marL="274320" indent="-274320" algn="just" eaLnBrk="1" fontAlgn="auto" hangingPunct="1">
              <a:lnSpc>
                <a:spcPct val="120000"/>
              </a:lnSpc>
              <a:spcAft>
                <a:spcPts val="0"/>
              </a:spcAft>
              <a:buClr>
                <a:schemeClr val="accent3"/>
              </a:buClr>
              <a:buFont typeface="Wingdings 2"/>
              <a:buChar char=""/>
              <a:defRPr/>
            </a:pPr>
            <a:r>
              <a:rPr lang="ru-RU" sz="3400" b="1" dirty="0" smtClean="0">
                <a:solidFill>
                  <a:schemeClr val="bg1">
                    <a:lumMod val="10000"/>
                  </a:schemeClr>
                </a:solidFill>
              </a:rPr>
              <a:t>Отвечает за образное мышление и пространственную ориентацию; позволяет ориентироваться на местности и составлять мозаичные картинки-головоломки</a:t>
            </a:r>
          </a:p>
          <a:p>
            <a:pPr marL="274320" indent="-274320" algn="just" eaLnBrk="1" fontAlgn="auto" hangingPunct="1">
              <a:lnSpc>
                <a:spcPct val="120000"/>
              </a:lnSpc>
              <a:spcAft>
                <a:spcPts val="0"/>
              </a:spcAft>
              <a:buClr>
                <a:schemeClr val="accent3"/>
              </a:buClr>
              <a:buFont typeface="Wingdings 2"/>
              <a:buChar char=""/>
              <a:defRPr/>
            </a:pPr>
            <a:r>
              <a:rPr lang="ru-RU" sz="3400" b="1" dirty="0" smtClean="0">
                <a:solidFill>
                  <a:schemeClr val="bg1">
                    <a:lumMod val="10000"/>
                  </a:schemeClr>
                </a:solidFill>
              </a:rPr>
              <a:t>Отвечает за интуицию и интуитивную оценку</a:t>
            </a:r>
          </a:p>
          <a:p>
            <a:pPr marL="274320" indent="-274320" algn="just" eaLnBrk="1" fontAlgn="auto" hangingPunct="1">
              <a:lnSpc>
                <a:spcPct val="120000"/>
              </a:lnSpc>
              <a:spcAft>
                <a:spcPts val="0"/>
              </a:spcAft>
              <a:buClr>
                <a:schemeClr val="accent3"/>
              </a:buClr>
              <a:buFont typeface="Wingdings 2"/>
              <a:buChar char=""/>
              <a:defRPr/>
            </a:pPr>
            <a:r>
              <a:rPr lang="ru-RU" sz="3400" b="1" dirty="0" smtClean="0">
                <a:solidFill>
                  <a:schemeClr val="bg1">
                    <a:lumMod val="10000"/>
                  </a:schemeClr>
                </a:solidFill>
              </a:rPr>
              <a:t>Может одновременно обрабатывать много разнообразной информации; способно рассматривать проблему в целом, не применяя анализа (параллельная обработка информации)</a:t>
            </a:r>
          </a:p>
          <a:p>
            <a:pPr marL="274320" indent="-274320" algn="just" eaLnBrk="1" fontAlgn="auto" hangingPunct="1">
              <a:lnSpc>
                <a:spcPct val="120000"/>
              </a:lnSpc>
              <a:spcAft>
                <a:spcPts val="0"/>
              </a:spcAft>
              <a:buClr>
                <a:schemeClr val="accent3"/>
              </a:buClr>
              <a:buFont typeface="Wingdings 2"/>
              <a:buChar char=""/>
              <a:defRPr/>
            </a:pPr>
            <a:r>
              <a:rPr lang="ru-RU" sz="3400" b="1" dirty="0" smtClean="0">
                <a:solidFill>
                  <a:schemeClr val="bg1">
                    <a:lumMod val="10000"/>
                  </a:schemeClr>
                </a:solidFill>
              </a:rPr>
              <a:t>Реализует процессы дедуктивного мышления</a:t>
            </a:r>
          </a:p>
          <a:p>
            <a:pPr marL="274320" indent="-274320" algn="just" eaLnBrk="1" fontAlgn="auto" hangingPunct="1">
              <a:lnSpc>
                <a:spcPct val="120000"/>
              </a:lnSpc>
              <a:spcAft>
                <a:spcPts val="0"/>
              </a:spcAft>
              <a:buClr>
                <a:schemeClr val="accent3"/>
              </a:buClr>
              <a:buFont typeface="Wingdings 2"/>
              <a:buChar char=""/>
              <a:defRPr/>
            </a:pPr>
            <a:r>
              <a:rPr lang="ru-RU" sz="3400" b="1" dirty="0" smtClean="0">
                <a:solidFill>
                  <a:schemeClr val="bg1">
                    <a:lumMod val="10000"/>
                  </a:schemeClr>
                </a:solidFill>
              </a:rPr>
              <a:t>Обрабатывает невербальную информацию</a:t>
            </a:r>
          </a:p>
          <a:p>
            <a:pPr marL="274320" indent="-274320" algn="just" eaLnBrk="1" fontAlgn="auto" hangingPunct="1">
              <a:lnSpc>
                <a:spcPct val="120000"/>
              </a:lnSpc>
              <a:spcAft>
                <a:spcPts val="0"/>
              </a:spcAft>
              <a:buClr>
                <a:schemeClr val="accent3"/>
              </a:buClr>
              <a:buFont typeface="Wingdings 2"/>
              <a:buChar char=""/>
              <a:defRPr/>
            </a:pPr>
            <a:r>
              <a:rPr lang="ru-RU" sz="3400" b="1" dirty="0" smtClean="0">
                <a:solidFill>
                  <a:schemeClr val="bg1">
                    <a:lumMod val="10000"/>
                  </a:schemeClr>
                </a:solidFill>
              </a:rPr>
              <a:t>Запоминает образы, лица, картины, позы, голоса</a:t>
            </a:r>
          </a:p>
          <a:p>
            <a:pPr marL="274320" indent="-274320" algn="just" eaLnBrk="1" fontAlgn="auto" hangingPunct="1">
              <a:lnSpc>
                <a:spcPct val="120000"/>
              </a:lnSpc>
              <a:spcAft>
                <a:spcPts val="0"/>
              </a:spcAft>
              <a:buClr>
                <a:schemeClr val="accent3"/>
              </a:buClr>
              <a:buFont typeface="Wingdings 2"/>
              <a:buChar char=""/>
              <a:defRPr/>
            </a:pPr>
            <a:r>
              <a:rPr lang="ru-RU" sz="3400" b="1" dirty="0" smtClean="0">
                <a:solidFill>
                  <a:schemeClr val="bg1">
                    <a:lumMod val="10000"/>
                  </a:schemeClr>
                </a:solidFill>
              </a:rPr>
              <a:t>Способно понимать метафоры и результаты работы чужого воображения, чувство юмора. Воспринимает эмоциональную окраску речи, тембр голоса, интонацию</a:t>
            </a:r>
          </a:p>
          <a:p>
            <a:pPr marL="274320" indent="-274320" algn="just" eaLnBrk="1" fontAlgn="auto" hangingPunct="1">
              <a:lnSpc>
                <a:spcPct val="120000"/>
              </a:lnSpc>
              <a:spcAft>
                <a:spcPts val="0"/>
              </a:spcAft>
              <a:buClr>
                <a:schemeClr val="accent3"/>
              </a:buClr>
              <a:buFont typeface="Wingdings 2"/>
              <a:buChar char=""/>
              <a:defRPr/>
            </a:pPr>
            <a:r>
              <a:rPr lang="ru-RU" sz="3400" b="1" dirty="0" smtClean="0">
                <a:solidFill>
                  <a:schemeClr val="bg1">
                    <a:lumMod val="10000"/>
                  </a:schemeClr>
                </a:solidFill>
              </a:rPr>
              <a:t>Ориентируется в настоящем</a:t>
            </a:r>
          </a:p>
          <a:p>
            <a:pPr marL="274320" indent="-274320" algn="just" eaLnBrk="1" fontAlgn="auto" hangingPunct="1">
              <a:lnSpc>
                <a:spcPct val="120000"/>
              </a:lnSpc>
              <a:spcAft>
                <a:spcPts val="0"/>
              </a:spcAft>
              <a:buClr>
                <a:schemeClr val="accent3"/>
              </a:buClr>
              <a:buFont typeface="Wingdings 2"/>
              <a:buChar char=""/>
              <a:defRPr/>
            </a:pPr>
            <a:r>
              <a:rPr lang="ru-RU" sz="3400" b="1" dirty="0" smtClean="0">
                <a:solidFill>
                  <a:schemeClr val="bg1">
                    <a:lumMod val="10000"/>
                  </a:schemeClr>
                </a:solidFill>
              </a:rPr>
              <a:t>Контролирует движение левой половины тела</a:t>
            </a:r>
          </a:p>
          <a:p>
            <a:pPr marL="274320" indent="-274320" algn="just" eaLnBrk="1" fontAlgn="auto" hangingPunct="1">
              <a:lnSpc>
                <a:spcPct val="120000"/>
              </a:lnSpc>
              <a:spcAft>
                <a:spcPts val="0"/>
              </a:spcAft>
              <a:buClr>
                <a:schemeClr val="accent3"/>
              </a:buClr>
              <a:buFont typeface="Wingdings 2"/>
              <a:buChar char=""/>
              <a:defRPr/>
            </a:pPr>
            <a:r>
              <a:rPr lang="ru-RU" sz="3400" b="1" dirty="0" smtClean="0">
                <a:solidFill>
                  <a:schemeClr val="bg1">
                    <a:lumMod val="10000"/>
                  </a:schemeClr>
                </a:solidFill>
              </a:rPr>
              <a:t>Отвечает за музыкальные способности, различение мелодий, темпа и гармонии в музыке</a:t>
            </a:r>
          </a:p>
          <a:p>
            <a:pPr marL="274320" indent="-274320" algn="just" eaLnBrk="1" fontAlgn="auto" hangingPunct="1">
              <a:lnSpc>
                <a:spcPct val="120000"/>
              </a:lnSpc>
              <a:spcAft>
                <a:spcPts val="0"/>
              </a:spcAft>
              <a:buClr>
                <a:schemeClr val="accent3"/>
              </a:buClr>
              <a:buFont typeface="Wingdings 2"/>
              <a:buChar char=""/>
              <a:defRPr/>
            </a:pPr>
            <a:r>
              <a:rPr lang="ru-RU" sz="3400" b="1" dirty="0" smtClean="0">
                <a:solidFill>
                  <a:schemeClr val="bg1">
                    <a:lumMod val="10000"/>
                  </a:schemeClr>
                </a:solidFill>
              </a:rPr>
              <a:t>Отвечает за воображение, фантазии и мечты; художественное творчество и способности к изобразительному искусству</a:t>
            </a:r>
          </a:p>
          <a:p>
            <a:pPr marL="274320" indent="-274320" algn="just" eaLnBrk="1" fontAlgn="auto" hangingPunct="1">
              <a:lnSpc>
                <a:spcPct val="120000"/>
              </a:lnSpc>
              <a:spcAft>
                <a:spcPts val="0"/>
              </a:spcAft>
              <a:buClr>
                <a:schemeClr val="accent3"/>
              </a:buClr>
              <a:buFont typeface="Wingdings 2"/>
              <a:buChar char=""/>
              <a:defRPr/>
            </a:pPr>
            <a:r>
              <a:rPr lang="ru-RU" sz="3400" b="1" dirty="0" smtClean="0">
                <a:solidFill>
                  <a:schemeClr val="bg1">
                    <a:lumMod val="10000"/>
                  </a:schemeClr>
                </a:solidFill>
              </a:rPr>
              <a:t>Отвечает за эмоциональные реакции</a:t>
            </a:r>
          </a:p>
          <a:p>
            <a:pPr marL="274320" indent="-274320" eaLnBrk="1" fontAlgn="auto" hangingPunct="1">
              <a:lnSpc>
                <a:spcPct val="80000"/>
              </a:lnSpc>
              <a:spcAft>
                <a:spcPts val="0"/>
              </a:spcAft>
              <a:buClr>
                <a:schemeClr val="accent3"/>
              </a:buClr>
              <a:buFont typeface="Wingdings" pitchFamily="2" charset="2"/>
              <a:buNone/>
              <a:defRPr/>
            </a:pPr>
            <a:endParaRPr lang="ru-RU" sz="2000" b="1" dirty="0" smtClean="0">
              <a:solidFill>
                <a:schemeClr val="bg1">
                  <a:lumMod val="10000"/>
                </a:schemeClr>
              </a:solidFill>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Rot="1" noChangeArrowheads="1"/>
          </p:cNvSpPr>
          <p:nvPr>
            <p:ph type="title"/>
          </p:nvPr>
        </p:nvSpPr>
        <p:spPr>
          <a:xfrm>
            <a:off x="395288" y="549275"/>
            <a:ext cx="8229600" cy="779463"/>
          </a:xfrm>
        </p:spPr>
        <p:txBody>
          <a:bodyPr/>
          <a:lstStyle/>
          <a:p>
            <a:pPr algn="ctr" eaLnBrk="1" hangingPunct="1">
              <a:defRPr/>
            </a:pPr>
            <a:r>
              <a:rPr lang="ru-RU" sz="3600" b="1"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Содружество полушарий</a:t>
            </a:r>
          </a:p>
        </p:txBody>
      </p:sp>
      <p:pic>
        <p:nvPicPr>
          <p:cNvPr id="71687" name="Picture 7" descr="brain2"/>
          <p:cNvPicPr>
            <a:picLocks noGrp="1" noChangeAspect="1" noChangeArrowheads="1"/>
          </p:cNvPicPr>
          <p:nvPr>
            <p:ph idx="1"/>
          </p:nvPr>
        </p:nvPicPr>
        <p:blipFill>
          <a:blip r:embed="rId3" cstate="print">
            <a:clrChange>
              <a:clrFrom>
                <a:srgbClr val="FFFFFF"/>
              </a:clrFrom>
              <a:clrTo>
                <a:srgbClr val="FFFFFF">
                  <a:alpha val="0"/>
                </a:srgbClr>
              </a:clrTo>
            </a:clrChange>
            <a:lum bright="6000" contrast="6000"/>
          </a:blip>
          <a:srcRect/>
          <a:stretch>
            <a:fillRect/>
          </a:stretch>
        </p:blipFill>
        <p:spPr>
          <a:xfrm>
            <a:off x="500063" y="1844675"/>
            <a:ext cx="4032250" cy="3889375"/>
          </a:xfrm>
          <a:ln>
            <a:noFill/>
          </a:ln>
        </p:spPr>
      </p:pic>
      <p:sp>
        <p:nvSpPr>
          <p:cNvPr id="9220" name="Прямоугольник 6"/>
          <p:cNvSpPr>
            <a:spLocks noChangeArrowheads="1"/>
          </p:cNvSpPr>
          <p:nvPr/>
        </p:nvSpPr>
        <p:spPr bwMode="auto">
          <a:xfrm>
            <a:off x="4751388" y="1628800"/>
            <a:ext cx="4392612" cy="4228850"/>
          </a:xfrm>
          <a:prstGeom prst="rect">
            <a:avLst/>
          </a:prstGeom>
          <a:noFill/>
          <a:ln w="9525">
            <a:noFill/>
            <a:miter lim="800000"/>
            <a:headEnd/>
            <a:tailEnd/>
          </a:ln>
        </p:spPr>
        <p:txBody>
          <a:bodyPr>
            <a:spAutoFit/>
          </a:bodyPr>
          <a:lstStyle/>
          <a:p>
            <a:pPr>
              <a:lnSpc>
                <a:spcPct val="80000"/>
              </a:lnSpc>
              <a:buFont typeface="Wingdings" pitchFamily="2" charset="2"/>
              <a:buNone/>
              <a:defRPr/>
            </a:pPr>
            <a:r>
              <a:rPr lang="ru-RU" sz="2800" dirty="0" smtClean="0">
                <a:solidFill>
                  <a:schemeClr val="bg1">
                    <a:lumMod val="10000"/>
                  </a:schemeClr>
                </a:solidFill>
              </a:rPr>
              <a:t>Мозг человека</a:t>
            </a:r>
          </a:p>
          <a:p>
            <a:pPr>
              <a:lnSpc>
                <a:spcPct val="80000"/>
              </a:lnSpc>
              <a:buFont typeface="Wingdings" pitchFamily="2" charset="2"/>
              <a:buNone/>
              <a:defRPr/>
            </a:pPr>
            <a:r>
              <a:rPr lang="ru-RU" sz="2800" dirty="0" smtClean="0">
                <a:solidFill>
                  <a:schemeClr val="bg1">
                    <a:lumMod val="10000"/>
                  </a:schemeClr>
                </a:solidFill>
              </a:rPr>
              <a:t>представляет </a:t>
            </a:r>
          </a:p>
          <a:p>
            <a:pPr>
              <a:lnSpc>
                <a:spcPct val="80000"/>
              </a:lnSpc>
              <a:buFont typeface="Wingdings" pitchFamily="2" charset="2"/>
              <a:buNone/>
              <a:defRPr/>
            </a:pPr>
            <a:r>
              <a:rPr lang="ru-RU" sz="2800" dirty="0" smtClean="0">
                <a:solidFill>
                  <a:schemeClr val="bg1">
                    <a:lumMod val="10000"/>
                  </a:schemeClr>
                </a:solidFill>
              </a:rPr>
              <a:t>собой «содружество» функционально  ассиметричных полушарий </a:t>
            </a:r>
            <a:r>
              <a:rPr lang="ru-RU" sz="2800" dirty="0">
                <a:solidFill>
                  <a:schemeClr val="bg1">
                    <a:lumMod val="10000"/>
                  </a:schemeClr>
                </a:solidFill>
              </a:rPr>
              <a:t>– </a:t>
            </a:r>
          </a:p>
          <a:p>
            <a:pPr>
              <a:lnSpc>
                <a:spcPct val="80000"/>
              </a:lnSpc>
              <a:buFont typeface="Wingdings" pitchFamily="2" charset="2"/>
              <a:buNone/>
              <a:defRPr/>
            </a:pPr>
            <a:r>
              <a:rPr lang="ru-RU" sz="2800" dirty="0">
                <a:solidFill>
                  <a:schemeClr val="bg1">
                    <a:lumMod val="10000"/>
                  </a:schemeClr>
                </a:solidFill>
              </a:rPr>
              <a:t>левого и правого, </a:t>
            </a:r>
          </a:p>
          <a:p>
            <a:pPr>
              <a:lnSpc>
                <a:spcPct val="80000"/>
              </a:lnSpc>
              <a:buFont typeface="Wingdings" pitchFamily="2" charset="2"/>
              <a:buNone/>
              <a:defRPr/>
            </a:pPr>
            <a:r>
              <a:rPr lang="ru-RU" sz="2800" dirty="0">
                <a:solidFill>
                  <a:schemeClr val="bg1">
                    <a:lumMod val="10000"/>
                  </a:schemeClr>
                </a:solidFill>
              </a:rPr>
              <a:t>каждое из которых – </a:t>
            </a:r>
          </a:p>
          <a:p>
            <a:pPr>
              <a:lnSpc>
                <a:spcPct val="80000"/>
              </a:lnSpc>
              <a:buFont typeface="Wingdings" pitchFamily="2" charset="2"/>
              <a:buNone/>
              <a:defRPr/>
            </a:pPr>
            <a:r>
              <a:rPr lang="ru-RU" sz="2800" dirty="0">
                <a:solidFill>
                  <a:schemeClr val="bg1">
                    <a:lumMod val="10000"/>
                  </a:schemeClr>
                </a:solidFill>
              </a:rPr>
              <a:t>не зеркальное отображение другого, </a:t>
            </a:r>
          </a:p>
          <a:p>
            <a:pPr>
              <a:lnSpc>
                <a:spcPct val="80000"/>
              </a:lnSpc>
              <a:buFont typeface="Wingdings" pitchFamily="2" charset="2"/>
              <a:buNone/>
              <a:defRPr/>
            </a:pPr>
            <a:r>
              <a:rPr lang="ru-RU" sz="2800" dirty="0">
                <a:solidFill>
                  <a:schemeClr val="bg1">
                    <a:lumMod val="10000"/>
                  </a:schemeClr>
                </a:solidFill>
              </a:rPr>
              <a:t>а необходимое </a:t>
            </a:r>
            <a:r>
              <a:rPr lang="ru-RU" sz="2800" dirty="0" smtClean="0">
                <a:solidFill>
                  <a:schemeClr val="bg1">
                    <a:lumMod val="10000"/>
                  </a:schemeClr>
                </a:solidFill>
              </a:rPr>
              <a:t>дополнение!!!</a:t>
            </a:r>
            <a:endParaRPr lang="ru-RU" sz="2800" dirty="0">
              <a:solidFill>
                <a:schemeClr val="bg1">
                  <a:lumMod val="10000"/>
                </a:schemeClr>
              </a:solidFill>
            </a:endParaRP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body" idx="1"/>
          </p:nvPr>
        </p:nvSpPr>
        <p:spPr>
          <a:xfrm>
            <a:off x="0" y="928688"/>
            <a:ext cx="9144000" cy="5715000"/>
          </a:xfrm>
        </p:spPr>
        <p:txBody>
          <a:bodyPr>
            <a:normAutofit fontScale="92500"/>
          </a:bodyPr>
          <a:lstStyle/>
          <a:p>
            <a:pPr>
              <a:buNone/>
              <a:defRPr/>
            </a:pPr>
            <a:r>
              <a:rPr lang="ru-RU" sz="3600" dirty="0" smtClean="0">
                <a:solidFill>
                  <a:srgbClr val="C00000"/>
                </a:solidFill>
                <a:latin typeface="Times New Roman" pitchFamily="18" charset="0"/>
              </a:rPr>
              <a:t>  </a:t>
            </a:r>
            <a:r>
              <a:rPr lang="ru-RU" sz="3600" dirty="0" smtClean="0">
                <a:solidFill>
                  <a:srgbClr val="090B05"/>
                </a:solidFill>
                <a:latin typeface="Times New Roman" pitchFamily="18" charset="0"/>
                <a:cs typeface="Times New Roman" pitchFamily="18" charset="0"/>
              </a:rPr>
              <a:t>Единство мозга складывается из деятельности двух полушарий, тесно связанных между собой системой нервных волокон (мозолистое тело).</a:t>
            </a:r>
            <a:endParaRPr lang="ru-RU" sz="3600" dirty="0" smtClean="0">
              <a:solidFill>
                <a:srgbClr val="C00000"/>
              </a:solidFill>
              <a:latin typeface="Times New Roman" pitchFamily="18" charset="0"/>
            </a:endParaRPr>
          </a:p>
          <a:p>
            <a:pPr algn="just" eaLnBrk="1" hangingPunct="1">
              <a:buNone/>
              <a:defRPr/>
            </a:pPr>
            <a:r>
              <a:rPr lang="ru-RU" sz="3600" b="1" i="1" u="sng" dirty="0" smtClean="0">
                <a:solidFill>
                  <a:srgbClr val="090B05"/>
                </a:solidFill>
                <a:latin typeface="Times New Roman" pitchFamily="18" charset="0"/>
              </a:rPr>
              <a:t>   </a:t>
            </a:r>
            <a:r>
              <a:rPr lang="ru-RU" sz="3500" b="1" i="1" u="sng" dirty="0" smtClean="0">
                <a:solidFill>
                  <a:srgbClr val="090B05"/>
                </a:solidFill>
                <a:latin typeface="Times New Roman" pitchFamily="18" charset="0"/>
              </a:rPr>
              <a:t>Мозолистое тело </a:t>
            </a:r>
            <a:r>
              <a:rPr lang="ru-RU" sz="3500" dirty="0" smtClean="0">
                <a:solidFill>
                  <a:srgbClr val="090B05"/>
                </a:solidFill>
                <a:latin typeface="Times New Roman" pitchFamily="18" charset="0"/>
              </a:rPr>
              <a:t>- пучок нервных волокон, соединяющий два полушария, обеспечивает целостность работы головного мозга.</a:t>
            </a:r>
          </a:p>
          <a:p>
            <a:pPr>
              <a:buNone/>
              <a:defRPr/>
            </a:pPr>
            <a:r>
              <a:rPr lang="ru-RU" dirty="0" smtClean="0">
                <a:solidFill>
                  <a:srgbClr val="00CC00"/>
                </a:solidFill>
                <a:latin typeface="Times New Roman" pitchFamily="18" charset="0"/>
              </a:rPr>
              <a:t>    </a:t>
            </a:r>
            <a:r>
              <a:rPr lang="ru-RU" sz="3000" b="1" i="1" u="sng" dirty="0" smtClean="0">
                <a:solidFill>
                  <a:srgbClr val="090B05"/>
                </a:solidFill>
                <a:latin typeface="Times New Roman" pitchFamily="18" charset="0"/>
                <a:cs typeface="Times New Roman" pitchFamily="18" charset="0"/>
              </a:rPr>
              <a:t>В норме основное развитие межполушарных связей формируется у девочек до 7-ми лет, у мальчиков до 8-ми – 8,5 лет.</a:t>
            </a:r>
            <a:endParaRPr lang="ru-RU" sz="2000" i="1" dirty="0" smtClean="0">
              <a:solidFill>
                <a:srgbClr val="000000"/>
              </a:solidFill>
              <a:latin typeface="Times New Roman" pitchFamily="18" charset="0"/>
            </a:endParaRPr>
          </a:p>
          <a:p>
            <a:pPr indent="12700" eaLnBrk="1" hangingPunct="1">
              <a:buNone/>
              <a:defRPr/>
            </a:pPr>
            <a:r>
              <a:rPr lang="ru-RU" i="1" dirty="0" smtClean="0">
                <a:solidFill>
                  <a:srgbClr val="000000"/>
                </a:solidFill>
                <a:latin typeface="Times New Roman" pitchFamily="18" charset="0"/>
              </a:rPr>
              <a:t>Хорошо развитое мозолистое тело  обеспечивает успешность деятельности.</a:t>
            </a:r>
            <a:endParaRPr lang="en-US" i="1" dirty="0" smtClean="0">
              <a:solidFill>
                <a:srgbClr val="000000"/>
              </a:solidFill>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mph" presetSubtype="0" fill="hold" nodeType="afterEffect">
                                  <p:stCondLst>
                                    <p:cond delay="0"/>
                                  </p:stCondLst>
                                  <p:childTnLst>
                                    <p:anim calcmode="discrete" valueType="str">
                                      <p:cBhvr>
                                        <p:cTn id="6" dur="1000" fill="hold"/>
                                        <p:tgtEl>
                                          <p:spTgt spid="4099">
                                            <p:txEl>
                                              <p:pRg st="3" end="3"/>
                                            </p:txEl>
                                          </p:spTgt>
                                        </p:tgtEl>
                                        <p:attrNameLst>
                                          <p:attrName>style.visibility</p:attrName>
                                        </p:attrNameLst>
                                      </p:cBhvr>
                                      <p:tavLst>
                                        <p:tav tm="0">
                                          <p:val>
                                            <p:strVal val="hidden"/>
                                          </p:val>
                                        </p:tav>
                                        <p:tav tm="50000">
                                          <p:val>
                                            <p:strVal val="visible"/>
                                          </p:val>
                                        </p:tav>
                                      </p:tavLst>
                                    </p:anim>
                                  </p:childTnLst>
                                </p:cTn>
                              </p:par>
                            </p:childTnLst>
                          </p:cTn>
                        </p:par>
                        <p:par>
                          <p:cTn id="7" fill="hold" nodeType="afterGroup">
                            <p:stCondLst>
                              <p:cond delay="1000"/>
                            </p:stCondLst>
                            <p:childTnLst>
                              <p:par>
                                <p:cTn id="8" presetID="35" presetClass="emph" presetSubtype="0" fill="hold" nodeType="afterEffect">
                                  <p:stCondLst>
                                    <p:cond delay="0"/>
                                  </p:stCondLst>
                                  <p:childTnLst>
                                    <p:anim calcmode="discrete" valueType="str">
                                      <p:cBhvr>
                                        <p:cTn id="9" dur="1000" fill="hold"/>
                                        <p:tgtEl>
                                          <p:spTgt spid="4099">
                                            <p:txEl>
                                              <p:pRg st="3" end="3"/>
                                            </p:txEl>
                                          </p:spTgt>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одержимое 3"/>
          <p:cNvSpPr>
            <a:spLocks noGrp="1"/>
          </p:cNvSpPr>
          <p:nvPr>
            <p:ph sz="half" idx="2"/>
          </p:nvPr>
        </p:nvSpPr>
        <p:spPr/>
        <p:txBody>
          <a:bodyPr>
            <a:normAutofit fontScale="92500"/>
          </a:bodyPr>
          <a:lstStyle/>
          <a:p>
            <a:pPr algn="just">
              <a:buNone/>
            </a:pPr>
            <a:r>
              <a:rPr lang="ru-RU" dirty="0" smtClean="0"/>
              <a:t>  </a:t>
            </a:r>
            <a:r>
              <a:rPr lang="ru-RU" dirty="0" smtClean="0">
                <a:solidFill>
                  <a:srgbClr val="090B05"/>
                </a:solidFill>
              </a:rPr>
              <a:t> Наука, которая занимается работой двух полушарий – называется </a:t>
            </a:r>
            <a:r>
              <a:rPr lang="ru-RU" dirty="0" err="1" smtClean="0">
                <a:solidFill>
                  <a:srgbClr val="090B05"/>
                </a:solidFill>
              </a:rPr>
              <a:t>кинезиология</a:t>
            </a:r>
            <a:r>
              <a:rPr lang="ru-RU" dirty="0" smtClean="0">
                <a:solidFill>
                  <a:srgbClr val="090B05"/>
                </a:solidFill>
              </a:rPr>
              <a:t>.</a:t>
            </a:r>
          </a:p>
          <a:p>
            <a:pPr algn="just">
              <a:buNone/>
            </a:pPr>
            <a:r>
              <a:rPr lang="ru-RU" dirty="0" smtClean="0">
                <a:solidFill>
                  <a:srgbClr val="090B05"/>
                </a:solidFill>
              </a:rPr>
              <a:t>    </a:t>
            </a:r>
            <a:r>
              <a:rPr lang="ru-RU" dirty="0" err="1" smtClean="0">
                <a:solidFill>
                  <a:srgbClr val="090B05"/>
                </a:solidFill>
              </a:rPr>
              <a:t>Кинезиология</a:t>
            </a:r>
            <a:r>
              <a:rPr lang="ru-RU" dirty="0" smtClean="0">
                <a:solidFill>
                  <a:srgbClr val="090B05"/>
                </a:solidFill>
              </a:rPr>
              <a:t> – наука о развитии умственных способностей и физического здоровья через определенные двигательные упражнения.</a:t>
            </a:r>
            <a:endParaRPr lang="ru-RU" dirty="0">
              <a:solidFill>
                <a:srgbClr val="090B05"/>
              </a:solidFill>
            </a:endParaRPr>
          </a:p>
        </p:txBody>
      </p:sp>
      <p:pic>
        <p:nvPicPr>
          <p:cNvPr id="5" name="Содержимое 4" descr="ÐÐ°ÑÑÐ¸Ð½ÐºÐ¸ Ð¿Ð¾ Ð·Ð°Ð¿ÑÐ¾ÑÑ ÐÐ°ÑÑÐ¸Ð½ÐºÐ° ÐºÐ¸Ð½ÐµÐ·Ð¸Ð¾Ð»Ð¾Ð³Ð¸ÑÐµÑÐºÐ¸Ðµ ÑÐ¿ÑÐ°Ð¶Ð½ÐµÐ½Ð¸Ñ"/>
          <p:cNvPicPr>
            <a:picLocks noGrp="1"/>
          </p:cNvPicPr>
          <p:nvPr>
            <p:ph sz="half" idx="1"/>
          </p:nvPr>
        </p:nvPicPr>
        <p:blipFill>
          <a:blip r:embed="rId2"/>
          <a:srcRect/>
          <a:stretch>
            <a:fillRect/>
          </a:stretch>
        </p:blipFill>
        <p:spPr bwMode="auto">
          <a:xfrm>
            <a:off x="457200" y="2143116"/>
            <a:ext cx="4186238" cy="3786214"/>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одержимое 3"/>
          <p:cNvSpPr>
            <a:spLocks noGrp="1"/>
          </p:cNvSpPr>
          <p:nvPr>
            <p:ph sz="half" idx="2"/>
          </p:nvPr>
        </p:nvSpPr>
        <p:spPr>
          <a:xfrm>
            <a:off x="4500562" y="1285860"/>
            <a:ext cx="4429156" cy="5069065"/>
          </a:xfrm>
        </p:spPr>
        <p:txBody>
          <a:bodyPr>
            <a:normAutofit fontScale="85000" lnSpcReduction="20000"/>
          </a:bodyPr>
          <a:lstStyle/>
          <a:p>
            <a:pPr>
              <a:buNone/>
            </a:pPr>
            <a:r>
              <a:rPr lang="ru-RU" sz="2800" dirty="0" smtClean="0">
                <a:solidFill>
                  <a:schemeClr val="bg1">
                    <a:lumMod val="10000"/>
                  </a:schemeClr>
                </a:solidFill>
              </a:rPr>
              <a:t>   </a:t>
            </a:r>
            <a:r>
              <a:rPr lang="ru-RU" sz="2800" dirty="0" err="1" smtClean="0">
                <a:solidFill>
                  <a:schemeClr val="bg1">
                    <a:lumMod val="10000"/>
                  </a:schemeClr>
                </a:solidFill>
              </a:rPr>
              <a:t>Кинезиологические</a:t>
            </a:r>
            <a:r>
              <a:rPr lang="ru-RU" sz="2800" dirty="0" smtClean="0">
                <a:solidFill>
                  <a:schemeClr val="bg1">
                    <a:lumMod val="10000"/>
                  </a:schemeClr>
                </a:solidFill>
              </a:rPr>
              <a:t> упражнения - комплекс движений, позволяющий активизировать межполушарное взаимодействие, развивать комиссуры (нервные волокна, осуществляющие взаимодействие между полушариями) как межполушарные интеграторы, через которые полушария обмениваются информацией, происходит синхронизация работы полушарий.</a:t>
            </a:r>
            <a:endParaRPr lang="ru-RU" dirty="0"/>
          </a:p>
        </p:txBody>
      </p:sp>
      <p:pic>
        <p:nvPicPr>
          <p:cNvPr id="5" name="Picture 4"/>
          <p:cNvPicPr>
            <a:picLocks noGrp="1" noChangeAspect="1" noChangeArrowheads="1"/>
          </p:cNvPicPr>
          <p:nvPr>
            <p:ph sz="half" idx="1"/>
          </p:nvPr>
        </p:nvPicPr>
        <p:blipFill>
          <a:blip r:embed="rId2" cstate="print"/>
          <a:srcRect/>
          <a:stretch>
            <a:fillRect/>
          </a:stretch>
        </p:blipFill>
        <p:spPr bwMode="auto">
          <a:xfrm>
            <a:off x="298046" y="2000240"/>
            <a:ext cx="4185458" cy="3500462"/>
          </a:xfrm>
          <a:prstGeom prst="rect">
            <a:avLst/>
          </a:prstGeom>
          <a:noFill/>
          <a:ln w="9525">
            <a:noFill/>
            <a:miter lim="800000"/>
            <a:headEnd/>
            <a:tailEnd/>
          </a:ln>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581772"/>
          </a:xfrm>
        </p:spPr>
        <p:txBody>
          <a:bodyPr>
            <a:normAutofit fontScale="90000"/>
          </a:bodyPr>
          <a:lstStyle/>
          <a:p>
            <a:pPr algn="ctr"/>
            <a:r>
              <a:rPr lang="ru-RU" dirty="0" smtClean="0">
                <a:solidFill>
                  <a:srgbClr val="92D050"/>
                </a:solidFill>
              </a:rPr>
              <a:t>Практическая часть:</a:t>
            </a:r>
            <a:endParaRPr lang="ru-RU" dirty="0">
              <a:solidFill>
                <a:srgbClr val="92D050"/>
              </a:solidFill>
            </a:endParaRPr>
          </a:p>
        </p:txBody>
      </p:sp>
      <p:sp>
        <p:nvSpPr>
          <p:cNvPr id="3" name="Содержимое 2"/>
          <p:cNvSpPr>
            <a:spLocks noGrp="1"/>
          </p:cNvSpPr>
          <p:nvPr>
            <p:ph idx="1"/>
          </p:nvPr>
        </p:nvSpPr>
        <p:spPr>
          <a:xfrm>
            <a:off x="0" y="1785926"/>
            <a:ext cx="8686800" cy="4538674"/>
          </a:xfrm>
        </p:spPr>
        <p:txBody>
          <a:bodyPr>
            <a:normAutofit lnSpcReduction="10000"/>
          </a:bodyPr>
          <a:lstStyle/>
          <a:p>
            <a:pPr algn="just">
              <a:buNone/>
            </a:pPr>
            <a:r>
              <a:rPr lang="ru-RU" b="1" dirty="0" smtClean="0"/>
              <a:t>   </a:t>
            </a:r>
            <a:r>
              <a:rPr lang="ru-RU" b="1" dirty="0" smtClean="0">
                <a:solidFill>
                  <a:srgbClr val="090B05"/>
                </a:solidFill>
                <a:latin typeface="Times New Roman" pitchFamily="18" charset="0"/>
                <a:cs typeface="Times New Roman" pitchFamily="18" charset="0"/>
              </a:rPr>
              <a:t>Педагог-психолог:</a:t>
            </a:r>
            <a:r>
              <a:rPr lang="ru-RU" dirty="0" smtClean="0">
                <a:solidFill>
                  <a:srgbClr val="090B05"/>
                </a:solidFill>
                <a:latin typeface="Times New Roman" pitchFamily="18" charset="0"/>
                <a:cs typeface="Times New Roman" pitchFamily="18" charset="0"/>
              </a:rPr>
              <a:t> Давайте в качестве разминки попробуем выполнить несколько </a:t>
            </a:r>
            <a:r>
              <a:rPr lang="ru-RU" dirty="0" err="1" smtClean="0">
                <a:solidFill>
                  <a:srgbClr val="090B05"/>
                </a:solidFill>
                <a:latin typeface="Times New Roman" pitchFamily="18" charset="0"/>
                <a:cs typeface="Times New Roman" pitchFamily="18" charset="0"/>
              </a:rPr>
              <a:t>кинезиологических</a:t>
            </a:r>
            <a:r>
              <a:rPr lang="ru-RU" dirty="0" smtClean="0">
                <a:solidFill>
                  <a:srgbClr val="090B05"/>
                </a:solidFill>
                <a:latin typeface="Times New Roman" pitchFamily="18" charset="0"/>
                <a:cs typeface="Times New Roman" pitchFamily="18" charset="0"/>
              </a:rPr>
              <a:t> упражнений для развития межполушарного взаимодействия. Эти упражнения улучшают мыслительную деятельность, синхронизируют работу полушарий, способствуют улучшению запоминания, повышают устойчивость внимания, облегчают процесс письма. Эти упражнения рекомендую проводить с детьми дома.</a:t>
            </a:r>
          </a:p>
          <a:p>
            <a:pPr algn="just">
              <a:buNone/>
            </a:pPr>
            <a:r>
              <a:rPr lang="ru-RU" u="sng" dirty="0" smtClean="0">
                <a:solidFill>
                  <a:srgbClr val="090B05"/>
                </a:solidFill>
                <a:latin typeface="Times New Roman" pitchFamily="18" charset="0"/>
                <a:cs typeface="Times New Roman" pitchFamily="18" charset="0"/>
              </a:rPr>
              <a:t>    </a:t>
            </a:r>
            <a:r>
              <a:rPr lang="ru-RU" i="1" u="sng" dirty="0" smtClean="0">
                <a:solidFill>
                  <a:srgbClr val="090B05"/>
                </a:solidFill>
                <a:latin typeface="Times New Roman" pitchFamily="18" charset="0"/>
                <a:cs typeface="Times New Roman" pitchFamily="18" charset="0"/>
              </a:rPr>
              <a:t>Предлагаю взять смайлики с подноса у кого </a:t>
            </a:r>
            <a:r>
              <a:rPr lang="ru-RU" i="1" u="sng" dirty="0" err="1" smtClean="0">
                <a:solidFill>
                  <a:srgbClr val="090B05"/>
                </a:solidFill>
                <a:latin typeface="Times New Roman" pitchFamily="18" charset="0"/>
                <a:cs typeface="Times New Roman" pitchFamily="18" charset="0"/>
              </a:rPr>
              <a:t>радостое</a:t>
            </a:r>
            <a:r>
              <a:rPr lang="ru-RU" i="1" u="sng" dirty="0" smtClean="0">
                <a:solidFill>
                  <a:srgbClr val="090B05"/>
                </a:solidFill>
                <a:latin typeface="Times New Roman" pitchFamily="18" charset="0"/>
                <a:cs typeface="Times New Roman" pitchFamily="18" charset="0"/>
              </a:rPr>
              <a:t> настроение тот становится активным участником, у кого другая эмоция зритель!</a:t>
            </a:r>
          </a:p>
          <a:p>
            <a:pPr algn="just">
              <a:buNone/>
            </a:pPr>
            <a:endParaRPr lang="ru-RU" dirty="0">
              <a:solidFill>
                <a:srgbClr val="090B05"/>
              </a:solidFill>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a:spLocks noGrp="1" noRot="1" noChangeArrowheads="1"/>
          </p:cNvSpPr>
          <p:nvPr>
            <p:ph type="title"/>
          </p:nvPr>
        </p:nvSpPr>
        <p:spPr>
          <a:xfrm>
            <a:off x="539750" y="404813"/>
            <a:ext cx="8229600" cy="779462"/>
          </a:xfrm>
        </p:spPr>
        <p:txBody>
          <a:bodyPr>
            <a:normAutofit/>
          </a:bodyPr>
          <a:lstStyle/>
          <a:p>
            <a:pPr algn="ctr" eaLnBrk="1" fontAlgn="auto" hangingPunct="1">
              <a:spcAft>
                <a:spcPts val="0"/>
              </a:spcAft>
              <a:defRPr/>
            </a:pPr>
            <a:r>
              <a:rPr lang="ru-RU" sz="3600" b="1" i="1" dirty="0" smtClean="0">
                <a:solidFill>
                  <a:srgbClr val="FF0000"/>
                </a:solidFill>
                <a:effectLst>
                  <a:outerShdw blurRad="38100" dist="38100" dir="2700000" algn="tl">
                    <a:srgbClr val="000000">
                      <a:alpha val="43137"/>
                    </a:srgbClr>
                  </a:outerShdw>
                </a:effectLst>
                <a:latin typeface="+mn-lt"/>
                <a:cs typeface="Arial" pitchFamily="34" charset="0"/>
              </a:rPr>
              <a:t>Кинезиологические физминутки</a:t>
            </a:r>
          </a:p>
        </p:txBody>
      </p:sp>
      <p:sp>
        <p:nvSpPr>
          <p:cNvPr id="13314" name="Rectangle 3"/>
          <p:cNvSpPr>
            <a:spLocks noGrp="1" noRot="1" noChangeArrowheads="1"/>
          </p:cNvSpPr>
          <p:nvPr>
            <p:ph idx="1"/>
          </p:nvPr>
        </p:nvSpPr>
        <p:spPr>
          <a:xfrm>
            <a:off x="468313" y="1268413"/>
            <a:ext cx="8229600" cy="3313112"/>
          </a:xfrm>
        </p:spPr>
        <p:txBody>
          <a:bodyPr>
            <a:normAutofit lnSpcReduction="10000"/>
          </a:bodyPr>
          <a:lstStyle/>
          <a:p>
            <a:pPr algn="ctr" eaLnBrk="1" hangingPunct="1">
              <a:buNone/>
              <a:defRPr/>
            </a:pPr>
            <a:r>
              <a:rPr lang="ru-RU" sz="4000" b="1" dirty="0" smtClean="0">
                <a:solidFill>
                  <a:srgbClr val="00B050"/>
                </a:solidFill>
              </a:rPr>
              <a:t>«Кулак –ребро –ладонь»</a:t>
            </a:r>
          </a:p>
          <a:p>
            <a:pPr algn="just" eaLnBrk="1" hangingPunct="1">
              <a:buFont typeface="Wingdings" pitchFamily="2" charset="2"/>
              <a:buNone/>
              <a:defRPr/>
            </a:pPr>
            <a:r>
              <a:rPr lang="ru-RU" sz="2000" b="1" dirty="0" smtClean="0">
                <a:solidFill>
                  <a:schemeClr val="bg1">
                    <a:lumMod val="10000"/>
                  </a:schemeClr>
                </a:solidFill>
              </a:rPr>
              <a:t>    </a:t>
            </a:r>
            <a:r>
              <a:rPr lang="ru-RU" sz="2400" b="1" dirty="0" smtClean="0">
                <a:solidFill>
                  <a:schemeClr val="bg1">
                    <a:lumMod val="10000"/>
                  </a:schemeClr>
                </a:solidFill>
              </a:rPr>
              <a:t>Три положения на плоскости стола, последовательно сменяют друг друга. Ладонь на плоскости, сжатая в кулак ладонь, ладонь ребром на плоскости стола, распрямленная ладонь на плоскости стола. Выполняется сначала правой рукой, потом –левой, затем двумя руками вместе по 8-10 раз.   </a:t>
            </a:r>
          </a:p>
        </p:txBody>
      </p:sp>
      <p:pic>
        <p:nvPicPr>
          <p:cNvPr id="17411" name="Picture 4" descr="new_pa7"/>
          <p:cNvPicPr>
            <a:picLocks noChangeAspect="1" noChangeArrowheads="1"/>
          </p:cNvPicPr>
          <p:nvPr/>
        </p:nvPicPr>
        <p:blipFill>
          <a:blip r:embed="rId2" cstate="print"/>
          <a:srcRect/>
          <a:stretch>
            <a:fillRect/>
          </a:stretch>
        </p:blipFill>
        <p:spPr bwMode="auto">
          <a:xfrm>
            <a:off x="323850" y="4652963"/>
            <a:ext cx="2592388" cy="1263650"/>
          </a:xfrm>
          <a:prstGeom prst="rect">
            <a:avLst/>
          </a:prstGeom>
          <a:noFill/>
          <a:ln w="9525">
            <a:noFill/>
            <a:miter lim="800000"/>
            <a:headEnd/>
            <a:tailEnd/>
          </a:ln>
        </p:spPr>
      </p:pic>
      <p:pic>
        <p:nvPicPr>
          <p:cNvPr id="17412" name="Picture 5" descr="new_pa8"/>
          <p:cNvPicPr>
            <a:picLocks noChangeAspect="1" noChangeArrowheads="1"/>
          </p:cNvPicPr>
          <p:nvPr/>
        </p:nvPicPr>
        <p:blipFill>
          <a:blip r:embed="rId3" cstate="print"/>
          <a:srcRect/>
          <a:stretch>
            <a:fillRect/>
          </a:stretch>
        </p:blipFill>
        <p:spPr bwMode="auto">
          <a:xfrm>
            <a:off x="3132138" y="4652963"/>
            <a:ext cx="2519362" cy="1260475"/>
          </a:xfrm>
          <a:prstGeom prst="rect">
            <a:avLst/>
          </a:prstGeom>
          <a:noFill/>
          <a:ln w="9525">
            <a:noFill/>
            <a:miter lim="800000"/>
            <a:headEnd/>
            <a:tailEnd/>
          </a:ln>
        </p:spPr>
      </p:pic>
      <p:pic>
        <p:nvPicPr>
          <p:cNvPr id="17413" name="Picture 6" descr="new_pa9"/>
          <p:cNvPicPr>
            <a:picLocks noChangeAspect="1" noChangeArrowheads="1"/>
          </p:cNvPicPr>
          <p:nvPr/>
        </p:nvPicPr>
        <p:blipFill>
          <a:blip r:embed="rId4" cstate="print"/>
          <a:srcRect/>
          <a:stretch>
            <a:fillRect/>
          </a:stretch>
        </p:blipFill>
        <p:spPr bwMode="auto">
          <a:xfrm>
            <a:off x="5867400" y="4652963"/>
            <a:ext cx="2952750" cy="126841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Rot="1" noChangeArrowheads="1"/>
          </p:cNvSpPr>
          <p:nvPr>
            <p:ph idx="1"/>
          </p:nvPr>
        </p:nvSpPr>
        <p:spPr>
          <a:xfrm>
            <a:off x="539750" y="785795"/>
            <a:ext cx="8007350" cy="5107006"/>
          </a:xfrm>
        </p:spPr>
        <p:txBody>
          <a:bodyPr/>
          <a:lstStyle/>
          <a:p>
            <a:pPr algn="ctr" eaLnBrk="1" hangingPunct="1">
              <a:buNone/>
              <a:defRPr/>
            </a:pPr>
            <a:r>
              <a:rPr lang="ru-RU" sz="4000" b="1" dirty="0" smtClean="0">
                <a:solidFill>
                  <a:srgbClr val="00B050"/>
                </a:solidFill>
              </a:rPr>
              <a:t>«Колечко»</a:t>
            </a:r>
          </a:p>
          <a:p>
            <a:pPr algn="just" eaLnBrk="1" hangingPunct="1">
              <a:buFont typeface="Wingdings" pitchFamily="2" charset="2"/>
              <a:buNone/>
              <a:defRPr/>
            </a:pPr>
            <a:r>
              <a:rPr lang="ru-RU" sz="2400" b="1" dirty="0" smtClean="0">
                <a:solidFill>
                  <a:schemeClr val="bg1">
                    <a:lumMod val="10000"/>
                  </a:schemeClr>
                </a:solidFill>
              </a:rPr>
              <a:t>    Поочередно и как можно быстрее перебирайте пальцы рук, соединяя в кольцо с большим пальцем последовательно указательный, средний и т.д.. Проба выполняется в прямом и в обратном порядке. Вначале каждой рукой отдельно, затем сразу двумя руками.</a:t>
            </a:r>
          </a:p>
        </p:txBody>
      </p:sp>
      <p:pic>
        <p:nvPicPr>
          <p:cNvPr id="18435" name="Picture 8"/>
          <p:cNvPicPr>
            <a:picLocks noChangeAspect="1" noChangeArrowheads="1"/>
          </p:cNvPicPr>
          <p:nvPr/>
        </p:nvPicPr>
        <p:blipFill>
          <a:blip r:embed="rId2" cstate="print"/>
          <a:srcRect b="4132"/>
          <a:stretch>
            <a:fillRect/>
          </a:stretch>
        </p:blipFill>
        <p:spPr bwMode="auto">
          <a:xfrm>
            <a:off x="2627313" y="4365625"/>
            <a:ext cx="2016125" cy="1717675"/>
          </a:xfrm>
          <a:prstGeom prst="rect">
            <a:avLst/>
          </a:prstGeom>
          <a:noFill/>
          <a:ln w="9525">
            <a:noFill/>
            <a:miter lim="800000"/>
            <a:headEnd/>
            <a:tailEnd/>
          </a:ln>
        </p:spPr>
      </p:pic>
      <p:pic>
        <p:nvPicPr>
          <p:cNvPr id="18436" name="Picture 9"/>
          <p:cNvPicPr>
            <a:picLocks noChangeAspect="1" noChangeArrowheads="1"/>
          </p:cNvPicPr>
          <p:nvPr/>
        </p:nvPicPr>
        <p:blipFill>
          <a:blip r:embed="rId3" cstate="print"/>
          <a:srcRect l="2438"/>
          <a:stretch>
            <a:fillRect/>
          </a:stretch>
        </p:blipFill>
        <p:spPr bwMode="auto">
          <a:xfrm>
            <a:off x="4787900" y="4365625"/>
            <a:ext cx="1728788" cy="1716088"/>
          </a:xfrm>
          <a:prstGeom prst="rect">
            <a:avLst/>
          </a:prstGeom>
          <a:noFill/>
          <a:ln w="9525">
            <a:noFill/>
            <a:miter lim="800000"/>
            <a:headEnd/>
            <a:tailEnd/>
          </a:ln>
        </p:spPr>
      </p:pic>
      <p:pic>
        <p:nvPicPr>
          <p:cNvPr id="18437" name="Picture 10"/>
          <p:cNvPicPr>
            <a:picLocks noChangeAspect="1" noChangeArrowheads="1"/>
          </p:cNvPicPr>
          <p:nvPr/>
        </p:nvPicPr>
        <p:blipFill>
          <a:blip r:embed="rId4" cstate="print"/>
          <a:srcRect l="1347"/>
          <a:stretch>
            <a:fillRect/>
          </a:stretch>
        </p:blipFill>
        <p:spPr bwMode="auto">
          <a:xfrm>
            <a:off x="6659563" y="4365625"/>
            <a:ext cx="1770062" cy="1706563"/>
          </a:xfrm>
          <a:prstGeom prst="rect">
            <a:avLst/>
          </a:prstGeom>
          <a:noFill/>
          <a:ln w="9525">
            <a:noFill/>
            <a:miter lim="800000"/>
            <a:headEnd/>
            <a:tailEnd/>
          </a:ln>
        </p:spPr>
      </p:pic>
      <p:pic>
        <p:nvPicPr>
          <p:cNvPr id="18438" name="Picture 11"/>
          <p:cNvPicPr>
            <a:picLocks noChangeAspect="1" noChangeArrowheads="1"/>
          </p:cNvPicPr>
          <p:nvPr/>
        </p:nvPicPr>
        <p:blipFill>
          <a:blip r:embed="rId5" cstate="print"/>
          <a:srcRect l="3236" b="-703"/>
          <a:stretch>
            <a:fillRect/>
          </a:stretch>
        </p:blipFill>
        <p:spPr bwMode="auto">
          <a:xfrm>
            <a:off x="684213" y="4365625"/>
            <a:ext cx="1800225" cy="16795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Rot="1" noChangeArrowheads="1"/>
          </p:cNvSpPr>
          <p:nvPr>
            <p:ph idx="1"/>
          </p:nvPr>
        </p:nvSpPr>
        <p:spPr>
          <a:xfrm>
            <a:off x="468313" y="1268413"/>
            <a:ext cx="8345487" cy="4524375"/>
          </a:xfrm>
        </p:spPr>
        <p:txBody>
          <a:bodyPr/>
          <a:lstStyle/>
          <a:p>
            <a:pPr algn="ctr" eaLnBrk="1" hangingPunct="1">
              <a:buNone/>
              <a:defRPr/>
            </a:pPr>
            <a:r>
              <a:rPr lang="ru-RU" sz="4000" b="1" dirty="0" smtClean="0">
                <a:solidFill>
                  <a:srgbClr val="00B050"/>
                </a:solidFill>
              </a:rPr>
              <a:t>«Лезгинка»</a:t>
            </a:r>
          </a:p>
          <a:p>
            <a:pPr algn="just" eaLnBrk="1" hangingPunct="1">
              <a:buFont typeface="Wingdings" pitchFamily="2" charset="2"/>
              <a:buNone/>
              <a:defRPr/>
            </a:pPr>
            <a:r>
              <a:rPr lang="ru-RU" sz="2400" dirty="0" smtClean="0">
                <a:solidFill>
                  <a:schemeClr val="bg1">
                    <a:lumMod val="10000"/>
                  </a:schemeClr>
                </a:solidFill>
              </a:rPr>
              <a:t>     </a:t>
            </a:r>
            <a:r>
              <a:rPr lang="ru-RU" sz="2400" b="1" dirty="0" smtClean="0">
                <a:solidFill>
                  <a:schemeClr val="bg1">
                    <a:lumMod val="10000"/>
                  </a:schemeClr>
                </a:solidFill>
              </a:rPr>
              <a:t>Левую руку сложите в кулак, большой палец отставьте в сторону, кулак разверните пальцами к себе. Правой рукой прямой ладонью в горизонтальном положении прикоснитесь к мизинцу левой. После этого одновременно смените положение правой и левой рук. Повторить 6-8 раз.</a:t>
            </a:r>
          </a:p>
        </p:txBody>
      </p:sp>
      <p:pic>
        <p:nvPicPr>
          <p:cNvPr id="19459" name="Picture 4" descr="new_pa6"/>
          <p:cNvPicPr>
            <a:picLocks noChangeAspect="1" noChangeArrowheads="1"/>
          </p:cNvPicPr>
          <p:nvPr/>
        </p:nvPicPr>
        <p:blipFill>
          <a:blip r:embed="rId2" cstate="print"/>
          <a:srcRect/>
          <a:stretch>
            <a:fillRect/>
          </a:stretch>
        </p:blipFill>
        <p:spPr bwMode="auto">
          <a:xfrm>
            <a:off x="2916238" y="4508500"/>
            <a:ext cx="3095625" cy="14859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796086"/>
          </a:xfrm>
        </p:spPr>
        <p:txBody>
          <a:bodyPr>
            <a:normAutofit fontScale="90000"/>
          </a:bodyPr>
          <a:lstStyle/>
          <a:p>
            <a:pPr algn="ctr"/>
            <a:r>
              <a:rPr lang="ru-RU" dirty="0" smtClean="0"/>
              <a:t> </a:t>
            </a:r>
            <a:r>
              <a:rPr lang="ru-RU" sz="4000" dirty="0" smtClean="0">
                <a:solidFill>
                  <a:srgbClr val="00B050"/>
                </a:solidFill>
              </a:rPr>
              <a:t>Упражнение: «Зеркальное рисование</a:t>
            </a:r>
            <a:endParaRPr lang="ru-RU" sz="4000" dirty="0">
              <a:solidFill>
                <a:srgbClr val="00B050"/>
              </a:solidFill>
            </a:endParaRPr>
          </a:p>
        </p:txBody>
      </p:sp>
      <p:sp>
        <p:nvSpPr>
          <p:cNvPr id="4" name="Содержимое 3"/>
          <p:cNvSpPr>
            <a:spLocks noGrp="1"/>
          </p:cNvSpPr>
          <p:nvPr>
            <p:ph sz="half" idx="2"/>
          </p:nvPr>
        </p:nvSpPr>
        <p:spPr>
          <a:xfrm>
            <a:off x="4500562" y="1920085"/>
            <a:ext cx="4186238" cy="4434840"/>
          </a:xfrm>
        </p:spPr>
        <p:txBody>
          <a:bodyPr>
            <a:normAutofit fontScale="92500" lnSpcReduction="10000"/>
          </a:bodyPr>
          <a:lstStyle/>
          <a:p>
            <a:pPr>
              <a:buNone/>
            </a:pPr>
            <a:r>
              <a:rPr lang="ru-RU" sz="1800" dirty="0" smtClean="0">
                <a:solidFill>
                  <a:srgbClr val="090B05"/>
                </a:solidFill>
              </a:rPr>
              <a:t>     Данное упражнение проводится в двух вариантах: рисуем на бумаге, либо на манной крупе. Мы сегодня с Вами будем рисовать на манной крупе. Найдите середину глазами, проведите посередине одну вертикальную линию от верхнего края подноса к нижнему. Что мы сделали? Правильно разделили понос на две части на правую и левую части. Сейчас правой рукой в правой части нарисуйте солнышко, затем левой рукой в левой части солнышко. Теперь разровняйте поверхность. Теперь обеими руками одновременно нарисуйте солнышко. Правой рукой рисуем в правой части подноса, левой </a:t>
            </a:r>
            <a:r>
              <a:rPr lang="ru-RU" sz="1800" dirty="0" err="1" smtClean="0">
                <a:solidFill>
                  <a:srgbClr val="090B05"/>
                </a:solidFill>
              </a:rPr>
              <a:t>сооответственно</a:t>
            </a:r>
            <a:r>
              <a:rPr lang="ru-RU" sz="1800" dirty="0" smtClean="0">
                <a:solidFill>
                  <a:srgbClr val="090B05"/>
                </a:solidFill>
              </a:rPr>
              <a:t> в левой части.</a:t>
            </a:r>
            <a:endParaRPr lang="ru-RU" sz="1800" dirty="0">
              <a:solidFill>
                <a:srgbClr val="090B05"/>
              </a:solidFill>
            </a:endParaRPr>
          </a:p>
        </p:txBody>
      </p:sp>
      <p:pic>
        <p:nvPicPr>
          <p:cNvPr id="5" name="Picture 3"/>
          <p:cNvPicPr>
            <a:picLocks noGrp="1" noChangeAspect="1" noChangeArrowheads="1"/>
          </p:cNvPicPr>
          <p:nvPr>
            <p:ph sz="half" idx="1"/>
          </p:nvPr>
        </p:nvPicPr>
        <p:blipFill>
          <a:blip r:embed="rId2" cstate="print"/>
          <a:srcRect/>
          <a:stretch>
            <a:fillRect/>
          </a:stretch>
        </p:blipFill>
        <p:spPr bwMode="auto">
          <a:xfrm>
            <a:off x="457200" y="2428868"/>
            <a:ext cx="4038600" cy="3357586"/>
          </a:xfrm>
          <a:prstGeom prst="rect">
            <a:avLst/>
          </a:prstGeom>
          <a:noFill/>
          <a:ln w="9525">
            <a:noFill/>
            <a:miter lim="800000"/>
            <a:headEnd/>
            <a:tailEnd/>
          </a:ln>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653210"/>
          </a:xfrm>
        </p:spPr>
        <p:txBody>
          <a:bodyPr>
            <a:normAutofit/>
          </a:bodyPr>
          <a:lstStyle/>
          <a:p>
            <a:pPr algn="ctr"/>
            <a:r>
              <a:rPr lang="ru-RU" sz="3600" dirty="0" smtClean="0">
                <a:solidFill>
                  <a:srgbClr val="00B050"/>
                </a:solidFill>
              </a:rPr>
              <a:t>Упражнение: «Покатай карандаш».</a:t>
            </a:r>
            <a:endParaRPr lang="ru-RU" sz="3600" dirty="0">
              <a:solidFill>
                <a:srgbClr val="00B050"/>
              </a:solidFill>
            </a:endParaRPr>
          </a:p>
        </p:txBody>
      </p:sp>
      <p:sp>
        <p:nvSpPr>
          <p:cNvPr id="3" name="Содержимое 2"/>
          <p:cNvSpPr>
            <a:spLocks noGrp="1"/>
          </p:cNvSpPr>
          <p:nvPr>
            <p:ph idx="1"/>
          </p:nvPr>
        </p:nvSpPr>
        <p:spPr>
          <a:xfrm>
            <a:off x="142844" y="1928802"/>
            <a:ext cx="8786874" cy="4643470"/>
          </a:xfrm>
        </p:spPr>
        <p:txBody>
          <a:bodyPr/>
          <a:lstStyle/>
          <a:p>
            <a:pPr>
              <a:buNone/>
            </a:pPr>
            <a:r>
              <a:rPr lang="ru-RU" dirty="0" smtClean="0">
                <a:solidFill>
                  <a:srgbClr val="090B05"/>
                </a:solidFill>
              </a:rPr>
              <a:t>   Предлагаю Вам взять простой карандаш положить его на стол поверх на карандаш положить правую руку. Покатайте правой рукой карандаш по столу. Теперь положите левую руку на стол и покатайте левой рукой карандаш по столу. Теперь возьмите ещё по одному карандашу и покатайте карандаши обеими руками по столу.</a:t>
            </a:r>
            <a:endParaRPr lang="ru-RU" dirty="0">
              <a:solidFill>
                <a:srgbClr val="090B05"/>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724648"/>
          </a:xfrm>
        </p:spPr>
        <p:txBody>
          <a:bodyPr>
            <a:normAutofit/>
          </a:bodyPr>
          <a:lstStyle/>
          <a:p>
            <a:pPr algn="ctr"/>
            <a:r>
              <a:rPr lang="ru-RU" sz="4000" dirty="0" smtClean="0">
                <a:solidFill>
                  <a:srgbClr val="00B050"/>
                </a:solidFill>
              </a:rPr>
              <a:t>Упражнение: «Грецкий орех»</a:t>
            </a:r>
            <a:endParaRPr lang="ru-RU" sz="4000" dirty="0">
              <a:solidFill>
                <a:srgbClr val="00B050"/>
              </a:solidFill>
            </a:endParaRPr>
          </a:p>
        </p:txBody>
      </p:sp>
      <p:sp>
        <p:nvSpPr>
          <p:cNvPr id="3" name="Содержимое 2"/>
          <p:cNvSpPr>
            <a:spLocks noGrp="1"/>
          </p:cNvSpPr>
          <p:nvPr>
            <p:ph idx="1"/>
          </p:nvPr>
        </p:nvSpPr>
        <p:spPr>
          <a:xfrm>
            <a:off x="214282" y="1643050"/>
            <a:ext cx="8472518" cy="4681550"/>
          </a:xfrm>
        </p:spPr>
        <p:txBody>
          <a:bodyPr/>
          <a:lstStyle/>
          <a:p>
            <a:pPr>
              <a:buNone/>
            </a:pPr>
            <a:r>
              <a:rPr lang="ru-RU" dirty="0" smtClean="0">
                <a:solidFill>
                  <a:srgbClr val="090B05"/>
                </a:solidFill>
              </a:rPr>
              <a:t>   Возьмите по два грецких ореха в правую руку и </a:t>
            </a:r>
            <a:r>
              <a:rPr lang="ru-RU" dirty="0" err="1" smtClean="0">
                <a:solidFill>
                  <a:srgbClr val="090B05"/>
                </a:solidFill>
              </a:rPr>
              <a:t>поперебирайте</a:t>
            </a:r>
            <a:r>
              <a:rPr lang="ru-RU" dirty="0" smtClean="0">
                <a:solidFill>
                  <a:srgbClr val="090B05"/>
                </a:solidFill>
              </a:rPr>
              <a:t> правой рукой два грецких ореха. Затем возьмите грецкие орехи и </a:t>
            </a:r>
            <a:r>
              <a:rPr lang="ru-RU" dirty="0" err="1" smtClean="0">
                <a:solidFill>
                  <a:srgbClr val="090B05"/>
                </a:solidFill>
              </a:rPr>
              <a:t>поперибирайте</a:t>
            </a:r>
            <a:r>
              <a:rPr lang="ru-RU" dirty="0" smtClean="0">
                <a:solidFill>
                  <a:srgbClr val="090B05"/>
                </a:solidFill>
              </a:rPr>
              <a:t> их левой рукой.</a:t>
            </a:r>
          </a:p>
          <a:p>
            <a:pPr>
              <a:buNone/>
            </a:pPr>
            <a:endParaRPr lang="ru-RU" dirty="0" smtClean="0">
              <a:solidFill>
                <a:srgbClr val="090B05"/>
              </a:solidFill>
            </a:endParaRPr>
          </a:p>
          <a:p>
            <a:pPr>
              <a:buNone/>
            </a:pPr>
            <a:r>
              <a:rPr lang="ru-RU" dirty="0" smtClean="0">
                <a:solidFill>
                  <a:srgbClr val="090B05"/>
                </a:solidFill>
              </a:rPr>
              <a:t>   </a:t>
            </a:r>
            <a:r>
              <a:rPr lang="ru-RU" i="1" dirty="0" smtClean="0">
                <a:solidFill>
                  <a:srgbClr val="090B05"/>
                </a:solidFill>
              </a:rPr>
              <a:t>Расскажите о своих ощущениях?</a:t>
            </a:r>
          </a:p>
          <a:p>
            <a:pPr>
              <a:buNone/>
            </a:pPr>
            <a:r>
              <a:rPr lang="ru-RU" i="1" dirty="0" smtClean="0">
                <a:solidFill>
                  <a:srgbClr val="090B05"/>
                </a:solidFill>
              </a:rPr>
              <a:t>   </a:t>
            </a:r>
          </a:p>
          <a:p>
            <a:pPr>
              <a:buNone/>
            </a:pPr>
            <a:r>
              <a:rPr lang="ru-RU" i="1" dirty="0" smtClean="0">
                <a:solidFill>
                  <a:srgbClr val="090B05"/>
                </a:solidFill>
              </a:rPr>
              <a:t>        Это упражнение хорошо проводить для активизации мыслительной деятельности.</a:t>
            </a:r>
            <a:endParaRPr lang="ru-RU" i="1" dirty="0">
              <a:solidFill>
                <a:srgbClr val="090B05"/>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938962"/>
          </a:xfrm>
        </p:spPr>
        <p:txBody>
          <a:bodyPr/>
          <a:lstStyle/>
          <a:p>
            <a:r>
              <a:rPr lang="ru-RU" dirty="0" smtClean="0"/>
              <a:t> </a:t>
            </a:r>
            <a:endParaRPr lang="ru-RU" dirty="0"/>
          </a:p>
        </p:txBody>
      </p:sp>
      <p:sp>
        <p:nvSpPr>
          <p:cNvPr id="3" name="Содержимое 2"/>
          <p:cNvSpPr>
            <a:spLocks noGrp="1"/>
          </p:cNvSpPr>
          <p:nvPr>
            <p:ph idx="1"/>
          </p:nvPr>
        </p:nvSpPr>
        <p:spPr>
          <a:xfrm>
            <a:off x="214282" y="714356"/>
            <a:ext cx="8472518" cy="5857916"/>
          </a:xfrm>
        </p:spPr>
        <p:txBody>
          <a:bodyPr>
            <a:normAutofit lnSpcReduction="10000"/>
          </a:bodyPr>
          <a:lstStyle/>
          <a:p>
            <a:pPr algn="ctr">
              <a:buNone/>
              <a:defRPr/>
            </a:pPr>
            <a:r>
              <a:rPr lang="ru-RU" sz="3200" b="1" dirty="0" smtClean="0">
                <a:solidFill>
                  <a:schemeClr val="bg1">
                    <a:lumMod val="10000"/>
                  </a:schemeClr>
                </a:solidFill>
              </a:rPr>
              <a:t> </a:t>
            </a:r>
            <a:r>
              <a:rPr lang="ru-RU" sz="3200" b="1" dirty="0" smtClean="0">
                <a:solidFill>
                  <a:srgbClr val="00B050"/>
                </a:solidFill>
              </a:rPr>
              <a:t>«Ухо – нос»</a:t>
            </a:r>
          </a:p>
          <a:p>
            <a:pPr>
              <a:buNone/>
              <a:defRPr/>
            </a:pPr>
            <a:r>
              <a:rPr lang="ru-RU" sz="2800" dirty="0" smtClean="0">
                <a:solidFill>
                  <a:schemeClr val="bg1">
                    <a:lumMod val="10000"/>
                  </a:schemeClr>
                </a:solidFill>
              </a:rPr>
              <a:t>    Левой рукой возьмитесь за кончик носа, а правой – за противоположное ухо. Одновременно отпустите ухо и нос, хлопните в ладоши, поменяйте положение рук с «точностью до наоборот».</a:t>
            </a:r>
          </a:p>
          <a:p>
            <a:pPr algn="ctr">
              <a:buNone/>
            </a:pPr>
            <a:r>
              <a:rPr lang="ru-RU" sz="3200" b="1" dirty="0" smtClean="0">
                <a:solidFill>
                  <a:srgbClr val="00B050"/>
                </a:solidFill>
              </a:rPr>
              <a:t>    Массаж ушных раковин.</a:t>
            </a:r>
            <a:r>
              <a:rPr lang="ru-RU" dirty="0" smtClean="0">
                <a:solidFill>
                  <a:srgbClr val="00B050"/>
                </a:solidFill>
              </a:rPr>
              <a:t> </a:t>
            </a:r>
          </a:p>
          <a:p>
            <a:pPr>
              <a:buNone/>
            </a:pPr>
            <a:r>
              <a:rPr lang="ru-RU" dirty="0" smtClean="0">
                <a:solidFill>
                  <a:srgbClr val="090B05"/>
                </a:solidFill>
              </a:rPr>
              <a:t>     Помассируйте мочки ушей, затем всю ушную раковину. В конце упражнения разотрите уши руками.</a:t>
            </a:r>
          </a:p>
          <a:p>
            <a:pPr algn="ctr">
              <a:buNone/>
            </a:pPr>
            <a:r>
              <a:rPr lang="ru-RU" b="1" dirty="0" smtClean="0"/>
              <a:t> </a:t>
            </a:r>
            <a:r>
              <a:rPr lang="ru-RU" sz="2800" b="1" dirty="0" smtClean="0">
                <a:solidFill>
                  <a:srgbClr val="00B050"/>
                </a:solidFill>
              </a:rPr>
              <a:t>Горизонтальная восьмерка.</a:t>
            </a:r>
            <a:r>
              <a:rPr lang="ru-RU" sz="2800" dirty="0" smtClean="0">
                <a:solidFill>
                  <a:srgbClr val="00B050"/>
                </a:solidFill>
              </a:rPr>
              <a:t> </a:t>
            </a:r>
          </a:p>
          <a:p>
            <a:pPr>
              <a:buNone/>
            </a:pPr>
            <a:r>
              <a:rPr lang="ru-RU" dirty="0" smtClean="0">
                <a:solidFill>
                  <a:srgbClr val="090B05"/>
                </a:solidFill>
              </a:rPr>
              <a:t>    Нарисуйте в воздухе в горизонтальной плоскости цифру восемь три раза сначала одной рукой, потом другой, затем обеими руками вместе.</a:t>
            </a:r>
          </a:p>
          <a:p>
            <a:pPr>
              <a:buNone/>
              <a:defRPr/>
            </a:pPr>
            <a:endParaRPr lang="ru-RU" dirty="0">
              <a:solidFill>
                <a:srgbClr val="090B05"/>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2" name="Rectangle 4"/>
          <p:cNvSpPr>
            <a:spLocks noGrp="1" noRot="1" noChangeArrowheads="1"/>
          </p:cNvSpPr>
          <p:nvPr>
            <p:ph type="title"/>
          </p:nvPr>
        </p:nvSpPr>
        <p:spPr>
          <a:xfrm>
            <a:off x="539552" y="260648"/>
            <a:ext cx="8305800" cy="780696"/>
          </a:xfrm>
        </p:spPr>
        <p:txBody>
          <a:bodyPr/>
          <a:lstStyle/>
          <a:p>
            <a:pPr algn="ctr" eaLnBrk="1" fontAlgn="auto" hangingPunct="1">
              <a:spcAft>
                <a:spcPts val="0"/>
              </a:spcAft>
              <a:defRPr/>
            </a:pPr>
            <a:r>
              <a:rPr lang="ru-RU" sz="3600" b="1" i="1" dirty="0" smtClean="0">
                <a:solidFill>
                  <a:srgbClr val="92D050"/>
                </a:solidFill>
                <a:effectLst>
                  <a:outerShdw blurRad="38100" dist="38100" dir="2700000" algn="tl">
                    <a:srgbClr val="000000">
                      <a:alpha val="43137"/>
                    </a:srgbClr>
                  </a:outerShdw>
                </a:effectLst>
                <a:latin typeface="+mn-lt"/>
                <a:cs typeface="Arial" pitchFamily="34" charset="0"/>
              </a:rPr>
              <a:t>Упражнение «Фонарик»</a:t>
            </a:r>
          </a:p>
        </p:txBody>
      </p:sp>
      <p:pic>
        <p:nvPicPr>
          <p:cNvPr id="21507" name="Picture 5" descr="img2"/>
          <p:cNvPicPr>
            <a:picLocks noChangeAspect="1" noChangeArrowheads="1"/>
          </p:cNvPicPr>
          <p:nvPr/>
        </p:nvPicPr>
        <p:blipFill>
          <a:blip r:embed="rId2" cstate="print">
            <a:clrChange>
              <a:clrFrom>
                <a:srgbClr val="FFFFFF"/>
              </a:clrFrom>
              <a:clrTo>
                <a:srgbClr val="FFFFFF">
                  <a:alpha val="0"/>
                </a:srgbClr>
              </a:clrTo>
            </a:clrChange>
          </a:blip>
          <a:srcRect l="6799" t="10466" r="3999" b="50523"/>
          <a:stretch>
            <a:fillRect/>
          </a:stretch>
        </p:blipFill>
        <p:spPr bwMode="auto">
          <a:xfrm>
            <a:off x="107950" y="1412875"/>
            <a:ext cx="4248150" cy="2952750"/>
          </a:xfrm>
          <a:prstGeom prst="rect">
            <a:avLst/>
          </a:prstGeom>
          <a:ln w="9525">
            <a:noFill/>
            <a:miter lim="800000"/>
            <a:headEnd/>
            <a:tailEnd/>
          </a:ln>
        </p:spPr>
      </p:pic>
      <p:pic>
        <p:nvPicPr>
          <p:cNvPr id="21508" name="Picture 6" descr="img2"/>
          <p:cNvPicPr>
            <a:picLocks noChangeAspect="1" noChangeArrowheads="1"/>
          </p:cNvPicPr>
          <p:nvPr/>
        </p:nvPicPr>
        <p:blipFill>
          <a:blip r:embed="rId2" cstate="print">
            <a:clrChange>
              <a:clrFrom>
                <a:srgbClr val="FFFFFF"/>
              </a:clrFrom>
              <a:clrTo>
                <a:srgbClr val="FFFFFF">
                  <a:alpha val="0"/>
                </a:srgbClr>
              </a:clrTo>
            </a:clrChange>
          </a:blip>
          <a:srcRect t="54216"/>
          <a:stretch>
            <a:fillRect/>
          </a:stretch>
        </p:blipFill>
        <p:spPr bwMode="auto">
          <a:xfrm>
            <a:off x="4273550" y="3284538"/>
            <a:ext cx="4762500" cy="346551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0" name="Rectangle 4"/>
          <p:cNvSpPr>
            <a:spLocks noGrp="1" noRot="1" noChangeArrowheads="1"/>
          </p:cNvSpPr>
          <p:nvPr>
            <p:ph type="title"/>
          </p:nvPr>
        </p:nvSpPr>
        <p:spPr>
          <a:xfrm>
            <a:off x="395536" y="476672"/>
            <a:ext cx="8305800" cy="852704"/>
          </a:xfrm>
        </p:spPr>
        <p:txBody>
          <a:bodyPr/>
          <a:lstStyle/>
          <a:p>
            <a:pPr algn="ctr" eaLnBrk="1" fontAlgn="auto" hangingPunct="1">
              <a:spcAft>
                <a:spcPts val="0"/>
              </a:spcAft>
              <a:defRPr/>
            </a:pPr>
            <a:r>
              <a:rPr lang="ru-RU" sz="3600" b="1" i="1" dirty="0" smtClean="0">
                <a:solidFill>
                  <a:srgbClr val="92D050"/>
                </a:solidFill>
                <a:effectLst>
                  <a:outerShdw blurRad="38100" dist="38100" dir="2700000" algn="tl">
                    <a:srgbClr val="000000">
                      <a:alpha val="43137"/>
                    </a:srgbClr>
                  </a:outerShdw>
                </a:effectLst>
                <a:latin typeface="+mn-lt"/>
                <a:cs typeface="Arial" pitchFamily="34" charset="0"/>
              </a:rPr>
              <a:t>Упражнение: «Дом-ёжик-замок»</a:t>
            </a:r>
          </a:p>
        </p:txBody>
      </p:sp>
      <p:pic>
        <p:nvPicPr>
          <p:cNvPr id="22531" name="Picture 5" descr="img3"/>
          <p:cNvPicPr>
            <a:picLocks noChangeAspect="1" noChangeArrowheads="1"/>
          </p:cNvPicPr>
          <p:nvPr/>
        </p:nvPicPr>
        <p:blipFill>
          <a:blip r:embed="rId2" cstate="print">
            <a:clrChange>
              <a:clrFrom>
                <a:srgbClr val="FFFFFF"/>
              </a:clrFrom>
              <a:clrTo>
                <a:srgbClr val="FFFFFF">
                  <a:alpha val="0"/>
                </a:srgbClr>
              </a:clrTo>
            </a:clrChange>
          </a:blip>
          <a:srcRect l="12100" t="11545" b="59572"/>
          <a:stretch>
            <a:fillRect/>
          </a:stretch>
        </p:blipFill>
        <p:spPr bwMode="auto">
          <a:xfrm>
            <a:off x="323850" y="1628775"/>
            <a:ext cx="4186238" cy="2160588"/>
          </a:xfrm>
          <a:prstGeom prst="rect">
            <a:avLst/>
          </a:prstGeom>
          <a:noFill/>
          <a:ln w="9525">
            <a:noFill/>
            <a:miter lim="800000"/>
            <a:headEnd/>
            <a:tailEnd/>
          </a:ln>
        </p:spPr>
      </p:pic>
      <p:pic>
        <p:nvPicPr>
          <p:cNvPr id="22532" name="Picture 6" descr="img3"/>
          <p:cNvPicPr>
            <a:picLocks noChangeAspect="1" noChangeArrowheads="1"/>
          </p:cNvPicPr>
          <p:nvPr/>
        </p:nvPicPr>
        <p:blipFill>
          <a:blip r:embed="rId2" cstate="print">
            <a:clrChange>
              <a:clrFrom>
                <a:srgbClr val="FFFFFF"/>
              </a:clrFrom>
              <a:clrTo>
                <a:srgbClr val="FFFFFF">
                  <a:alpha val="0"/>
                </a:srgbClr>
              </a:clrTo>
            </a:clrChange>
          </a:blip>
          <a:srcRect t="44885" r="7767" b="29117"/>
          <a:stretch>
            <a:fillRect/>
          </a:stretch>
        </p:blipFill>
        <p:spPr bwMode="auto">
          <a:xfrm>
            <a:off x="2411413" y="3068638"/>
            <a:ext cx="4392612" cy="2089150"/>
          </a:xfrm>
          <a:prstGeom prst="rect">
            <a:avLst/>
          </a:prstGeom>
          <a:noFill/>
          <a:ln w="9525">
            <a:noFill/>
            <a:miter lim="800000"/>
            <a:headEnd/>
            <a:tailEnd/>
          </a:ln>
        </p:spPr>
      </p:pic>
      <p:pic>
        <p:nvPicPr>
          <p:cNvPr id="22533" name="Picture 7" descr="img3"/>
          <p:cNvPicPr>
            <a:picLocks noChangeAspect="1" noChangeArrowheads="1"/>
          </p:cNvPicPr>
          <p:nvPr/>
        </p:nvPicPr>
        <p:blipFill>
          <a:blip r:embed="rId2" cstate="print">
            <a:clrChange>
              <a:clrFrom>
                <a:srgbClr val="FFFFFF"/>
              </a:clrFrom>
              <a:clrTo>
                <a:srgbClr val="FFFFFF">
                  <a:alpha val="0"/>
                </a:srgbClr>
              </a:clrTo>
            </a:clrChange>
          </a:blip>
          <a:srcRect t="75085" r="30467"/>
          <a:stretch>
            <a:fillRect/>
          </a:stretch>
        </p:blipFill>
        <p:spPr bwMode="auto">
          <a:xfrm>
            <a:off x="4645025" y="4581525"/>
            <a:ext cx="4319588" cy="216058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Rectangle 4"/>
          <p:cNvSpPr>
            <a:spLocks noGrp="1" noRot="1" noChangeArrowheads="1"/>
          </p:cNvSpPr>
          <p:nvPr>
            <p:ph type="title"/>
          </p:nvPr>
        </p:nvSpPr>
        <p:spPr>
          <a:xfrm>
            <a:off x="395536" y="548680"/>
            <a:ext cx="8305800" cy="852704"/>
          </a:xfrm>
        </p:spPr>
        <p:txBody>
          <a:bodyPr/>
          <a:lstStyle/>
          <a:p>
            <a:pPr algn="ctr" eaLnBrk="1" fontAlgn="auto" hangingPunct="1">
              <a:spcAft>
                <a:spcPts val="0"/>
              </a:spcAft>
              <a:defRPr/>
            </a:pPr>
            <a:r>
              <a:rPr lang="ru-RU" sz="3600" b="1" i="1" dirty="0" smtClean="0">
                <a:solidFill>
                  <a:srgbClr val="92D050"/>
                </a:solidFill>
                <a:effectLst>
                  <a:outerShdw blurRad="38100" dist="38100" dir="2700000" algn="tl">
                    <a:srgbClr val="000000">
                      <a:alpha val="43137"/>
                    </a:srgbClr>
                  </a:outerShdw>
                </a:effectLst>
                <a:latin typeface="+mn-lt"/>
                <a:cs typeface="Arial" pitchFamily="34" charset="0"/>
              </a:rPr>
              <a:t>Упражнение: «Гусь-курица-петух»</a:t>
            </a:r>
          </a:p>
        </p:txBody>
      </p:sp>
      <p:pic>
        <p:nvPicPr>
          <p:cNvPr id="23555" name="Picture 5" descr="img4"/>
          <p:cNvPicPr>
            <a:picLocks noChangeAspect="1" noChangeArrowheads="1"/>
          </p:cNvPicPr>
          <p:nvPr/>
        </p:nvPicPr>
        <p:blipFill>
          <a:blip r:embed="rId2" cstate="print">
            <a:clrChange>
              <a:clrFrom>
                <a:srgbClr val="FFFFFF"/>
              </a:clrFrom>
              <a:clrTo>
                <a:srgbClr val="FFFFFF">
                  <a:alpha val="0"/>
                </a:srgbClr>
              </a:clrTo>
            </a:clrChange>
            <a:duotone>
              <a:prstClr val="black"/>
              <a:schemeClr val="bg1">
                <a:lumMod val="10000"/>
                <a:tint val="45000"/>
                <a:satMod val="400000"/>
              </a:schemeClr>
            </a:duotone>
          </a:blip>
          <a:srcRect l="24432" t="1039" r="-1534" b="70306"/>
          <a:stretch>
            <a:fillRect/>
          </a:stretch>
        </p:blipFill>
        <p:spPr bwMode="auto">
          <a:xfrm>
            <a:off x="1619250" y="4508500"/>
            <a:ext cx="3671888" cy="2016125"/>
          </a:xfrm>
          <a:prstGeom prst="rect">
            <a:avLst/>
          </a:prstGeom>
          <a:noFill/>
          <a:ln w="9525">
            <a:noFill/>
            <a:miter lim="800000"/>
            <a:headEnd/>
            <a:tailEnd/>
          </a:ln>
        </p:spPr>
      </p:pic>
      <p:pic>
        <p:nvPicPr>
          <p:cNvPr id="23556" name="Picture 6" descr="img4"/>
          <p:cNvPicPr>
            <a:picLocks noChangeAspect="1" noChangeArrowheads="1"/>
          </p:cNvPicPr>
          <p:nvPr/>
        </p:nvPicPr>
        <p:blipFill>
          <a:blip r:embed="rId2" cstate="print">
            <a:clrChange>
              <a:clrFrom>
                <a:srgbClr val="FFFFFF"/>
              </a:clrFrom>
              <a:clrTo>
                <a:srgbClr val="FFFFFF">
                  <a:alpha val="0"/>
                </a:srgbClr>
              </a:clrTo>
            </a:clrChange>
            <a:duotone>
              <a:prstClr val="black"/>
              <a:schemeClr val="bg1">
                <a:lumMod val="10000"/>
                <a:tint val="45000"/>
                <a:satMod val="400000"/>
              </a:schemeClr>
            </a:duotone>
          </a:blip>
          <a:srcRect t="32762" r="22900" b="39598"/>
          <a:stretch>
            <a:fillRect/>
          </a:stretch>
        </p:blipFill>
        <p:spPr bwMode="auto">
          <a:xfrm>
            <a:off x="4787900" y="2492375"/>
            <a:ext cx="3671888" cy="1944688"/>
          </a:xfrm>
          <a:prstGeom prst="rect">
            <a:avLst/>
          </a:prstGeom>
          <a:noFill/>
          <a:ln w="9525">
            <a:noFill/>
            <a:miter lim="800000"/>
            <a:headEnd/>
            <a:tailEnd/>
          </a:ln>
        </p:spPr>
      </p:pic>
      <p:pic>
        <p:nvPicPr>
          <p:cNvPr id="23557" name="Picture 7" descr="img4"/>
          <p:cNvPicPr>
            <a:picLocks noChangeAspect="1" noChangeArrowheads="1"/>
          </p:cNvPicPr>
          <p:nvPr/>
        </p:nvPicPr>
        <p:blipFill>
          <a:blip r:embed="rId2" cstate="print">
            <a:clrChange>
              <a:clrFrom>
                <a:srgbClr val="FFFFFF"/>
              </a:clrFrom>
              <a:clrTo>
                <a:srgbClr val="FFFFFF">
                  <a:alpha val="0"/>
                </a:srgbClr>
              </a:clrTo>
            </a:clrChange>
            <a:duotone>
              <a:prstClr val="black"/>
              <a:schemeClr val="bg1">
                <a:lumMod val="10000"/>
                <a:tint val="45000"/>
                <a:satMod val="400000"/>
              </a:schemeClr>
            </a:duotone>
          </a:blip>
          <a:srcRect l="6799" t="71254" r="17599"/>
          <a:stretch>
            <a:fillRect/>
          </a:stretch>
        </p:blipFill>
        <p:spPr bwMode="auto">
          <a:xfrm>
            <a:off x="323850" y="1557338"/>
            <a:ext cx="3600450" cy="20224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2" name="Rectangle 4"/>
          <p:cNvSpPr>
            <a:spLocks noGrp="1" noRot="1" noChangeArrowheads="1"/>
          </p:cNvSpPr>
          <p:nvPr>
            <p:ph type="title"/>
          </p:nvPr>
        </p:nvSpPr>
        <p:spPr>
          <a:xfrm>
            <a:off x="467544" y="548680"/>
            <a:ext cx="8305800" cy="780696"/>
          </a:xfrm>
        </p:spPr>
        <p:txBody>
          <a:bodyPr>
            <a:noAutofit/>
          </a:bodyPr>
          <a:lstStyle/>
          <a:p>
            <a:pPr algn="ctr" eaLnBrk="1" fontAlgn="auto" hangingPunct="1">
              <a:spcAft>
                <a:spcPts val="0"/>
              </a:spcAft>
              <a:defRPr/>
            </a:pPr>
            <a:r>
              <a:rPr lang="ru-RU" sz="3200" b="1" i="1" dirty="0" smtClean="0">
                <a:solidFill>
                  <a:srgbClr val="92D050"/>
                </a:solidFill>
                <a:effectLst>
                  <a:outerShdw blurRad="38100" dist="38100" dir="2700000" algn="tl">
                    <a:srgbClr val="000000">
                      <a:alpha val="43137"/>
                    </a:srgbClr>
                  </a:outerShdw>
                </a:effectLst>
                <a:latin typeface="+mn-lt"/>
                <a:cs typeface="Arial" pitchFamily="34" charset="0"/>
              </a:rPr>
              <a:t>Упражнение: «Зайчик-колечко-цепочка»</a:t>
            </a:r>
          </a:p>
        </p:txBody>
      </p:sp>
      <p:pic>
        <p:nvPicPr>
          <p:cNvPr id="24579" name="Picture 5" descr="img5"/>
          <p:cNvPicPr>
            <a:picLocks noChangeAspect="1" noChangeArrowheads="1"/>
          </p:cNvPicPr>
          <p:nvPr/>
        </p:nvPicPr>
        <p:blipFill>
          <a:blip r:embed="rId2" cstate="print">
            <a:clrChange>
              <a:clrFrom>
                <a:srgbClr val="FFFFFF"/>
              </a:clrFrom>
              <a:clrTo>
                <a:srgbClr val="FFFFFF">
                  <a:alpha val="0"/>
                </a:srgbClr>
              </a:clrTo>
            </a:clrChange>
          </a:blip>
          <a:srcRect t="4965" r="-2800" b="61137"/>
          <a:stretch>
            <a:fillRect/>
          </a:stretch>
        </p:blipFill>
        <p:spPr bwMode="auto">
          <a:xfrm>
            <a:off x="395536" y="1340768"/>
            <a:ext cx="4895850" cy="2449513"/>
          </a:xfrm>
          <a:prstGeom prst="rect">
            <a:avLst/>
          </a:prstGeom>
          <a:noFill/>
          <a:ln w="9525">
            <a:noFill/>
            <a:miter lim="800000"/>
            <a:headEnd/>
            <a:tailEnd/>
          </a:ln>
        </p:spPr>
      </p:pic>
      <p:pic>
        <p:nvPicPr>
          <p:cNvPr id="24580" name="Picture 6" descr="img5"/>
          <p:cNvPicPr>
            <a:picLocks noChangeAspect="1" noChangeArrowheads="1"/>
          </p:cNvPicPr>
          <p:nvPr/>
        </p:nvPicPr>
        <p:blipFill>
          <a:blip r:embed="rId2" cstate="print">
            <a:clrChange>
              <a:clrFrom>
                <a:srgbClr val="FFFFFF"/>
              </a:clrFrom>
              <a:clrTo>
                <a:srgbClr val="FFFFFF">
                  <a:alpha val="0"/>
                </a:srgbClr>
              </a:clrTo>
            </a:clrChange>
          </a:blip>
          <a:srcRect t="70364"/>
          <a:stretch>
            <a:fillRect/>
          </a:stretch>
        </p:blipFill>
        <p:spPr bwMode="auto">
          <a:xfrm>
            <a:off x="2699792" y="3429000"/>
            <a:ext cx="4762500" cy="2141538"/>
          </a:xfrm>
          <a:prstGeom prst="rect">
            <a:avLst/>
          </a:prstGeom>
          <a:noFill/>
          <a:ln w="9525">
            <a:noFill/>
            <a:miter lim="800000"/>
            <a:headEnd/>
            <a:tailEnd/>
          </a:ln>
        </p:spPr>
      </p:pic>
      <p:pic>
        <p:nvPicPr>
          <p:cNvPr id="24581" name="Picture 8" descr="Безымянный"/>
          <p:cNvPicPr>
            <a:picLocks noChangeAspect="1" noChangeArrowheads="1"/>
          </p:cNvPicPr>
          <p:nvPr/>
        </p:nvPicPr>
        <p:blipFill>
          <a:blip r:embed="rId3" cstate="print">
            <a:clrChange>
              <a:clrFrom>
                <a:srgbClr val="FFFFFF"/>
              </a:clrFrom>
              <a:clrTo>
                <a:srgbClr val="FFFFFF">
                  <a:alpha val="0"/>
                </a:srgbClr>
              </a:clrTo>
            </a:clrChange>
          </a:blip>
          <a:srcRect t="3949" b="38933"/>
          <a:stretch>
            <a:fillRect/>
          </a:stretch>
        </p:blipFill>
        <p:spPr bwMode="auto">
          <a:xfrm>
            <a:off x="3419872" y="1556792"/>
            <a:ext cx="4876800" cy="20891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6" name="Rectangle 4"/>
          <p:cNvSpPr>
            <a:spLocks noGrp="1" noRot="1" noChangeArrowheads="1"/>
          </p:cNvSpPr>
          <p:nvPr>
            <p:ph type="title"/>
          </p:nvPr>
        </p:nvSpPr>
        <p:spPr>
          <a:xfrm>
            <a:off x="179512" y="188641"/>
            <a:ext cx="8820150" cy="1008112"/>
          </a:xfrm>
        </p:spPr>
        <p:txBody>
          <a:bodyPr/>
          <a:lstStyle/>
          <a:p>
            <a:pPr algn="ctr" eaLnBrk="1" fontAlgn="auto" hangingPunct="1">
              <a:spcAft>
                <a:spcPts val="0"/>
              </a:spcAft>
              <a:defRPr/>
            </a:pPr>
            <a:r>
              <a:rPr lang="ru-RU" sz="3200" b="1" i="1" dirty="0" smtClean="0">
                <a:solidFill>
                  <a:srgbClr val="92D050"/>
                </a:solidFill>
                <a:effectLst>
                  <a:outerShdw blurRad="38100" dist="38100" dir="2700000" algn="tl">
                    <a:srgbClr val="000000">
                      <a:alpha val="43137"/>
                    </a:srgbClr>
                  </a:outerShdw>
                </a:effectLst>
                <a:latin typeface="+mn-lt"/>
                <a:cs typeface="Arial" pitchFamily="34" charset="0"/>
              </a:rPr>
              <a:t>Упражнение: «Ножницы-собака-лошадка»</a:t>
            </a:r>
          </a:p>
        </p:txBody>
      </p:sp>
      <p:pic>
        <p:nvPicPr>
          <p:cNvPr id="25603" name="Picture 5" descr="img6"/>
          <p:cNvPicPr>
            <a:picLocks noChangeAspect="1" noChangeArrowheads="1"/>
          </p:cNvPicPr>
          <p:nvPr/>
        </p:nvPicPr>
        <p:blipFill>
          <a:blip r:embed="rId2" cstate="print">
            <a:clrChange>
              <a:clrFrom>
                <a:srgbClr val="FFFFFF"/>
              </a:clrFrom>
              <a:clrTo>
                <a:srgbClr val="FFFFFF">
                  <a:alpha val="0"/>
                </a:srgbClr>
              </a:clrTo>
            </a:clrChange>
            <a:duotone>
              <a:prstClr val="black"/>
              <a:schemeClr val="bg1">
                <a:tint val="45000"/>
                <a:satMod val="400000"/>
              </a:schemeClr>
            </a:duotone>
          </a:blip>
          <a:srcRect t="6439" b="64693"/>
          <a:stretch>
            <a:fillRect/>
          </a:stretch>
        </p:blipFill>
        <p:spPr bwMode="auto">
          <a:xfrm>
            <a:off x="539552" y="1196752"/>
            <a:ext cx="4762500" cy="1943100"/>
          </a:xfrm>
          <a:prstGeom prst="rect">
            <a:avLst/>
          </a:prstGeom>
          <a:ln w="9525">
            <a:noFill/>
            <a:miter lim="800000"/>
            <a:headEnd/>
            <a:tailEnd/>
          </a:ln>
        </p:spPr>
      </p:pic>
      <p:pic>
        <p:nvPicPr>
          <p:cNvPr id="25604" name="Picture 6" descr="img6"/>
          <p:cNvPicPr>
            <a:picLocks noChangeAspect="1" noChangeArrowheads="1"/>
          </p:cNvPicPr>
          <p:nvPr/>
        </p:nvPicPr>
        <p:blipFill>
          <a:blip r:embed="rId2" cstate="print">
            <a:clrChange>
              <a:clrFrom>
                <a:srgbClr val="FFFFFF"/>
              </a:clrFrom>
              <a:clrTo>
                <a:srgbClr val="FFFFFF">
                  <a:alpha val="0"/>
                </a:srgbClr>
              </a:clrTo>
            </a:clrChange>
          </a:blip>
          <a:srcRect t="31013" b="40118"/>
          <a:stretch>
            <a:fillRect/>
          </a:stretch>
        </p:blipFill>
        <p:spPr bwMode="auto">
          <a:xfrm>
            <a:off x="539552" y="2852936"/>
            <a:ext cx="4762500" cy="1943100"/>
          </a:xfrm>
          <a:prstGeom prst="rect">
            <a:avLst/>
          </a:prstGeom>
          <a:noFill/>
          <a:ln w="9525">
            <a:noFill/>
            <a:miter lim="800000"/>
            <a:headEnd/>
            <a:tailEnd/>
          </a:ln>
        </p:spPr>
      </p:pic>
      <p:pic>
        <p:nvPicPr>
          <p:cNvPr id="25605" name="Picture 7" descr="img6"/>
          <p:cNvPicPr>
            <a:picLocks noChangeAspect="1" noChangeArrowheads="1"/>
          </p:cNvPicPr>
          <p:nvPr/>
        </p:nvPicPr>
        <p:blipFill>
          <a:blip r:embed="rId2" cstate="print">
            <a:clrChange>
              <a:clrFrom>
                <a:srgbClr val="FFFFFF"/>
              </a:clrFrom>
              <a:clrTo>
                <a:srgbClr val="FFFFFF">
                  <a:alpha val="0"/>
                </a:srgbClr>
              </a:clrTo>
            </a:clrChange>
          </a:blip>
          <a:srcRect t="71274"/>
          <a:stretch>
            <a:fillRect/>
          </a:stretch>
        </p:blipFill>
        <p:spPr bwMode="auto">
          <a:xfrm>
            <a:off x="3419872" y="4365104"/>
            <a:ext cx="4762500" cy="19335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00" name="Rectangle 4"/>
          <p:cNvSpPr>
            <a:spLocks noGrp="1" noRot="1" noChangeArrowheads="1"/>
          </p:cNvSpPr>
          <p:nvPr>
            <p:ph type="title"/>
          </p:nvPr>
        </p:nvSpPr>
        <p:spPr>
          <a:xfrm>
            <a:off x="395536" y="332656"/>
            <a:ext cx="8305800" cy="924712"/>
          </a:xfrm>
        </p:spPr>
        <p:txBody>
          <a:bodyPr>
            <a:noAutofit/>
          </a:bodyPr>
          <a:lstStyle/>
          <a:p>
            <a:pPr algn="ctr" eaLnBrk="1" fontAlgn="auto" hangingPunct="1">
              <a:spcAft>
                <a:spcPts val="0"/>
              </a:spcAft>
              <a:defRPr/>
            </a:pPr>
            <a:r>
              <a:rPr lang="ru-RU" sz="3600" b="1" i="1" dirty="0" smtClean="0">
                <a:solidFill>
                  <a:srgbClr val="92D050"/>
                </a:solidFill>
                <a:effectLst>
                  <a:outerShdw blurRad="38100" dist="38100" dir="2700000" algn="tl">
                    <a:srgbClr val="000000">
                      <a:alpha val="43137"/>
                    </a:srgbClr>
                  </a:outerShdw>
                </a:effectLst>
                <a:latin typeface="+mn-lt"/>
                <a:cs typeface="Arial" pitchFamily="34" charset="0"/>
              </a:rPr>
              <a:t>Упражнение: «Зайчик-коза-вилка»</a:t>
            </a:r>
          </a:p>
        </p:txBody>
      </p:sp>
      <p:pic>
        <p:nvPicPr>
          <p:cNvPr id="26627" name="Picture 8" descr="Безымянный 2"/>
          <p:cNvPicPr>
            <a:picLocks noChangeAspect="1" noChangeArrowheads="1"/>
          </p:cNvPicPr>
          <p:nvPr/>
        </p:nvPicPr>
        <p:blipFill>
          <a:blip r:embed="rId2" cstate="print">
            <a:clrChange>
              <a:clrFrom>
                <a:srgbClr val="FFFFFF"/>
              </a:clrFrom>
              <a:clrTo>
                <a:srgbClr val="FFFFFF">
                  <a:alpha val="0"/>
                </a:srgbClr>
              </a:clrTo>
            </a:clrChange>
          </a:blip>
          <a:srcRect b="35027"/>
          <a:stretch>
            <a:fillRect/>
          </a:stretch>
        </p:blipFill>
        <p:spPr bwMode="auto">
          <a:xfrm>
            <a:off x="468313" y="4292600"/>
            <a:ext cx="4876800" cy="2376488"/>
          </a:xfrm>
          <a:prstGeom prst="rect">
            <a:avLst/>
          </a:prstGeom>
          <a:noFill/>
          <a:ln w="9525">
            <a:noFill/>
            <a:miter lim="800000"/>
            <a:headEnd/>
            <a:tailEnd/>
          </a:ln>
        </p:spPr>
      </p:pic>
      <p:pic>
        <p:nvPicPr>
          <p:cNvPr id="26628" name="Picture 5" descr="img7"/>
          <p:cNvPicPr>
            <a:picLocks noChangeAspect="1" noChangeArrowheads="1"/>
          </p:cNvPicPr>
          <p:nvPr/>
        </p:nvPicPr>
        <p:blipFill>
          <a:blip r:embed="rId3" cstate="print">
            <a:clrChange>
              <a:clrFrom>
                <a:srgbClr val="FFFFFF"/>
              </a:clrFrom>
              <a:clrTo>
                <a:srgbClr val="FFFFFF">
                  <a:alpha val="0"/>
                </a:srgbClr>
              </a:clrTo>
            </a:clrChange>
          </a:blip>
          <a:srcRect t="2916" b="64023"/>
          <a:stretch>
            <a:fillRect/>
          </a:stretch>
        </p:blipFill>
        <p:spPr bwMode="auto">
          <a:xfrm>
            <a:off x="0" y="1484313"/>
            <a:ext cx="4762500" cy="2447925"/>
          </a:xfrm>
          <a:prstGeom prst="rect">
            <a:avLst/>
          </a:prstGeom>
          <a:noFill/>
          <a:ln w="9525">
            <a:noFill/>
            <a:miter lim="800000"/>
            <a:headEnd/>
            <a:tailEnd/>
          </a:ln>
        </p:spPr>
      </p:pic>
      <p:pic>
        <p:nvPicPr>
          <p:cNvPr id="26629" name="Picture 6" descr="img7"/>
          <p:cNvPicPr>
            <a:picLocks noChangeAspect="1" noChangeArrowheads="1"/>
          </p:cNvPicPr>
          <p:nvPr/>
        </p:nvPicPr>
        <p:blipFill>
          <a:blip r:embed="rId3" cstate="print">
            <a:clrChange>
              <a:clrFrom>
                <a:srgbClr val="FFFFFF"/>
              </a:clrFrom>
              <a:clrTo>
                <a:srgbClr val="FFFFFF">
                  <a:alpha val="0"/>
                </a:srgbClr>
              </a:clrTo>
            </a:clrChange>
          </a:blip>
          <a:srcRect t="35612" b="32698"/>
          <a:stretch>
            <a:fillRect/>
          </a:stretch>
        </p:blipFill>
        <p:spPr bwMode="auto">
          <a:xfrm>
            <a:off x="4381500" y="2997200"/>
            <a:ext cx="4762500" cy="2346325"/>
          </a:xfrm>
          <a:prstGeom prst="rect">
            <a:avLst/>
          </a:prstGeom>
          <a:noFill/>
          <a:ln w="9525">
            <a:noFill/>
            <a:miter lim="800000"/>
            <a:headEnd/>
            <a:tailEnd/>
          </a:ln>
        </p:spPr>
      </p:pic>
      <p:pic>
        <p:nvPicPr>
          <p:cNvPr id="6" name="Picture 5" descr="img7"/>
          <p:cNvPicPr>
            <a:picLocks noChangeAspect="1" noChangeArrowheads="1"/>
          </p:cNvPicPr>
          <p:nvPr/>
        </p:nvPicPr>
        <p:blipFill>
          <a:blip r:embed="rId3" cstate="print">
            <a:clrChange>
              <a:clrFrom>
                <a:srgbClr val="FFFFFF"/>
              </a:clrFrom>
              <a:clrTo>
                <a:srgbClr val="FFFFFF">
                  <a:alpha val="0"/>
                </a:srgbClr>
              </a:clrTo>
            </a:clrChange>
          </a:blip>
          <a:srcRect t="2916" b="64023"/>
          <a:stretch>
            <a:fillRect/>
          </a:stretch>
        </p:blipFill>
        <p:spPr bwMode="auto">
          <a:xfrm>
            <a:off x="0" y="1500174"/>
            <a:ext cx="4762500" cy="24479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40" name="Rectangle 4"/>
          <p:cNvSpPr>
            <a:spLocks noGrp="1" noRot="1" noChangeArrowheads="1"/>
          </p:cNvSpPr>
          <p:nvPr>
            <p:ph type="title"/>
          </p:nvPr>
        </p:nvSpPr>
        <p:spPr>
          <a:xfrm>
            <a:off x="395536" y="476672"/>
            <a:ext cx="8305800" cy="648072"/>
          </a:xfrm>
        </p:spPr>
        <p:txBody>
          <a:bodyPr>
            <a:noAutofit/>
          </a:bodyPr>
          <a:lstStyle/>
          <a:p>
            <a:pPr algn="ctr" eaLnBrk="1" fontAlgn="auto" hangingPunct="1">
              <a:spcAft>
                <a:spcPts val="0"/>
              </a:spcAft>
              <a:defRPr/>
            </a:pPr>
            <a:r>
              <a:rPr lang="ru-RU" sz="3200" b="1" i="1" dirty="0" smtClean="0">
                <a:solidFill>
                  <a:srgbClr val="92D050"/>
                </a:solidFill>
                <a:effectLst>
                  <a:outerShdw blurRad="38100" dist="38100" dir="2700000" algn="tl">
                    <a:srgbClr val="000000">
                      <a:alpha val="43137"/>
                    </a:srgbClr>
                  </a:outerShdw>
                </a:effectLst>
                <a:latin typeface="+mn-lt"/>
                <a:cs typeface="Arial" pitchFamily="34" charset="0"/>
              </a:rPr>
              <a:t>Упражнение: «Флажок-рыбка-лодочка»</a:t>
            </a:r>
          </a:p>
        </p:txBody>
      </p:sp>
      <p:pic>
        <p:nvPicPr>
          <p:cNvPr id="27651" name="Picture 5" descr="img9"/>
          <p:cNvPicPr>
            <a:picLocks noChangeAspect="1" noChangeArrowheads="1"/>
          </p:cNvPicPr>
          <p:nvPr/>
        </p:nvPicPr>
        <p:blipFill>
          <a:blip r:embed="rId2" cstate="print">
            <a:clrChange>
              <a:clrFrom>
                <a:srgbClr val="FFFFFF"/>
              </a:clrFrom>
              <a:clrTo>
                <a:srgbClr val="FFFFFF">
                  <a:alpha val="0"/>
                </a:srgbClr>
              </a:clrTo>
            </a:clrChange>
          </a:blip>
          <a:srcRect t="8192" b="59094"/>
          <a:stretch>
            <a:fillRect/>
          </a:stretch>
        </p:blipFill>
        <p:spPr bwMode="auto">
          <a:xfrm>
            <a:off x="179388" y="1700213"/>
            <a:ext cx="3327400" cy="2592387"/>
          </a:xfrm>
          <a:prstGeom prst="rect">
            <a:avLst/>
          </a:prstGeom>
          <a:noFill/>
          <a:ln w="9525">
            <a:noFill/>
            <a:miter lim="800000"/>
            <a:headEnd/>
            <a:tailEnd/>
          </a:ln>
        </p:spPr>
      </p:pic>
      <p:pic>
        <p:nvPicPr>
          <p:cNvPr id="27652" name="Picture 8" descr="Безымянный 3"/>
          <p:cNvPicPr>
            <a:picLocks noChangeAspect="1" noChangeArrowheads="1"/>
          </p:cNvPicPr>
          <p:nvPr/>
        </p:nvPicPr>
        <p:blipFill>
          <a:blip r:embed="rId3" cstate="print">
            <a:clrChange>
              <a:clrFrom>
                <a:srgbClr val="FFFFFF"/>
              </a:clrFrom>
              <a:clrTo>
                <a:srgbClr val="FFFFFF">
                  <a:alpha val="0"/>
                </a:srgbClr>
              </a:clrTo>
            </a:clrChange>
          </a:blip>
          <a:srcRect r="32097" b="29123"/>
          <a:stretch>
            <a:fillRect/>
          </a:stretch>
        </p:blipFill>
        <p:spPr bwMode="auto">
          <a:xfrm>
            <a:off x="3059113" y="2565400"/>
            <a:ext cx="3168650" cy="2479675"/>
          </a:xfrm>
          <a:prstGeom prst="rect">
            <a:avLst/>
          </a:prstGeom>
          <a:noFill/>
          <a:ln w="9525">
            <a:noFill/>
            <a:miter lim="800000"/>
            <a:headEnd/>
            <a:tailEnd/>
          </a:ln>
        </p:spPr>
      </p:pic>
      <p:pic>
        <p:nvPicPr>
          <p:cNvPr id="27653" name="Picture 7" descr="img9"/>
          <p:cNvPicPr>
            <a:picLocks noChangeAspect="1" noChangeArrowheads="1"/>
          </p:cNvPicPr>
          <p:nvPr/>
        </p:nvPicPr>
        <p:blipFill>
          <a:blip r:embed="rId2" cstate="print">
            <a:clrChange>
              <a:clrFrom>
                <a:srgbClr val="FFFFFF"/>
              </a:clrFrom>
              <a:clrTo>
                <a:srgbClr val="FFFFFF">
                  <a:alpha val="0"/>
                </a:srgbClr>
              </a:clrTo>
            </a:clrChange>
          </a:blip>
          <a:srcRect t="67227"/>
          <a:stretch>
            <a:fillRect/>
          </a:stretch>
        </p:blipFill>
        <p:spPr bwMode="auto">
          <a:xfrm>
            <a:off x="5867400" y="4076700"/>
            <a:ext cx="3143250" cy="24542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4" name="Rectangle 4"/>
          <p:cNvSpPr>
            <a:spLocks noGrp="1" noRot="1" noChangeArrowheads="1"/>
          </p:cNvSpPr>
          <p:nvPr>
            <p:ph type="title"/>
          </p:nvPr>
        </p:nvSpPr>
        <p:spPr>
          <a:xfrm>
            <a:off x="179512" y="548680"/>
            <a:ext cx="8784976" cy="1008112"/>
          </a:xfrm>
        </p:spPr>
        <p:txBody>
          <a:bodyPr>
            <a:noAutofit/>
          </a:bodyPr>
          <a:lstStyle/>
          <a:p>
            <a:pPr algn="ctr" eaLnBrk="1" fontAlgn="auto" hangingPunct="1">
              <a:spcAft>
                <a:spcPts val="0"/>
              </a:spcAft>
              <a:defRPr/>
            </a:pPr>
            <a:r>
              <a:rPr lang="ru-RU" sz="3200" b="1" i="1" dirty="0" smtClean="0">
                <a:solidFill>
                  <a:srgbClr val="92D050"/>
                </a:solidFill>
                <a:effectLst>
                  <a:outerShdw blurRad="38100" dist="38100" dir="2700000" algn="tl">
                    <a:srgbClr val="000000">
                      <a:alpha val="43137"/>
                    </a:srgbClr>
                  </a:outerShdw>
                </a:effectLst>
                <a:latin typeface="+mn-lt"/>
                <a:cs typeface="Arial" pitchFamily="34" charset="0"/>
              </a:rPr>
              <a:t>Упражнение:«Сарай- дом с трубой-пароход»</a:t>
            </a:r>
          </a:p>
        </p:txBody>
      </p:sp>
      <p:pic>
        <p:nvPicPr>
          <p:cNvPr id="28675" name="Picture 6" descr="img10"/>
          <p:cNvPicPr>
            <a:picLocks noChangeAspect="1" noChangeArrowheads="1"/>
          </p:cNvPicPr>
          <p:nvPr/>
        </p:nvPicPr>
        <p:blipFill>
          <a:blip r:embed="rId2" cstate="print">
            <a:clrChange>
              <a:clrFrom>
                <a:srgbClr val="FFFFFF"/>
              </a:clrFrom>
              <a:clrTo>
                <a:srgbClr val="FFFFFF">
                  <a:alpha val="0"/>
                </a:srgbClr>
              </a:clrTo>
            </a:clrChange>
          </a:blip>
          <a:srcRect t="42052" b="25577"/>
          <a:stretch>
            <a:fillRect/>
          </a:stretch>
        </p:blipFill>
        <p:spPr bwMode="auto">
          <a:xfrm>
            <a:off x="3923928" y="2708920"/>
            <a:ext cx="4646985" cy="2088952"/>
          </a:xfrm>
          <a:prstGeom prst="rect">
            <a:avLst/>
          </a:prstGeom>
          <a:noFill/>
          <a:ln w="9525">
            <a:noFill/>
            <a:miter lim="800000"/>
            <a:headEnd/>
            <a:tailEnd/>
          </a:ln>
        </p:spPr>
      </p:pic>
      <p:pic>
        <p:nvPicPr>
          <p:cNvPr id="28676" name="Picture 8" descr="Безымянный4"/>
          <p:cNvPicPr>
            <a:picLocks noChangeAspect="1" noChangeArrowheads="1"/>
          </p:cNvPicPr>
          <p:nvPr/>
        </p:nvPicPr>
        <p:blipFill>
          <a:blip r:embed="rId3" cstate="print">
            <a:clrChange>
              <a:clrFrom>
                <a:srgbClr val="FFFFFF"/>
              </a:clrFrom>
              <a:clrTo>
                <a:srgbClr val="FFFFFF">
                  <a:alpha val="0"/>
                </a:srgbClr>
              </a:clrTo>
            </a:clrChange>
          </a:blip>
          <a:srcRect r="30598" b="58636"/>
          <a:stretch>
            <a:fillRect/>
          </a:stretch>
        </p:blipFill>
        <p:spPr bwMode="auto">
          <a:xfrm>
            <a:off x="395536" y="4149080"/>
            <a:ext cx="4190345" cy="1873077"/>
          </a:xfrm>
          <a:prstGeom prst="rect">
            <a:avLst/>
          </a:prstGeom>
          <a:noFill/>
          <a:ln w="9525">
            <a:noFill/>
            <a:miter lim="800000"/>
            <a:headEnd/>
            <a:tailEnd/>
          </a:ln>
        </p:spPr>
      </p:pic>
      <p:pic>
        <p:nvPicPr>
          <p:cNvPr id="28677" name="Picture 9" descr="Безымянный5"/>
          <p:cNvPicPr>
            <a:picLocks noChangeAspect="1" noChangeArrowheads="1"/>
          </p:cNvPicPr>
          <p:nvPr/>
        </p:nvPicPr>
        <p:blipFill>
          <a:blip r:embed="rId4" cstate="print">
            <a:clrChange>
              <a:clrFrom>
                <a:srgbClr val="FFFFFF"/>
              </a:clrFrom>
              <a:clrTo>
                <a:srgbClr val="FFFFFF">
                  <a:alpha val="0"/>
                </a:srgbClr>
              </a:clrTo>
            </a:clrChange>
          </a:blip>
          <a:srcRect r="30869" b="58681"/>
          <a:stretch>
            <a:fillRect/>
          </a:stretch>
        </p:blipFill>
        <p:spPr bwMode="auto">
          <a:xfrm>
            <a:off x="0" y="1412776"/>
            <a:ext cx="4351786" cy="1943199"/>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5324492"/>
          </a:xfrm>
        </p:spPr>
        <p:txBody>
          <a:bodyPr/>
          <a:lstStyle/>
          <a:p>
            <a:pPr>
              <a:buNone/>
            </a:pPr>
            <a:endParaRPr lang="ru-RU" dirty="0" smtClean="0"/>
          </a:p>
          <a:p>
            <a:pPr>
              <a:buNone/>
            </a:pPr>
            <a:endParaRPr lang="ru-RU" dirty="0" smtClean="0"/>
          </a:p>
          <a:p>
            <a:pPr>
              <a:buNone/>
            </a:pPr>
            <a:endParaRPr lang="ru-RU" dirty="0" smtClean="0"/>
          </a:p>
          <a:p>
            <a:pPr>
              <a:buNone/>
            </a:pPr>
            <a:endParaRPr lang="ru-RU" dirty="0" smtClean="0"/>
          </a:p>
          <a:p>
            <a:pPr algn="ctr">
              <a:buNone/>
            </a:pPr>
            <a:r>
              <a:rPr lang="ru-RU" sz="6000" dirty="0" smtClean="0">
                <a:latin typeface="Times New Roman" pitchFamily="18" charset="0"/>
                <a:cs typeface="Times New Roman" pitchFamily="18" charset="0"/>
              </a:rPr>
              <a:t>Просмотр видео</a:t>
            </a:r>
            <a:endParaRPr lang="ru-RU" sz="6000" dirty="0">
              <a:latin typeface="Times New Roman" pitchFamily="18" charset="0"/>
              <a:cs typeface="Times New Roman"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smtClean="0">
                <a:solidFill>
                  <a:srgbClr val="92D050"/>
                </a:solidFill>
              </a:rPr>
              <a:t>Рекомендуемая литература:</a:t>
            </a:r>
            <a:endParaRPr lang="ru-RU" dirty="0">
              <a:solidFill>
                <a:srgbClr val="92D050"/>
              </a:solidFill>
            </a:endParaRPr>
          </a:p>
        </p:txBody>
      </p:sp>
      <p:pic>
        <p:nvPicPr>
          <p:cNvPr id="1026" name="Picture 2" descr="C:\Users\Админ\Desktop\152___04\IMG_3216.JPG"/>
          <p:cNvPicPr>
            <a:picLocks noGrp="1" noChangeAspect="1" noChangeArrowheads="1"/>
          </p:cNvPicPr>
          <p:nvPr>
            <p:ph idx="1"/>
          </p:nvPr>
        </p:nvPicPr>
        <p:blipFill>
          <a:blip r:embed="rId2" cstate="print"/>
          <a:srcRect/>
          <a:stretch>
            <a:fillRect/>
          </a:stretch>
        </p:blipFill>
        <p:spPr bwMode="auto">
          <a:xfrm>
            <a:off x="1000100" y="1935163"/>
            <a:ext cx="7215238" cy="4565671"/>
          </a:xfrm>
          <a:prstGeom prst="rect">
            <a:avLst/>
          </a:prstGeo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Админ\Desktop\152___04\IMG_3217.JPG"/>
          <p:cNvPicPr>
            <a:picLocks noGrp="1" noChangeAspect="1" noChangeArrowheads="1"/>
          </p:cNvPicPr>
          <p:nvPr>
            <p:ph idx="1"/>
          </p:nvPr>
        </p:nvPicPr>
        <p:blipFill>
          <a:blip r:embed="rId2" cstate="print"/>
          <a:srcRect/>
          <a:stretch>
            <a:fillRect/>
          </a:stretch>
        </p:blipFill>
        <p:spPr bwMode="auto">
          <a:xfrm>
            <a:off x="785786" y="1000109"/>
            <a:ext cx="7858180" cy="5324492"/>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Админ\Desktop\152___04\IMG_3218.JPG"/>
          <p:cNvPicPr>
            <a:picLocks noGrp="1" noChangeAspect="1" noChangeArrowheads="1"/>
          </p:cNvPicPr>
          <p:nvPr>
            <p:ph idx="1"/>
          </p:nvPr>
        </p:nvPicPr>
        <p:blipFill>
          <a:blip r:embed="rId2" cstate="print"/>
          <a:srcRect/>
          <a:stretch>
            <a:fillRect/>
          </a:stretch>
        </p:blipFill>
        <p:spPr bwMode="auto">
          <a:xfrm>
            <a:off x="500034" y="1142985"/>
            <a:ext cx="8358246" cy="5181616"/>
          </a:xfrm>
          <a:prstGeom prst="rect">
            <a:avLst/>
          </a:prstGeom>
          <a:noFill/>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71546"/>
            <a:ext cx="8229600" cy="2571768"/>
          </a:xfrm>
        </p:spPr>
        <p:txBody>
          <a:bodyPr>
            <a:normAutofit fontScale="92500" lnSpcReduction="20000"/>
          </a:bodyPr>
          <a:lstStyle/>
          <a:p>
            <a:pPr>
              <a:buNone/>
            </a:pPr>
            <a:endParaRPr lang="ru-RU" dirty="0" smtClean="0"/>
          </a:p>
          <a:p>
            <a:pPr>
              <a:buNone/>
            </a:pPr>
            <a:endParaRPr lang="ru-RU" dirty="0" smtClean="0"/>
          </a:p>
          <a:p>
            <a:pPr>
              <a:buNone/>
            </a:pPr>
            <a:endParaRPr lang="ru-RU" dirty="0" smtClean="0"/>
          </a:p>
          <a:p>
            <a:pPr>
              <a:buNone/>
            </a:pPr>
            <a:endParaRPr lang="ru-RU" dirty="0" smtClean="0"/>
          </a:p>
          <a:p>
            <a:pPr>
              <a:buNone/>
            </a:pPr>
            <a:endParaRPr lang="ru-RU" dirty="0" smtClean="0"/>
          </a:p>
          <a:p>
            <a:pPr algn="ctr">
              <a:buNone/>
            </a:pPr>
            <a:r>
              <a:rPr lang="ru-RU" sz="3600" b="1" i="1" dirty="0" smtClean="0">
                <a:solidFill>
                  <a:srgbClr val="92D050"/>
                </a:solidFill>
              </a:rPr>
              <a:t>Поговорим о следующем учебном году</a:t>
            </a:r>
            <a:endParaRPr lang="ru-RU" sz="3600" b="1" i="1" dirty="0">
              <a:solidFill>
                <a:srgbClr val="92D050"/>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938962"/>
          </a:xfrm>
        </p:spPr>
        <p:txBody>
          <a:bodyPr>
            <a:normAutofit fontScale="90000"/>
          </a:bodyPr>
          <a:lstStyle/>
          <a:p>
            <a:pPr algn="ctr"/>
            <a:r>
              <a:rPr lang="ru-RU" dirty="0" smtClean="0">
                <a:solidFill>
                  <a:srgbClr val="92D050"/>
                </a:solidFill>
              </a:rPr>
              <a:t>1. Развивающие  занятия по подготовке детей к школе: </a:t>
            </a:r>
            <a:endParaRPr lang="ru-RU" dirty="0">
              <a:solidFill>
                <a:srgbClr val="92D050"/>
              </a:solidFill>
            </a:endParaRPr>
          </a:p>
        </p:txBody>
      </p:sp>
      <p:sp>
        <p:nvSpPr>
          <p:cNvPr id="3" name="Содержимое 2"/>
          <p:cNvSpPr>
            <a:spLocks noGrp="1"/>
          </p:cNvSpPr>
          <p:nvPr>
            <p:ph idx="1"/>
          </p:nvPr>
        </p:nvSpPr>
        <p:spPr>
          <a:xfrm>
            <a:off x="214282" y="1935480"/>
            <a:ext cx="8472518" cy="4389120"/>
          </a:xfrm>
        </p:spPr>
        <p:txBody>
          <a:bodyPr/>
          <a:lstStyle/>
          <a:p>
            <a:pPr algn="ctr">
              <a:buNone/>
            </a:pPr>
            <a:r>
              <a:rPr lang="ru-RU" sz="2800" i="1" dirty="0" smtClean="0">
                <a:latin typeface="Times New Roman" pitchFamily="18" charset="0"/>
                <a:cs typeface="Times New Roman" pitchFamily="18" charset="0"/>
              </a:rPr>
              <a:t>Работа с детьми будет проводиться по программе:</a:t>
            </a:r>
          </a:p>
          <a:p>
            <a:pPr algn="ctr">
              <a:buNone/>
            </a:pPr>
            <a:r>
              <a:rPr lang="ru-RU" sz="2800" i="1" dirty="0" smtClean="0">
                <a:latin typeface="Times New Roman" pitchFamily="18" charset="0"/>
                <a:cs typeface="Times New Roman" pitchFamily="18" charset="0"/>
              </a:rPr>
              <a:t>Т.А. Руденко «Год до школы: от А до Я».</a:t>
            </a:r>
          </a:p>
          <a:p>
            <a:pPr>
              <a:buNone/>
            </a:pPr>
            <a:endParaRPr lang="ru-RU" dirty="0"/>
          </a:p>
        </p:txBody>
      </p:sp>
      <p:pic>
        <p:nvPicPr>
          <p:cNvPr id="4" name="Рисунок 3" descr="http://static.my-shop.ru/product/2/123/1221913.jpg"/>
          <p:cNvPicPr/>
          <p:nvPr/>
        </p:nvPicPr>
        <p:blipFill>
          <a:blip r:embed="rId2"/>
          <a:srcRect/>
          <a:stretch>
            <a:fillRect/>
          </a:stretch>
        </p:blipFill>
        <p:spPr bwMode="auto">
          <a:xfrm>
            <a:off x="1357290" y="3200400"/>
            <a:ext cx="2571768" cy="3371872"/>
          </a:xfrm>
          <a:prstGeom prst="rect">
            <a:avLst/>
          </a:prstGeom>
          <a:noFill/>
          <a:ln w="9525">
            <a:noFill/>
            <a:miter lim="800000"/>
            <a:headEnd/>
            <a:tailEnd/>
          </a:ln>
        </p:spPr>
      </p:pic>
      <p:pic>
        <p:nvPicPr>
          <p:cNvPr id="5" name="Рисунок 4" descr="https://ozon-st.cdn.ngenix.net/multimedia/1005359066.jpg"/>
          <p:cNvPicPr/>
          <p:nvPr/>
        </p:nvPicPr>
        <p:blipFill>
          <a:blip r:embed="rId3"/>
          <a:srcRect/>
          <a:stretch>
            <a:fillRect/>
          </a:stretch>
        </p:blipFill>
        <p:spPr bwMode="auto">
          <a:xfrm>
            <a:off x="5000628" y="3643314"/>
            <a:ext cx="3429000" cy="2438400"/>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857232"/>
            <a:ext cx="8686800" cy="5467368"/>
          </a:xfrm>
        </p:spPr>
        <p:txBody>
          <a:bodyPr>
            <a:normAutofit fontScale="92500" lnSpcReduction="20000"/>
          </a:bodyPr>
          <a:lstStyle/>
          <a:p>
            <a:pPr algn="just">
              <a:buNone/>
            </a:pPr>
            <a:r>
              <a:rPr lang="ru-RU" sz="2800" dirty="0" smtClean="0">
                <a:latin typeface="Times New Roman" pitchFamily="18" charset="0"/>
                <a:cs typeface="Times New Roman" pitchFamily="18" charset="0"/>
              </a:rPr>
              <a:t>   </a:t>
            </a:r>
            <a:r>
              <a:rPr lang="ru-RU" sz="2800" dirty="0" smtClean="0">
                <a:solidFill>
                  <a:srgbClr val="090B05"/>
                </a:solidFill>
                <a:latin typeface="Times New Roman" pitchFamily="18" charset="0"/>
                <a:cs typeface="Times New Roman" pitchFamily="18" charset="0"/>
              </a:rPr>
              <a:t>Авторская программа состоит из </a:t>
            </a:r>
            <a:r>
              <a:rPr lang="ru-RU" sz="2800" b="1" u="sng" dirty="0" smtClean="0">
                <a:solidFill>
                  <a:srgbClr val="090B05"/>
                </a:solidFill>
                <a:latin typeface="Times New Roman" pitchFamily="18" charset="0"/>
                <a:cs typeface="Times New Roman" pitchFamily="18" charset="0"/>
              </a:rPr>
              <a:t>28 занятий</a:t>
            </a:r>
            <a:r>
              <a:rPr lang="ru-RU" sz="2800" dirty="0" smtClean="0">
                <a:solidFill>
                  <a:srgbClr val="090B05"/>
                </a:solidFill>
                <a:latin typeface="Times New Roman" pitchFamily="18" charset="0"/>
                <a:cs typeface="Times New Roman" pitchFamily="18" charset="0"/>
              </a:rPr>
              <a:t>, начало занятий в октябре, а заканчиваются занятия в апреле.</a:t>
            </a:r>
          </a:p>
          <a:p>
            <a:pPr algn="just">
              <a:buNone/>
            </a:pPr>
            <a:r>
              <a:rPr lang="ru-RU" sz="2800" dirty="0" smtClean="0">
                <a:solidFill>
                  <a:srgbClr val="090B05"/>
                </a:solidFill>
                <a:latin typeface="Times New Roman" pitchFamily="18" charset="0"/>
                <a:cs typeface="Times New Roman" pitchFamily="18" charset="0"/>
              </a:rPr>
              <a:t>     Основная форма работы – фронтальное учебно-игровое занятие с использованием стандартных и нестандартных форм, приёмов и видов деятельности: психологических игр, этюдов, релаксационных упражнений, логических заданий, графических диктантов и т.д.</a:t>
            </a:r>
          </a:p>
          <a:p>
            <a:pPr algn="just">
              <a:buNone/>
            </a:pPr>
            <a:endParaRPr lang="ru-RU" sz="2800" dirty="0" smtClean="0">
              <a:solidFill>
                <a:srgbClr val="090B05"/>
              </a:solidFill>
              <a:latin typeface="Times New Roman" pitchFamily="18" charset="0"/>
              <a:cs typeface="Times New Roman" pitchFamily="18" charset="0"/>
            </a:endParaRPr>
          </a:p>
          <a:p>
            <a:pPr algn="just">
              <a:buNone/>
            </a:pPr>
            <a:r>
              <a:rPr lang="ru-RU" sz="2800" b="1" u="sng" dirty="0" smtClean="0">
                <a:solidFill>
                  <a:srgbClr val="090B05"/>
                </a:solidFill>
                <a:latin typeface="Times New Roman" pitchFamily="18" charset="0"/>
                <a:cs typeface="Times New Roman" pitchFamily="18" charset="0"/>
              </a:rPr>
              <a:t>     Цель программы:  </a:t>
            </a:r>
            <a:r>
              <a:rPr lang="ru-RU" sz="2800" dirty="0" smtClean="0">
                <a:solidFill>
                  <a:srgbClr val="090B05"/>
                </a:solidFill>
                <a:latin typeface="Times New Roman" pitchFamily="18" charset="0"/>
                <a:cs typeface="Times New Roman" pitchFamily="18" charset="0"/>
              </a:rPr>
              <a:t>подготовить старших дошкольников к успешному обучению в школе путём развития познавательной, коммуникативной и эмоционально-волевой сферы, обогащения необходимыми знаниями, которые помогут им чувствовать себя уверенно и комфортно при поступлении в школу и на протяжении школьных лет.</a:t>
            </a:r>
            <a:endParaRPr lang="ru-RU" sz="2800" b="1" u="sng" dirty="0" smtClean="0">
              <a:solidFill>
                <a:srgbClr val="090B05"/>
              </a:solidFill>
              <a:latin typeface="Times New Roman" pitchFamily="18" charset="0"/>
              <a:cs typeface="Times New Roman" pitchFamily="18" charset="0"/>
            </a:endParaRPr>
          </a:p>
          <a:p>
            <a:pPr>
              <a:buNone/>
            </a:pPr>
            <a:endParaRPr lang="ru-RU" dirty="0">
              <a:solidFill>
                <a:srgbClr val="090B05"/>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538806"/>
          </a:xfrm>
        </p:spPr>
        <p:txBody>
          <a:bodyPr>
            <a:normAutofit fontScale="85000" lnSpcReduction="20000"/>
          </a:bodyPr>
          <a:lstStyle/>
          <a:p>
            <a:pPr algn="ctr">
              <a:buNone/>
            </a:pPr>
            <a:r>
              <a:rPr lang="ru-RU" sz="2800" b="1" u="sng" dirty="0" smtClean="0">
                <a:solidFill>
                  <a:srgbClr val="090B05"/>
                </a:solidFill>
                <a:latin typeface="Times New Roman" pitchFamily="18" charset="0"/>
                <a:cs typeface="Times New Roman" pitchFamily="18" charset="0"/>
              </a:rPr>
              <a:t>Задачи программы:</a:t>
            </a:r>
          </a:p>
          <a:p>
            <a:pPr algn="ctr">
              <a:buNone/>
            </a:pPr>
            <a:endParaRPr lang="ru-RU" sz="2800" b="1" u="sng" dirty="0" smtClean="0">
              <a:solidFill>
                <a:srgbClr val="090B05"/>
              </a:solidFill>
              <a:latin typeface="Times New Roman" pitchFamily="18" charset="0"/>
              <a:cs typeface="Times New Roman" pitchFamily="18" charset="0"/>
            </a:endParaRPr>
          </a:p>
          <a:p>
            <a:pPr marL="457200" indent="-457200">
              <a:buNone/>
            </a:pPr>
            <a:r>
              <a:rPr lang="ru-RU" sz="2800" dirty="0" smtClean="0">
                <a:solidFill>
                  <a:srgbClr val="090B05"/>
                </a:solidFill>
                <a:latin typeface="Times New Roman" pitchFamily="18" charset="0"/>
                <a:cs typeface="Times New Roman" pitchFamily="18" charset="0"/>
              </a:rPr>
              <a:t>1.   Развитие высших психических функций (памяти, мышления, внимания, восприятия, воображения); умения сравнивать, обобщать, находить причинно-следственные связи, графических навыков, зрительно-моторной координации;</a:t>
            </a:r>
          </a:p>
          <a:p>
            <a:pPr marL="457200" indent="-457200">
              <a:buNone/>
            </a:pPr>
            <a:endParaRPr lang="ru-RU" sz="2800" dirty="0" smtClean="0">
              <a:solidFill>
                <a:srgbClr val="090B05"/>
              </a:solidFill>
              <a:latin typeface="Times New Roman" pitchFamily="18" charset="0"/>
              <a:cs typeface="Times New Roman" pitchFamily="18" charset="0"/>
            </a:endParaRPr>
          </a:p>
          <a:p>
            <a:pPr marL="457200" indent="-457200">
              <a:buNone/>
            </a:pPr>
            <a:r>
              <a:rPr lang="ru-RU" sz="2800" dirty="0" smtClean="0">
                <a:solidFill>
                  <a:srgbClr val="090B05"/>
                </a:solidFill>
                <a:latin typeface="Times New Roman" pitchFamily="18" charset="0"/>
                <a:cs typeface="Times New Roman" pitchFamily="18" charset="0"/>
              </a:rPr>
              <a:t>2.   Развитие навыков произвольной регуляции поведения;</a:t>
            </a:r>
          </a:p>
          <a:p>
            <a:pPr marL="457200" indent="-457200">
              <a:buNone/>
            </a:pPr>
            <a:endParaRPr lang="ru-RU" sz="2800" dirty="0" smtClean="0">
              <a:solidFill>
                <a:srgbClr val="090B05"/>
              </a:solidFill>
              <a:latin typeface="Times New Roman" pitchFamily="18" charset="0"/>
              <a:cs typeface="Times New Roman" pitchFamily="18" charset="0"/>
            </a:endParaRPr>
          </a:p>
          <a:p>
            <a:pPr marL="457200" indent="-457200">
              <a:buNone/>
            </a:pPr>
            <a:r>
              <a:rPr lang="ru-RU" sz="2800" dirty="0" smtClean="0">
                <a:solidFill>
                  <a:srgbClr val="090B05"/>
                </a:solidFill>
                <a:latin typeface="Times New Roman" pitchFamily="18" charset="0"/>
                <a:cs typeface="Times New Roman" pitchFamily="18" charset="0"/>
              </a:rPr>
              <a:t>3.   Развитие навыков общения со сверстниками и взрослыми, творческих способностей; доверия, группового сотрудничества.</a:t>
            </a:r>
          </a:p>
          <a:p>
            <a:pPr marL="457200" indent="-457200">
              <a:buNone/>
            </a:pPr>
            <a:endParaRPr lang="ru-RU" sz="2800" dirty="0" smtClean="0">
              <a:solidFill>
                <a:srgbClr val="090B05"/>
              </a:solidFill>
              <a:latin typeface="Times New Roman" pitchFamily="18" charset="0"/>
              <a:cs typeface="Times New Roman" pitchFamily="18" charset="0"/>
            </a:endParaRPr>
          </a:p>
          <a:p>
            <a:pPr marL="457200" indent="-457200">
              <a:buNone/>
            </a:pPr>
            <a:r>
              <a:rPr lang="ru-RU" sz="2800" dirty="0" smtClean="0">
                <a:solidFill>
                  <a:srgbClr val="090B05"/>
                </a:solidFill>
                <a:latin typeface="Times New Roman" pitchFamily="18" charset="0"/>
                <a:cs typeface="Times New Roman" pitchFamily="18" charset="0"/>
              </a:rPr>
              <a:t>4.  Снятие эмоционального и мышечного напряжения (релаксационные упражнения).</a:t>
            </a:r>
          </a:p>
          <a:p>
            <a:pPr>
              <a:buNone/>
            </a:pPr>
            <a:endParaRPr lang="ru-RU"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Rectangle 4"/>
          <p:cNvSpPr>
            <a:spLocks noGrp="1" noChangeArrowheads="1"/>
          </p:cNvSpPr>
          <p:nvPr>
            <p:ph type="title"/>
          </p:nvPr>
        </p:nvSpPr>
        <p:spPr>
          <a:xfrm>
            <a:off x="467544" y="5500702"/>
            <a:ext cx="8305800" cy="1000132"/>
          </a:xfrm>
        </p:spPr>
        <p:txBody>
          <a:bodyPr>
            <a:noAutofit/>
          </a:bodyPr>
          <a:lstStyle/>
          <a:p>
            <a:pPr algn="ctr">
              <a:defRPr/>
            </a:pPr>
            <a:r>
              <a:rPr lang="ru-RU" sz="6000" b="1" i="1" dirty="0" smtClean="0">
                <a:solidFill>
                  <a:srgbClr val="92D050"/>
                </a:solidFill>
                <a:effectLst>
                  <a:outerShdw blurRad="38100" dist="38100" dir="2700000" algn="tl">
                    <a:srgbClr val="000000">
                      <a:alpha val="43137"/>
                    </a:srgbClr>
                  </a:outerShdw>
                </a:effectLst>
                <a:latin typeface="+mn-lt"/>
              </a:rPr>
              <a:t/>
            </a:r>
            <a:br>
              <a:rPr lang="ru-RU" sz="6000" b="1" i="1" dirty="0" smtClean="0">
                <a:solidFill>
                  <a:srgbClr val="92D050"/>
                </a:solidFill>
                <a:effectLst>
                  <a:outerShdw blurRad="38100" dist="38100" dir="2700000" algn="tl">
                    <a:srgbClr val="000000">
                      <a:alpha val="43137"/>
                    </a:srgbClr>
                  </a:outerShdw>
                </a:effectLst>
                <a:latin typeface="+mn-lt"/>
              </a:rPr>
            </a:br>
            <a:r>
              <a:rPr lang="ru-RU" sz="6000" b="1" i="1" dirty="0" smtClean="0">
                <a:solidFill>
                  <a:srgbClr val="92D050"/>
                </a:solidFill>
                <a:effectLst>
                  <a:outerShdw blurRad="38100" dist="38100" dir="2700000" algn="tl">
                    <a:srgbClr val="000000">
                      <a:alpha val="43137"/>
                    </a:srgbClr>
                  </a:outerShdw>
                </a:effectLst>
                <a:latin typeface="+mn-lt"/>
              </a:rPr>
              <a:t>Спасибо за внимание!</a:t>
            </a:r>
            <a:endParaRPr lang="ru-RU" sz="6000" b="1" i="1" dirty="0">
              <a:solidFill>
                <a:srgbClr val="92D050"/>
              </a:solidFill>
              <a:effectLst>
                <a:outerShdw blurRad="38100" dist="38100" dir="2700000" algn="tl">
                  <a:srgbClr val="000000">
                    <a:alpha val="43137"/>
                  </a:srgbClr>
                </a:outerShdw>
              </a:effectLst>
              <a:latin typeface="+mn-lt"/>
            </a:endParaRPr>
          </a:p>
        </p:txBody>
      </p:sp>
      <p:sp>
        <p:nvSpPr>
          <p:cNvPr id="3" name="Прямоугольник 2"/>
          <p:cNvSpPr/>
          <p:nvPr/>
        </p:nvSpPr>
        <p:spPr>
          <a:xfrm>
            <a:off x="714348" y="642918"/>
            <a:ext cx="7429552" cy="1754326"/>
          </a:xfrm>
          <a:prstGeom prst="rect">
            <a:avLst/>
          </a:prstGeom>
        </p:spPr>
        <p:txBody>
          <a:bodyPr wrap="square">
            <a:spAutoFit/>
          </a:bodyPr>
          <a:lstStyle/>
          <a:p>
            <a:pPr algn="ctr">
              <a:buNone/>
            </a:pPr>
            <a:r>
              <a:rPr lang="ru-RU" sz="3600" i="1" dirty="0" smtClean="0">
                <a:solidFill>
                  <a:srgbClr val="090B05"/>
                </a:solidFill>
                <a:effectLst>
                  <a:outerShdw blurRad="38100" dist="38100" dir="2700000" algn="tl">
                    <a:srgbClr val="000000">
                      <a:alpha val="43137"/>
                    </a:srgbClr>
                  </a:outerShdw>
                </a:effectLst>
              </a:rPr>
              <a:t>Играйте и выполняйте упражнения вместе с детьми, получайте удовольствие и пользу.</a:t>
            </a:r>
          </a:p>
        </p:txBody>
      </p:sp>
      <p:pic>
        <p:nvPicPr>
          <p:cNvPr id="4" name="Picture 2" descr="C:\Users\NoteBook\Desktop\33887_1_gallerydetail_33887_1_org_4b30787a7126e.jpg"/>
          <p:cNvPicPr>
            <a:picLocks noChangeAspect="1" noChangeArrowheads="1"/>
          </p:cNvPicPr>
          <p:nvPr/>
        </p:nvPicPr>
        <p:blipFill>
          <a:blip r:embed="rId2"/>
          <a:srcRect/>
          <a:stretch>
            <a:fillRect/>
          </a:stretch>
        </p:blipFill>
        <p:spPr bwMode="auto">
          <a:xfrm>
            <a:off x="2285984" y="2571744"/>
            <a:ext cx="4643470" cy="2928958"/>
          </a:xfrm>
          <a:prstGeom prst="roundRect">
            <a:avLst/>
          </a:prstGeom>
          <a:noFill/>
        </p:spPr>
      </p:pic>
    </p:spTree>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Другая 10">
      <a:dk1>
        <a:srgbClr val="76923C"/>
      </a:dk1>
      <a:lt1>
        <a:srgbClr val="E5EDD3"/>
      </a:lt1>
      <a:dk2>
        <a:srgbClr val="1F497D"/>
      </a:dk2>
      <a:lt2>
        <a:srgbClr val="9999FF"/>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886</TotalTime>
  <Words>1622</Words>
  <Application>Microsoft Office PowerPoint</Application>
  <PresentationFormat>Экран (4:3)</PresentationFormat>
  <Paragraphs>147</Paragraphs>
  <Slides>39</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39</vt:i4>
      </vt:variant>
    </vt:vector>
  </HeadingPairs>
  <TitlesOfParts>
    <vt:vector size="40" baseType="lpstr">
      <vt:lpstr>Поток</vt:lpstr>
      <vt:lpstr> Родительское собрание на тему: «Развитие межполушарного взаимодействия как основа интеллекта и физического здоровья детей».</vt:lpstr>
      <vt:lpstr>Слайд 2</vt:lpstr>
      <vt:lpstr>План:</vt:lpstr>
      <vt:lpstr>Ход:</vt:lpstr>
      <vt:lpstr>Слайд 5</vt:lpstr>
      <vt:lpstr>Ведение в проблему группы:</vt:lpstr>
      <vt:lpstr>  Немного теории:</vt:lpstr>
      <vt:lpstr>Слайд 8</vt:lpstr>
      <vt:lpstr>Левое полушарие</vt:lpstr>
      <vt:lpstr>Правое полушарие</vt:lpstr>
      <vt:lpstr>Содружество полушарий</vt:lpstr>
      <vt:lpstr>Слайд 12</vt:lpstr>
      <vt:lpstr>Слайд 13</vt:lpstr>
      <vt:lpstr>Слайд 14</vt:lpstr>
      <vt:lpstr>Практическая часть:</vt:lpstr>
      <vt:lpstr>Кинезиологические физминутки</vt:lpstr>
      <vt:lpstr>Слайд 17</vt:lpstr>
      <vt:lpstr>Слайд 18</vt:lpstr>
      <vt:lpstr> Упражнение: «Зеркальное рисование</vt:lpstr>
      <vt:lpstr>Упражнение: «Покатай карандаш».</vt:lpstr>
      <vt:lpstr>Упражнение: «Грецкий орех»</vt:lpstr>
      <vt:lpstr> </vt:lpstr>
      <vt:lpstr>Упражнение «Фонарик»</vt:lpstr>
      <vt:lpstr>Упражнение: «Дом-ёжик-замок»</vt:lpstr>
      <vt:lpstr>Упражнение: «Гусь-курица-петух»</vt:lpstr>
      <vt:lpstr>Упражнение: «Зайчик-колечко-цепочка»</vt:lpstr>
      <vt:lpstr>Упражнение: «Ножницы-собака-лошадка»</vt:lpstr>
      <vt:lpstr>Упражнение: «Зайчик-коза-вилка»</vt:lpstr>
      <vt:lpstr>Упражнение: «Флажок-рыбка-лодочка»</vt:lpstr>
      <vt:lpstr>Упражнение:«Сарай- дом с трубой-пароход»</vt:lpstr>
      <vt:lpstr>Слайд 31</vt:lpstr>
      <vt:lpstr>Рекомендуемая литература:</vt:lpstr>
      <vt:lpstr>Слайд 33</vt:lpstr>
      <vt:lpstr>Слайд 34</vt:lpstr>
      <vt:lpstr>Слайд 35</vt:lpstr>
      <vt:lpstr>1. Развивающие  занятия по подготовке детей к школе: </vt:lpstr>
      <vt:lpstr>Слайд 37</vt:lpstr>
      <vt:lpstr>Слайд 38</vt:lpstr>
      <vt:lpstr> Спасибо за внимание!</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Развитие речи дошкольников через кинезиологические упражнения</dc:title>
  <dc:creator>Буратино</dc:creator>
  <cp:lastModifiedBy>Хозяйка</cp:lastModifiedBy>
  <cp:revision>54</cp:revision>
  <dcterms:created xsi:type="dcterms:W3CDTF">2014-04-28T03:19:56Z</dcterms:created>
  <dcterms:modified xsi:type="dcterms:W3CDTF">2024-03-18T04:24:06Z</dcterms:modified>
</cp:coreProperties>
</file>