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0" r:id="rId3"/>
    <p:sldId id="257" r:id="rId4"/>
    <p:sldId id="258" r:id="rId5"/>
    <p:sldId id="259" r:id="rId6"/>
    <p:sldId id="263" r:id="rId7"/>
    <p:sldId id="264" r:id="rId8"/>
    <p:sldId id="265" r:id="rId9"/>
    <p:sldId id="262" r:id="rId10"/>
    <p:sldId id="261"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927"/>
    <p:restoredTop sz="94654"/>
  </p:normalViewPr>
  <p:slideViewPr>
    <p:cSldViewPr snapToGrid="0">
      <p:cViewPr varScale="1">
        <p:scale>
          <a:sx n="104" d="100"/>
          <a:sy n="104" d="100"/>
        </p:scale>
        <p:origin x="48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9FDFA6-1834-5861-EBFD-1D062C7A094B}"/>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11407195-4AE9-A1BB-79DC-70CCCDD8AD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F572EAF7-ED4B-4270-CE5F-C3FFDFF2CC60}"/>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CC3456B2-DAF5-F401-8895-F0DB566C2B8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C88297C-BDE6-6E45-3ABB-81C095516278}"/>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73805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171B88E-6F46-658F-3931-88C0AE00A2B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5C2A93F-7803-07AA-AE8F-CAE44B51EC8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6E230AF-7D91-8F0F-7605-8EA7A854A6AB}"/>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F37F0A6F-021A-2901-D8A5-A06CAB6E2E2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1AE8581-3189-EE34-A287-83E1B271418E}"/>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2530062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691B4B-10A4-D6A2-2113-30F77BF6AAB2}"/>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DBEABBA-2957-2353-CE0E-CAF9DDA63D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C51D16B3-F3EF-913D-7710-B0C2B3EF18E9}"/>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8CAE1CC8-D350-3F97-D77A-80124D29084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78B8D64-8959-3689-79E2-295E668D252C}"/>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2567348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69BF33-2B7C-195B-98C8-8DE77ACAC64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9B18303-A0FE-2FE3-BFF2-E363E089604D}"/>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7142165-66AC-EA9F-67DC-482340FC838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701E1D7A-84A3-7EF0-0C05-CE7DF9D916B0}"/>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6" name="Нижний колонтитул 5">
            <a:extLst>
              <a:ext uri="{FF2B5EF4-FFF2-40B4-BE49-F238E27FC236}">
                <a16:creationId xmlns:a16="http://schemas.microsoft.com/office/drawing/2014/main" id="{BBFB3203-41DE-26C4-0187-E934B53A142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1B99B57-C410-1146-9A21-7D899EE63B74}"/>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533902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B930C0-6686-0049-4A43-19F315C50CD4}"/>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B6EC547-DAB3-6548-6D49-4A77BD7D44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6311A01-04DB-6656-1762-3D044DADDC2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98059987-8B2A-A356-F2B2-74C9F2BD79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F76E203-BE54-A3CF-7217-CBEE5A5101F8}"/>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E174341F-129E-4BAD-9C33-78E6D9D7EE27}"/>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8" name="Нижний колонтитул 7">
            <a:extLst>
              <a:ext uri="{FF2B5EF4-FFF2-40B4-BE49-F238E27FC236}">
                <a16:creationId xmlns:a16="http://schemas.microsoft.com/office/drawing/2014/main" id="{59EBFDC4-D2C0-8EA7-224E-C2C64ACBBF0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08372848-AB16-5EE1-F1CD-178EAA036BB3}"/>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235225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B959568-B2DE-BF17-C527-7BDB0DC08B97}"/>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208A8765-4A32-AFEA-D2A1-194C3FCC275C}"/>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4" name="Нижний колонтитул 3">
            <a:extLst>
              <a:ext uri="{FF2B5EF4-FFF2-40B4-BE49-F238E27FC236}">
                <a16:creationId xmlns:a16="http://schemas.microsoft.com/office/drawing/2014/main" id="{A853E91C-3ED8-8005-84EF-7C70749B45AA}"/>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BFBD335A-99E7-BFAC-165C-8E9165A1AE3A}"/>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893409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A88DC06D-41E1-F859-39CA-C90A343F290F}"/>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3" name="Нижний колонтитул 2">
            <a:extLst>
              <a:ext uri="{FF2B5EF4-FFF2-40B4-BE49-F238E27FC236}">
                <a16:creationId xmlns:a16="http://schemas.microsoft.com/office/drawing/2014/main" id="{ADB3CEA4-E4A5-C85C-7403-A09424D69D13}"/>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FA430346-BFDA-B429-BB40-1481F0E2135B}"/>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309055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EAED73-1328-A4D4-F877-F4846BD5406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DB1D2850-82A2-50FD-ED39-159B93D4B0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68D7968-4B87-7203-6793-0305B161A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376EFC8-B920-D0D1-2617-F0318D4A5E62}"/>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6" name="Нижний колонтитул 5">
            <a:extLst>
              <a:ext uri="{FF2B5EF4-FFF2-40B4-BE49-F238E27FC236}">
                <a16:creationId xmlns:a16="http://schemas.microsoft.com/office/drawing/2014/main" id="{3223BBA7-AF6F-F82F-263A-CC29FE9738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205A664D-33E6-BE3B-BDEE-ABBDC1D87235}"/>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2217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87AC97-2AE1-9890-4EDA-103FA1A70FF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4876638-9610-90C0-2E25-FF198AB923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F3B93AA5-927B-A45C-16A2-9CD43B5BE5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068D1AD-B28D-298B-5879-F9AE62BE99F3}"/>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6" name="Нижний колонтитул 5">
            <a:extLst>
              <a:ext uri="{FF2B5EF4-FFF2-40B4-BE49-F238E27FC236}">
                <a16:creationId xmlns:a16="http://schemas.microsoft.com/office/drawing/2014/main" id="{7635236B-B5DA-F9A9-4057-03DB13A20DA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D56E9D93-0D32-3399-B87D-0940F7C934DB}"/>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76639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1F85BA-DAD5-88AE-6BE7-AEC3B26098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E3E2A0EA-837A-83F7-AE78-8A38695EF671}"/>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10A3039-993D-AA3E-95DF-4EBB765FD248}"/>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F842F495-09A3-C844-8BD4-183B8F863E3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858DB20-5D40-84DC-B706-990E27CD44D1}"/>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1277445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E4E66787-7ADE-0188-4395-98ECAF874136}"/>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C15FF804-E684-D00E-7C4F-18D777174218}"/>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95070CB-E383-B846-7A57-99DB01572B8A}"/>
              </a:ext>
            </a:extLst>
          </p:cNvPr>
          <p:cNvSpPr>
            <a:spLocks noGrp="1"/>
          </p:cNvSpPr>
          <p:nvPr>
            <p:ph type="dt" sz="half" idx="10"/>
          </p:nvPr>
        </p:nvSpPr>
        <p:spPr/>
        <p:txBody>
          <a:body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8F5D42E1-F82B-CC4D-5BDE-071FD0D34C6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9CFC9B8-B3A2-7E00-CE4E-749C1A1E09E7}"/>
              </a:ext>
            </a:extLst>
          </p:cNvPr>
          <p:cNvSpPr>
            <a:spLocks noGrp="1"/>
          </p:cNvSpPr>
          <p:nvPr>
            <p:ph type="sldNum" sz="quarter" idx="12"/>
          </p:nvPr>
        </p:nvSpPr>
        <p:spPr/>
        <p:txBody>
          <a:bodyPr/>
          <a:lstStyle/>
          <a:p>
            <a:fld id="{6783226E-F64A-934D-8405-2B882C6FECE9}" type="slidenum">
              <a:rPr lang="ru-RU" smtClean="0"/>
              <a:t>‹#›</a:t>
            </a:fld>
            <a:endParaRPr lang="ru-RU"/>
          </a:p>
        </p:txBody>
      </p:sp>
    </p:spTree>
    <p:extLst>
      <p:ext uri="{BB962C8B-B14F-4D97-AF65-F5344CB8AC3E}">
        <p14:creationId xmlns:p14="http://schemas.microsoft.com/office/powerpoint/2010/main" val="2160055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5EDD0D-5F39-BBEA-9AED-6C7E3411A3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5B23C085-CC4E-C49C-8714-6067FBFBA8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365E221-2606-0F56-FCCB-C48D66A1D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79740B-CFFA-8A41-9B4B-183D83990883}" type="datetimeFigureOut">
              <a:rPr lang="ru-RU" smtClean="0"/>
              <a:t>06.05.2024</a:t>
            </a:fld>
            <a:endParaRPr lang="ru-RU"/>
          </a:p>
        </p:txBody>
      </p:sp>
      <p:sp>
        <p:nvSpPr>
          <p:cNvPr id="5" name="Нижний колонтитул 4">
            <a:extLst>
              <a:ext uri="{FF2B5EF4-FFF2-40B4-BE49-F238E27FC236}">
                <a16:creationId xmlns:a16="http://schemas.microsoft.com/office/drawing/2014/main" id="{0AFB917B-5CB4-D42A-9061-35C8028A47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792B0F54-DD97-FA12-C098-68125F3EAF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83226E-F64A-934D-8405-2B882C6FECE9}" type="slidenum">
              <a:rPr lang="ru-RU" smtClean="0"/>
              <a:t>‹#›</a:t>
            </a:fld>
            <a:endParaRPr lang="ru-RU"/>
          </a:p>
        </p:txBody>
      </p:sp>
    </p:spTree>
    <p:extLst>
      <p:ext uri="{BB962C8B-B14F-4D97-AF65-F5344CB8AC3E}">
        <p14:creationId xmlns:p14="http://schemas.microsoft.com/office/powerpoint/2010/main" val="5896191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D88B60-B81E-2BAF-F7AB-0BD34A9EEC3D}"/>
              </a:ext>
            </a:extLst>
          </p:cNvPr>
          <p:cNvSpPr>
            <a:spLocks noGrp="1"/>
          </p:cNvSpPr>
          <p:nvPr>
            <p:ph type="ctrTitle"/>
          </p:nvPr>
        </p:nvSpPr>
        <p:spPr>
          <a:xfrm>
            <a:off x="1524000" y="1239930"/>
            <a:ext cx="9144000" cy="2387600"/>
          </a:xfrm>
        </p:spPr>
        <p:txBody>
          <a:bodyPr>
            <a:noAutofit/>
          </a:bodyPr>
          <a:lstStyle/>
          <a:p>
            <a:r>
              <a:rPr lang="ru-RU" sz="4400" dirty="0"/>
              <a:t>ПРЕЗЕНТАЦИЯ К ПРАКТИЧЕСКОМУ ЗАНЯТИЮ</a:t>
            </a:r>
            <a:br>
              <a:rPr lang="ru-RU" sz="4400" dirty="0"/>
            </a:br>
            <a:r>
              <a:rPr lang="ru-RU" sz="4400" dirty="0"/>
              <a:t>«ЭКОЛОГИЧЕСКАЯ СИТУАЦИЯ В МИРЕ»</a:t>
            </a:r>
          </a:p>
        </p:txBody>
      </p:sp>
      <p:sp>
        <p:nvSpPr>
          <p:cNvPr id="3" name="Подзаголовок 2">
            <a:extLst>
              <a:ext uri="{FF2B5EF4-FFF2-40B4-BE49-F238E27FC236}">
                <a16:creationId xmlns:a16="http://schemas.microsoft.com/office/drawing/2014/main" id="{99D57412-1B9C-6974-E256-BCDD2389492F}"/>
              </a:ext>
            </a:extLst>
          </p:cNvPr>
          <p:cNvSpPr>
            <a:spLocks noGrp="1"/>
          </p:cNvSpPr>
          <p:nvPr>
            <p:ph type="subTitle" idx="1"/>
          </p:nvPr>
        </p:nvSpPr>
        <p:spPr>
          <a:xfrm>
            <a:off x="1524000" y="3944983"/>
            <a:ext cx="9144000" cy="1672047"/>
          </a:xfrm>
        </p:spPr>
        <p:txBody>
          <a:bodyPr>
            <a:normAutofit fontScale="92500" lnSpcReduction="20000"/>
          </a:bodyPr>
          <a:lstStyle/>
          <a:p>
            <a:r>
              <a:rPr lang="ru-RU" sz="2000" dirty="0"/>
              <a:t>Тема КТП: 1.11 Экология/ Семестр: 4 </a:t>
            </a:r>
          </a:p>
          <a:p>
            <a:r>
              <a:rPr lang="ru-RU" sz="2000" dirty="0"/>
              <a:t>Специальность: 38.02.03 Операционная деятельность в логистике</a:t>
            </a:r>
          </a:p>
          <a:p>
            <a:r>
              <a:rPr lang="ru-RU" sz="2000" dirty="0"/>
              <a:t>Предмет: ОГСЭ.03 Иностранный язык </a:t>
            </a:r>
            <a:endParaRPr lang="en-US" sz="2000" dirty="0"/>
          </a:p>
          <a:p>
            <a:r>
              <a:rPr lang="en-US" sz="2000" dirty="0"/>
              <a:t>___</a:t>
            </a:r>
          </a:p>
          <a:p>
            <a:r>
              <a:rPr lang="ru-RU" sz="2000" dirty="0"/>
              <a:t>ГОАПОУ «Липецкий металлургический колледж», преподаватель </a:t>
            </a:r>
            <a:r>
              <a:rPr lang="ru-RU" sz="2000" dirty="0" err="1"/>
              <a:t>Похиленко</a:t>
            </a:r>
            <a:r>
              <a:rPr lang="ru-RU" sz="2000" dirty="0"/>
              <a:t> Д.А.</a:t>
            </a:r>
          </a:p>
        </p:txBody>
      </p:sp>
    </p:spTree>
    <p:extLst>
      <p:ext uri="{BB962C8B-B14F-4D97-AF65-F5344CB8AC3E}">
        <p14:creationId xmlns:p14="http://schemas.microsoft.com/office/powerpoint/2010/main" val="4244050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B73EFF-AB8B-2EDD-47F2-4151BB40E8E7}"/>
              </a:ext>
            </a:extLst>
          </p:cNvPr>
          <p:cNvSpPr>
            <a:spLocks noGrp="1"/>
          </p:cNvSpPr>
          <p:nvPr>
            <p:ph type="ctrTitle"/>
          </p:nvPr>
        </p:nvSpPr>
        <p:spPr/>
        <p:txBody>
          <a:bodyPr/>
          <a:lstStyle/>
          <a:p>
            <a:r>
              <a:rPr lang="ru-RU" dirty="0">
                <a:solidFill>
                  <a:schemeClr val="accent6">
                    <a:lumMod val="50000"/>
                  </a:schemeClr>
                </a:solidFill>
                <a:latin typeface="Segoe UI Web (West European)"/>
              </a:rPr>
              <a:t> </a:t>
            </a:r>
            <a:r>
              <a:rPr lang="en-US" dirty="0">
                <a:solidFill>
                  <a:schemeClr val="accent6">
                    <a:lumMod val="50000"/>
                  </a:schemeClr>
                </a:solidFill>
                <a:latin typeface="Segoe UI Web (West European)"/>
              </a:rPr>
              <a:t>ECOLOGICAL S</a:t>
            </a:r>
            <a:r>
              <a:rPr lang="en" i="0" u="none" strike="noStrike" dirty="0">
                <a:solidFill>
                  <a:schemeClr val="accent6">
                    <a:lumMod val="50000"/>
                  </a:schemeClr>
                </a:solidFill>
                <a:effectLst/>
                <a:latin typeface="Segoe UI Web (West European)"/>
              </a:rPr>
              <a:t>SITUATION IN THE WORLD</a:t>
            </a:r>
            <a:endParaRPr lang="ru-RU" dirty="0">
              <a:solidFill>
                <a:schemeClr val="accent6">
                  <a:lumMod val="50000"/>
                </a:schemeClr>
              </a:solidFill>
            </a:endParaRPr>
          </a:p>
        </p:txBody>
      </p:sp>
      <p:sp>
        <p:nvSpPr>
          <p:cNvPr id="3" name="Подзаголовок 2">
            <a:extLst>
              <a:ext uri="{FF2B5EF4-FFF2-40B4-BE49-F238E27FC236}">
                <a16:creationId xmlns:a16="http://schemas.microsoft.com/office/drawing/2014/main" id="{8B8155D4-343B-1041-12A3-83F0324F0AA1}"/>
              </a:ext>
            </a:extLst>
          </p:cNvPr>
          <p:cNvSpPr>
            <a:spLocks noGrp="1"/>
          </p:cNvSpPr>
          <p:nvPr>
            <p:ph type="subTitle" idx="1"/>
          </p:nvPr>
        </p:nvSpPr>
        <p:spPr/>
        <p:txBody>
          <a:bodyPr/>
          <a:lstStyle/>
          <a:p>
            <a:r>
              <a:rPr lang="en-US" dirty="0"/>
              <a:t>Why? When? Who? How much? How long?</a:t>
            </a:r>
            <a:endParaRPr lang="ru-RU" dirty="0"/>
          </a:p>
        </p:txBody>
      </p:sp>
    </p:spTree>
    <p:extLst>
      <p:ext uri="{BB962C8B-B14F-4D97-AF65-F5344CB8AC3E}">
        <p14:creationId xmlns:p14="http://schemas.microsoft.com/office/powerpoint/2010/main" val="888968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1873BC-45DC-B965-B0D1-29BF6DE9F9FC}"/>
              </a:ext>
            </a:extLst>
          </p:cNvPr>
          <p:cNvSpPr>
            <a:spLocks noGrp="1"/>
          </p:cNvSpPr>
          <p:nvPr>
            <p:ph type="title"/>
          </p:nvPr>
        </p:nvSpPr>
        <p:spPr/>
        <p:txBody>
          <a:bodyPr>
            <a:normAutofit/>
          </a:bodyPr>
          <a:lstStyle/>
          <a:p>
            <a:r>
              <a:rPr lang="en-US" sz="4800" b="1" dirty="0">
                <a:solidFill>
                  <a:schemeClr val="accent6">
                    <a:lumMod val="50000"/>
                  </a:schemeClr>
                </a:solidFill>
              </a:rPr>
              <a:t>TABLE OF CONTENT</a:t>
            </a:r>
            <a:endParaRPr lang="ru-RU" sz="4800" b="1" dirty="0">
              <a:solidFill>
                <a:schemeClr val="accent6">
                  <a:lumMod val="50000"/>
                </a:schemeClr>
              </a:solidFill>
            </a:endParaRPr>
          </a:p>
        </p:txBody>
      </p:sp>
      <p:sp>
        <p:nvSpPr>
          <p:cNvPr id="3" name="Объект 2">
            <a:extLst>
              <a:ext uri="{FF2B5EF4-FFF2-40B4-BE49-F238E27FC236}">
                <a16:creationId xmlns:a16="http://schemas.microsoft.com/office/drawing/2014/main" id="{96624F17-5BCA-6A1D-7B07-6A7CF4FAF1DF}"/>
              </a:ext>
            </a:extLst>
          </p:cNvPr>
          <p:cNvSpPr>
            <a:spLocks noGrp="1"/>
          </p:cNvSpPr>
          <p:nvPr>
            <p:ph idx="1"/>
          </p:nvPr>
        </p:nvSpPr>
        <p:spPr/>
        <p:txBody>
          <a:bodyPr/>
          <a:lstStyle/>
          <a:p>
            <a:r>
              <a:rPr lang="en-US" dirty="0"/>
              <a:t>PRE-WORK ACTIVITY</a:t>
            </a:r>
          </a:p>
          <a:p>
            <a:r>
              <a:rPr lang="en-US" dirty="0"/>
              <a:t>EXAMPLES OF ENVIRONMENTAL PROBLEMS </a:t>
            </a:r>
          </a:p>
          <a:p>
            <a:r>
              <a:rPr lang="en-US" dirty="0"/>
              <a:t>ECOLOGICAL PROBLEMS: what do we know</a:t>
            </a:r>
            <a:r>
              <a:rPr lang="ru-RU" dirty="0"/>
              <a:t>?</a:t>
            </a:r>
          </a:p>
          <a:p>
            <a:r>
              <a:rPr lang="en-US" dirty="0"/>
              <a:t>OUR RESPONSIBILITY</a:t>
            </a:r>
            <a:r>
              <a:rPr lang="ru-RU" dirty="0"/>
              <a:t> </a:t>
            </a:r>
            <a:endParaRPr lang="en-US" dirty="0"/>
          </a:p>
          <a:p>
            <a:r>
              <a:rPr lang="en-US" dirty="0"/>
              <a:t>Home-work</a:t>
            </a:r>
            <a:endParaRPr lang="ru-RU" dirty="0"/>
          </a:p>
        </p:txBody>
      </p:sp>
    </p:spTree>
    <p:extLst>
      <p:ext uri="{BB962C8B-B14F-4D97-AF65-F5344CB8AC3E}">
        <p14:creationId xmlns:p14="http://schemas.microsoft.com/office/powerpoint/2010/main" val="1890587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95D3DA-E5E3-329A-6107-ABC0CDA5FAFF}"/>
              </a:ext>
            </a:extLst>
          </p:cNvPr>
          <p:cNvSpPr>
            <a:spLocks noGrp="1"/>
          </p:cNvSpPr>
          <p:nvPr>
            <p:ph type="title"/>
          </p:nvPr>
        </p:nvSpPr>
        <p:spPr/>
        <p:txBody>
          <a:bodyPr>
            <a:normAutofit/>
          </a:bodyPr>
          <a:lstStyle/>
          <a:p>
            <a:r>
              <a:rPr lang="en-US" sz="4800" b="1" dirty="0">
                <a:solidFill>
                  <a:schemeClr val="accent6">
                    <a:lumMod val="50000"/>
                  </a:schemeClr>
                </a:solidFill>
              </a:rPr>
              <a:t>PRE-WORK ACTIVITY</a:t>
            </a:r>
            <a:endParaRPr lang="ru-RU" sz="4800" b="1" dirty="0">
              <a:solidFill>
                <a:schemeClr val="accent6">
                  <a:lumMod val="50000"/>
                </a:schemeClr>
              </a:solidFill>
            </a:endParaRPr>
          </a:p>
        </p:txBody>
      </p:sp>
      <p:sp>
        <p:nvSpPr>
          <p:cNvPr id="3" name="Объект 2">
            <a:extLst>
              <a:ext uri="{FF2B5EF4-FFF2-40B4-BE49-F238E27FC236}">
                <a16:creationId xmlns:a16="http://schemas.microsoft.com/office/drawing/2014/main" id="{E9284840-3FE4-C8D2-89B3-6F12EFA2298F}"/>
              </a:ext>
            </a:extLst>
          </p:cNvPr>
          <p:cNvSpPr>
            <a:spLocks noGrp="1"/>
          </p:cNvSpPr>
          <p:nvPr>
            <p:ph sz="half" idx="1"/>
          </p:nvPr>
        </p:nvSpPr>
        <p:spPr/>
        <p:txBody>
          <a:bodyPr>
            <a:normAutofit/>
          </a:bodyPr>
          <a:lstStyle/>
          <a:p>
            <a:pPr marL="0" indent="0">
              <a:buNone/>
            </a:pPr>
            <a:r>
              <a:rPr lang="en" sz="2400" b="1" dirty="0"/>
              <a:t>QUESTIONS: </a:t>
            </a:r>
          </a:p>
          <a:p>
            <a:r>
              <a:rPr lang="en" sz="2400" dirty="0"/>
              <a:t>1. What ecological problems do you know? </a:t>
            </a:r>
          </a:p>
          <a:p>
            <a:r>
              <a:rPr lang="en" sz="2400" dirty="0"/>
              <a:t>2. What do you do to do to help your town to be clean and safe? </a:t>
            </a:r>
          </a:p>
          <a:p>
            <a:pPr marL="0" indent="0">
              <a:buNone/>
            </a:pPr>
            <a:endParaRPr lang="ru-RU" sz="2400" dirty="0"/>
          </a:p>
        </p:txBody>
      </p:sp>
      <p:sp>
        <p:nvSpPr>
          <p:cNvPr id="4" name="Объект 3">
            <a:extLst>
              <a:ext uri="{FF2B5EF4-FFF2-40B4-BE49-F238E27FC236}">
                <a16:creationId xmlns:a16="http://schemas.microsoft.com/office/drawing/2014/main" id="{E4B246EA-4893-844D-D738-268798FE3BC6}"/>
              </a:ext>
            </a:extLst>
          </p:cNvPr>
          <p:cNvSpPr>
            <a:spLocks noGrp="1"/>
          </p:cNvSpPr>
          <p:nvPr>
            <p:ph sz="half" idx="2"/>
          </p:nvPr>
        </p:nvSpPr>
        <p:spPr/>
        <p:txBody>
          <a:bodyPr>
            <a:normAutofit/>
          </a:bodyPr>
          <a:lstStyle/>
          <a:p>
            <a:pPr marL="0" indent="0">
              <a:buNone/>
            </a:pPr>
            <a:r>
              <a:rPr lang="en-US" sz="2400" b="1" dirty="0"/>
              <a:t>MAKE A LIST of 5-8 examples:</a:t>
            </a:r>
            <a:endParaRPr lang="ru-RU" sz="2400" b="1" dirty="0"/>
          </a:p>
          <a:p>
            <a:r>
              <a:rPr lang="en" sz="2400" dirty="0"/>
              <a:t>What places in our city pollute (exert downward pressure on nature) the environment? </a:t>
            </a:r>
          </a:p>
          <a:p>
            <a:endParaRPr lang="ru-RU" sz="2400" dirty="0"/>
          </a:p>
        </p:txBody>
      </p:sp>
    </p:spTree>
    <p:extLst>
      <p:ext uri="{BB962C8B-B14F-4D97-AF65-F5344CB8AC3E}">
        <p14:creationId xmlns:p14="http://schemas.microsoft.com/office/powerpoint/2010/main" val="427665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0AAAA9-2A27-4EDF-C82B-E7CF575FB8E1}"/>
              </a:ext>
            </a:extLst>
          </p:cNvPr>
          <p:cNvSpPr>
            <a:spLocks noGrp="1"/>
          </p:cNvSpPr>
          <p:nvPr>
            <p:ph type="title"/>
          </p:nvPr>
        </p:nvSpPr>
        <p:spPr/>
        <p:txBody>
          <a:bodyPr/>
          <a:lstStyle/>
          <a:p>
            <a:r>
              <a:rPr lang="en" sz="4400" b="1" dirty="0">
                <a:solidFill>
                  <a:schemeClr val="accent6">
                    <a:lumMod val="50000"/>
                  </a:schemeClr>
                </a:solidFill>
              </a:rPr>
              <a:t>EXAMPLES OF ENVIRONMENTAL PROBLEMS</a:t>
            </a:r>
            <a:endParaRPr lang="ru-RU" b="1" dirty="0">
              <a:solidFill>
                <a:schemeClr val="accent6">
                  <a:lumMod val="50000"/>
                </a:schemeClr>
              </a:solidFill>
            </a:endParaRPr>
          </a:p>
        </p:txBody>
      </p:sp>
      <p:sp>
        <p:nvSpPr>
          <p:cNvPr id="3" name="Текст 2">
            <a:extLst>
              <a:ext uri="{FF2B5EF4-FFF2-40B4-BE49-F238E27FC236}">
                <a16:creationId xmlns:a16="http://schemas.microsoft.com/office/drawing/2014/main" id="{9450DD69-9C5F-5A70-6111-7E4002A67EA0}"/>
              </a:ext>
            </a:extLst>
          </p:cNvPr>
          <p:cNvSpPr>
            <a:spLocks noGrp="1"/>
          </p:cNvSpPr>
          <p:nvPr>
            <p:ph type="body" idx="1"/>
          </p:nvPr>
        </p:nvSpPr>
        <p:spPr>
          <a:xfrm>
            <a:off x="836612" y="1273970"/>
            <a:ext cx="10512424" cy="823912"/>
          </a:xfrm>
        </p:spPr>
        <p:txBody>
          <a:bodyPr>
            <a:normAutofit/>
          </a:bodyPr>
          <a:lstStyle/>
          <a:p>
            <a:r>
              <a:rPr lang="en" sz="1400" b="0" dirty="0"/>
              <a:t>MANY PEOPLE BELIEVE THAT THE WAY WE LIVE OUR LIVES TODAY IS HAVING AN EXTREMELY BAD EFFECT ON THE ENVIRONMENT. HERE ARE SOME EXAMPLES OF ENVIRONMENTAL PROBLEMS AND THE VOCABULARY WE NEED TO TALK ABOUT THEM. </a:t>
            </a:r>
          </a:p>
          <a:p>
            <a:pPr marL="285750" indent="-285750">
              <a:buFont typeface="Arial" panose="020B0604020202020204" pitchFamily="34" charset="0"/>
              <a:buChar char="•"/>
            </a:pPr>
            <a:r>
              <a:rPr lang="en" sz="1600" i="0" u="none" strike="noStrike" dirty="0">
                <a:solidFill>
                  <a:srgbClr val="000000"/>
                </a:solidFill>
                <a:effectLst/>
                <a:latin typeface="-apple-system"/>
              </a:rPr>
              <a:t>exercise</a:t>
            </a:r>
            <a:r>
              <a:rPr lang="en" sz="1600" dirty="0">
                <a:solidFill>
                  <a:srgbClr val="000000"/>
                </a:solidFill>
                <a:latin typeface="-apple-system"/>
              </a:rPr>
              <a:t>: </a:t>
            </a:r>
            <a:r>
              <a:rPr lang="en" sz="1600" i="0" u="none" strike="noStrike" dirty="0">
                <a:solidFill>
                  <a:srgbClr val="000000"/>
                </a:solidFill>
                <a:effectLst/>
                <a:latin typeface="-apple-system"/>
              </a:rPr>
              <a:t>rewrite</a:t>
            </a:r>
            <a:r>
              <a:rPr lang="ru-RU" sz="1600" i="0" u="none" strike="noStrike" dirty="0">
                <a:solidFill>
                  <a:srgbClr val="000000"/>
                </a:solidFill>
                <a:effectLst/>
                <a:latin typeface="-apple-system"/>
              </a:rPr>
              <a:t> </a:t>
            </a:r>
            <a:r>
              <a:rPr lang="en-US" sz="1600" i="0" u="none" strike="noStrike" dirty="0">
                <a:solidFill>
                  <a:srgbClr val="000000"/>
                </a:solidFill>
                <a:effectLst/>
                <a:latin typeface="-apple-system"/>
              </a:rPr>
              <a:t>the table </a:t>
            </a:r>
            <a:r>
              <a:rPr lang="en-US" sz="1600" dirty="0">
                <a:solidFill>
                  <a:srgbClr val="000000"/>
                </a:solidFill>
                <a:latin typeface="-apple-system"/>
              </a:rPr>
              <a:t>b</a:t>
            </a:r>
            <a:r>
              <a:rPr lang="en-US" sz="1600" i="0" u="none" strike="noStrike" dirty="0">
                <a:solidFill>
                  <a:srgbClr val="000000"/>
                </a:solidFill>
                <a:effectLst/>
                <a:latin typeface="-apple-system"/>
              </a:rPr>
              <a:t>elow and </a:t>
            </a:r>
            <a:r>
              <a:rPr lang="en" sz="1600" i="0" u="none" strike="noStrike" dirty="0">
                <a:solidFill>
                  <a:srgbClr val="000000"/>
                </a:solidFill>
                <a:effectLst/>
                <a:latin typeface="-apple-system"/>
              </a:rPr>
              <a:t>fill out a form </a:t>
            </a:r>
            <a:r>
              <a:rPr lang="en-US" sz="1600" dirty="0">
                <a:solidFill>
                  <a:srgbClr val="000000"/>
                </a:solidFill>
                <a:latin typeface="-apple-system"/>
              </a:rPr>
              <a:t>using English dictionary </a:t>
            </a:r>
            <a:endParaRPr lang="ru-RU" sz="1600" dirty="0"/>
          </a:p>
        </p:txBody>
      </p:sp>
      <p:graphicFrame>
        <p:nvGraphicFramePr>
          <p:cNvPr id="7" name="Объект 6">
            <a:extLst>
              <a:ext uri="{FF2B5EF4-FFF2-40B4-BE49-F238E27FC236}">
                <a16:creationId xmlns:a16="http://schemas.microsoft.com/office/drawing/2014/main" id="{6F18E92F-3F33-A2A0-0EAB-F66D3196FD8B}"/>
              </a:ext>
            </a:extLst>
          </p:cNvPr>
          <p:cNvGraphicFramePr>
            <a:graphicFrameLocks noGrp="1"/>
          </p:cNvGraphicFramePr>
          <p:nvPr>
            <p:ph sz="half" idx="2"/>
            <p:extLst>
              <p:ext uri="{D42A27DB-BD31-4B8C-83A1-F6EECF244321}">
                <p14:modId xmlns:p14="http://schemas.microsoft.com/office/powerpoint/2010/main" val="2663800733"/>
              </p:ext>
            </p:extLst>
          </p:nvPr>
        </p:nvGraphicFramePr>
        <p:xfrm>
          <a:off x="836612" y="2275658"/>
          <a:ext cx="10371319" cy="3569290"/>
        </p:xfrm>
        <a:graphic>
          <a:graphicData uri="http://schemas.openxmlformats.org/drawingml/2006/table">
            <a:tbl>
              <a:tblPr firstRow="1" bandRow="1">
                <a:tableStyleId>{5940675A-B579-460E-94D1-54222C63F5DA}</a:tableStyleId>
              </a:tblPr>
              <a:tblGrid>
                <a:gridCol w="1397137">
                  <a:extLst>
                    <a:ext uri="{9D8B030D-6E8A-4147-A177-3AD203B41FA5}">
                      <a16:colId xmlns:a16="http://schemas.microsoft.com/office/drawing/2014/main" val="3216648179"/>
                    </a:ext>
                  </a:extLst>
                </a:gridCol>
                <a:gridCol w="731520">
                  <a:extLst>
                    <a:ext uri="{9D8B030D-6E8A-4147-A177-3AD203B41FA5}">
                      <a16:colId xmlns:a16="http://schemas.microsoft.com/office/drawing/2014/main" val="3133752713"/>
                    </a:ext>
                  </a:extLst>
                </a:gridCol>
                <a:gridCol w="744582">
                  <a:extLst>
                    <a:ext uri="{9D8B030D-6E8A-4147-A177-3AD203B41FA5}">
                      <a16:colId xmlns:a16="http://schemas.microsoft.com/office/drawing/2014/main" val="4182069325"/>
                    </a:ext>
                  </a:extLst>
                </a:gridCol>
                <a:gridCol w="836023">
                  <a:extLst>
                    <a:ext uri="{9D8B030D-6E8A-4147-A177-3AD203B41FA5}">
                      <a16:colId xmlns:a16="http://schemas.microsoft.com/office/drawing/2014/main" val="1740178649"/>
                    </a:ext>
                  </a:extLst>
                </a:gridCol>
                <a:gridCol w="1266180">
                  <a:extLst>
                    <a:ext uri="{9D8B030D-6E8A-4147-A177-3AD203B41FA5}">
                      <a16:colId xmlns:a16="http://schemas.microsoft.com/office/drawing/2014/main" val="2214682364"/>
                    </a:ext>
                  </a:extLst>
                </a:gridCol>
                <a:gridCol w="1277786">
                  <a:extLst>
                    <a:ext uri="{9D8B030D-6E8A-4147-A177-3AD203B41FA5}">
                      <a16:colId xmlns:a16="http://schemas.microsoft.com/office/drawing/2014/main" val="1996924220"/>
                    </a:ext>
                  </a:extLst>
                </a:gridCol>
                <a:gridCol w="1566751">
                  <a:extLst>
                    <a:ext uri="{9D8B030D-6E8A-4147-A177-3AD203B41FA5}">
                      <a16:colId xmlns:a16="http://schemas.microsoft.com/office/drawing/2014/main" val="1927194007"/>
                    </a:ext>
                  </a:extLst>
                </a:gridCol>
                <a:gridCol w="1193448">
                  <a:extLst>
                    <a:ext uri="{9D8B030D-6E8A-4147-A177-3AD203B41FA5}">
                      <a16:colId xmlns:a16="http://schemas.microsoft.com/office/drawing/2014/main" val="1898355844"/>
                    </a:ext>
                  </a:extLst>
                </a:gridCol>
                <a:gridCol w="1357892">
                  <a:extLst>
                    <a:ext uri="{9D8B030D-6E8A-4147-A177-3AD203B41FA5}">
                      <a16:colId xmlns:a16="http://schemas.microsoft.com/office/drawing/2014/main" val="3160902544"/>
                    </a:ext>
                  </a:extLst>
                </a:gridCol>
              </a:tblGrid>
              <a:tr h="982708">
                <a:tc>
                  <a:txBody>
                    <a:bodyPr/>
                    <a:lstStyle/>
                    <a:p>
                      <a:pPr algn="ctr"/>
                      <a:r>
                        <a:rPr lang="en-US" sz="1800" b="0" dirty="0"/>
                        <a:t>The problem</a:t>
                      </a:r>
                      <a:endParaRPr lang="ru-RU" sz="1800" b="0" dirty="0"/>
                    </a:p>
                  </a:txBody>
                  <a:tcPr anchor="ctr"/>
                </a:tc>
                <a:tc>
                  <a:txBody>
                    <a:bodyPr/>
                    <a:lstStyle/>
                    <a:p>
                      <a:pPr algn="ctr"/>
                      <a:r>
                        <a:rPr lang="en" sz="1400" b="0" dirty="0">
                          <a:effectLst/>
                        </a:rPr>
                        <a:t>the ozone layer</a:t>
                      </a:r>
                      <a:endParaRPr lang="ru-RU" sz="1400" b="0" dirty="0"/>
                    </a:p>
                  </a:txBody>
                  <a:tcPr anchor="ctr"/>
                </a:tc>
                <a:tc>
                  <a:txBody>
                    <a:bodyPr/>
                    <a:lstStyle/>
                    <a:p>
                      <a:pPr algn="ctr"/>
                      <a:r>
                        <a:rPr lang="en" sz="1400" b="0" dirty="0">
                          <a:effectLst/>
                        </a:rPr>
                        <a:t>acid rains</a:t>
                      </a:r>
                      <a:endParaRPr lang="ru-RU" sz="1400" b="0" dirty="0"/>
                    </a:p>
                  </a:txBody>
                  <a:tcPr anchor="ctr"/>
                </a:tc>
                <a:tc>
                  <a:txBody>
                    <a:bodyPr/>
                    <a:lstStyle/>
                    <a:p>
                      <a:pPr algn="ctr"/>
                      <a:r>
                        <a:rPr lang="en" sz="1400" b="0" dirty="0">
                          <a:effectLst/>
                        </a:rPr>
                        <a:t>global warming</a:t>
                      </a:r>
                      <a:endParaRPr lang="ru-RU" sz="1400" b="0" dirty="0"/>
                    </a:p>
                  </a:txBody>
                  <a:tcPr anchor="ctr"/>
                </a:tc>
                <a:tc>
                  <a:txBody>
                    <a:bodyPr/>
                    <a:lstStyle/>
                    <a:p>
                      <a:pPr algn="ctr"/>
                      <a:r>
                        <a:rPr lang="en" sz="1400" b="0" dirty="0">
                          <a:effectLst/>
                        </a:rPr>
                        <a:t>toxic pollution of atmosphere</a:t>
                      </a:r>
                      <a:endParaRPr lang="ru-RU" sz="1400" b="0" dirty="0"/>
                    </a:p>
                  </a:txBody>
                  <a:tcPr anchor="ctr"/>
                </a:tc>
                <a:tc>
                  <a:txBody>
                    <a:bodyPr/>
                    <a:lstStyle/>
                    <a:p>
                      <a:pPr algn="ctr"/>
                      <a:r>
                        <a:rPr lang="en" sz="1400" b="0" dirty="0">
                          <a:effectLst/>
                        </a:rPr>
                        <a:t>disappearance of forests</a:t>
                      </a:r>
                      <a:endParaRPr lang="ru-RU" sz="1400" b="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 sz="1400" b="0" dirty="0"/>
                        <a:t>contamination of underground waters by chemical elements</a:t>
                      </a:r>
                      <a:endParaRPr lang="ru-RU" sz="1400" b="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 sz="1400" b="0" dirty="0"/>
                        <a:t>destruction of soil in some areas</a:t>
                      </a:r>
                      <a:endParaRPr lang="ru-RU" sz="1400" b="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 sz="1400" b="0" dirty="0"/>
                        <a:t>threat to some flora and fauna representatives</a:t>
                      </a:r>
                      <a:endParaRPr lang="ru-RU" sz="1400" b="0" dirty="0"/>
                    </a:p>
                  </a:txBody>
                  <a:tcPr anchor="ctr"/>
                </a:tc>
                <a:extLst>
                  <a:ext uri="{0D108BD9-81ED-4DB2-BD59-A6C34878D82A}">
                    <a16:rowId xmlns:a16="http://schemas.microsoft.com/office/drawing/2014/main" val="95303963"/>
                  </a:ext>
                </a:extLst>
              </a:tr>
              <a:tr h="756285">
                <a:tc>
                  <a:txBody>
                    <a:bodyPr/>
                    <a:lstStyle/>
                    <a:p>
                      <a:pPr algn="ctr"/>
                      <a:r>
                        <a:rPr lang="en-US" b="0" dirty="0"/>
                        <a:t>Translation</a:t>
                      </a:r>
                      <a:endParaRPr lang="ru-RU" b="0"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extLst>
                  <a:ext uri="{0D108BD9-81ED-4DB2-BD59-A6C34878D82A}">
                    <a16:rowId xmlns:a16="http://schemas.microsoft.com/office/drawing/2014/main" val="4002327744"/>
                  </a:ext>
                </a:extLst>
              </a:tr>
              <a:tr h="1830297">
                <a:tc>
                  <a:txBody>
                    <a:bodyPr/>
                    <a:lstStyle/>
                    <a:p>
                      <a:pPr algn="ctr"/>
                      <a:r>
                        <a:rPr lang="en-US" b="0" dirty="0"/>
                        <a:t>Definition</a:t>
                      </a:r>
                      <a:endParaRPr lang="ru-RU" b="0"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extLst>
                  <a:ext uri="{0D108BD9-81ED-4DB2-BD59-A6C34878D82A}">
                    <a16:rowId xmlns:a16="http://schemas.microsoft.com/office/drawing/2014/main" val="490002828"/>
                  </a:ext>
                </a:extLst>
              </a:tr>
            </a:tbl>
          </a:graphicData>
        </a:graphic>
      </p:graphicFrame>
    </p:spTree>
    <p:extLst>
      <p:ext uri="{BB962C8B-B14F-4D97-AF65-F5344CB8AC3E}">
        <p14:creationId xmlns:p14="http://schemas.microsoft.com/office/powerpoint/2010/main" val="4030256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BEA3D9-331C-C15B-B079-1482817A5E2A}"/>
              </a:ext>
            </a:extLst>
          </p:cNvPr>
          <p:cNvSpPr>
            <a:spLocks noGrp="1"/>
          </p:cNvSpPr>
          <p:nvPr>
            <p:ph type="title"/>
          </p:nvPr>
        </p:nvSpPr>
        <p:spPr/>
        <p:txBody>
          <a:bodyPr>
            <a:normAutofit/>
          </a:bodyPr>
          <a:lstStyle/>
          <a:p>
            <a:r>
              <a:rPr lang="en" sz="4200" b="1" dirty="0">
                <a:solidFill>
                  <a:schemeClr val="accent6">
                    <a:lumMod val="50000"/>
                  </a:schemeClr>
                </a:solidFill>
                <a:effectLst/>
              </a:rPr>
              <a:t>ECOLOGICAL PROBLEMS: what do we know?</a:t>
            </a:r>
            <a:endParaRPr lang="ru-RU" sz="4200" b="1" dirty="0">
              <a:solidFill>
                <a:schemeClr val="accent6">
                  <a:lumMod val="50000"/>
                </a:schemeClr>
              </a:solidFill>
            </a:endParaRPr>
          </a:p>
        </p:txBody>
      </p:sp>
      <p:sp>
        <p:nvSpPr>
          <p:cNvPr id="3" name="Объект 2">
            <a:extLst>
              <a:ext uri="{FF2B5EF4-FFF2-40B4-BE49-F238E27FC236}">
                <a16:creationId xmlns:a16="http://schemas.microsoft.com/office/drawing/2014/main" id="{108024D0-5120-A2D1-76F5-79479C946462}"/>
              </a:ext>
            </a:extLst>
          </p:cNvPr>
          <p:cNvSpPr>
            <a:spLocks noGrp="1"/>
          </p:cNvSpPr>
          <p:nvPr>
            <p:ph idx="1"/>
          </p:nvPr>
        </p:nvSpPr>
        <p:spPr>
          <a:xfrm>
            <a:off x="838200" y="1397724"/>
            <a:ext cx="10515600" cy="5277395"/>
          </a:xfrm>
        </p:spPr>
        <p:txBody>
          <a:bodyPr>
            <a:normAutofit fontScale="92500" lnSpcReduction="10000"/>
          </a:bodyPr>
          <a:lstStyle/>
          <a:p>
            <a:pPr algn="just"/>
            <a:r>
              <a:rPr lang="en" sz="1600" dirty="0">
                <a:effectLst/>
              </a:rPr>
              <a:t>Ecological problems are causing great damage to our environment. Among the most urgent ones are the ozone layer, acid rains, global warming, toxic pollution of atmosphere, disappearance of forests, contamination of underground waters by chemical elements, destruction of soil in some areas, and threat to some flora and fauna representatives. </a:t>
            </a:r>
            <a:endParaRPr lang="en" sz="2400" dirty="0"/>
          </a:p>
          <a:p>
            <a:pPr algn="just"/>
            <a:r>
              <a:rPr lang="en" sz="1600" dirty="0">
                <a:effectLst/>
              </a:rPr>
              <a:t>The Earth is the home to millions of different kinds of living things, which make up the complex world of nature. Nowadays people try to change their habitats to suit their own needs – to create farmlands or build cities. They create pollution and destroy wildlife habitats by digging the ground up for mining, or by building roads through them. A quarter of all the plants in the world are known to be in a danger or threatened with extinction. There are different types of pollution: water pollution, air pollution, ground pollution and nuclear pollution. </a:t>
            </a:r>
            <a:endParaRPr lang="en" sz="2400" dirty="0"/>
          </a:p>
          <a:p>
            <a:pPr algn="just"/>
            <a:r>
              <a:rPr lang="en" sz="1600" dirty="0">
                <a:effectLst/>
              </a:rPr>
              <a:t>Acid rain falls when poisonous gases from power stations and vehicle exhausts mix with oxygen and moisture in the air. These gases become the part of the water cycle and may be carried a long way by the wind before they fall as acid rain, which kills wildlife in lakes, rivers, and forests, and damages the surrounding plant life. </a:t>
            </a:r>
            <a:endParaRPr lang="en" sz="2400" dirty="0"/>
          </a:p>
          <a:p>
            <a:pPr algn="just"/>
            <a:r>
              <a:rPr lang="en" sz="1600" dirty="0">
                <a:effectLst/>
              </a:rPr>
              <a:t>World temperatures are currently rising every year. This so called global warming is caused by the building of gases and water </a:t>
            </a:r>
            <a:r>
              <a:rPr lang="en" sz="1600" dirty="0" err="1">
                <a:effectLst/>
              </a:rPr>
              <a:t>vapour</a:t>
            </a:r>
            <a:r>
              <a:rPr lang="en" sz="1600" dirty="0">
                <a:effectLst/>
              </a:rPr>
              <a:t> in the atmosphere. As the planet warms up, the polar ice caps will start to melt. This could cause sea levels to rise and many habitats will disappear under water. </a:t>
            </a:r>
            <a:endParaRPr lang="en" sz="2400" dirty="0"/>
          </a:p>
          <a:p>
            <a:pPr algn="just"/>
            <a:r>
              <a:rPr lang="en" sz="1600" dirty="0">
                <a:effectLst/>
              </a:rPr>
              <a:t>Every year world industry pollutes the atmosphere with about 1000 million tons of dust and other harmful substances. Many cities suffer from smog. Vast forests are cut and burn in fire. Their disappearance upsets the oxygen balance. As a result, some rare species of animals, birds, fish and plants disappear forever, a number of rivers and lakes dry </a:t>
            </a:r>
            <a:r>
              <a:rPr lang="en" sz="1600" dirty="0" err="1">
                <a:effectLst/>
              </a:rPr>
              <a:t>up.The</a:t>
            </a:r>
            <a:r>
              <a:rPr lang="en" sz="1600" dirty="0">
                <a:effectLst/>
              </a:rPr>
              <a:t> pollution of air and the world's ocean, destruction of the ozone layer is the result of man's careless interaction with nature, a sign of the ecological </a:t>
            </a:r>
            <a:r>
              <a:rPr lang="en" sz="1600" dirty="0" err="1">
                <a:effectLst/>
              </a:rPr>
              <a:t>crises.The</a:t>
            </a:r>
            <a:r>
              <a:rPr lang="en" sz="1600" dirty="0">
                <a:effectLst/>
              </a:rPr>
              <a:t> most horrible ecological disaster befell Ukraine and its people after the Chernobyl tragedy in April 1986. About 18 percent of the territory of Belarus were also polluted with radioactive substances. A great damage has been done to the agriculture, forests and people's health. The consequences of this explosion at the atomic power station are tragic for the Ukrainian, Belarussian and other nations. </a:t>
            </a:r>
            <a:endParaRPr lang="en" sz="2400" dirty="0"/>
          </a:p>
          <a:p>
            <a:pPr algn="just"/>
            <a:r>
              <a:rPr lang="en" sz="1600" dirty="0">
                <a:effectLst/>
              </a:rPr>
              <a:t>Ecological problems have no borders. However, environment disasters can be avoided if people broaden ecological education and every person understands that the beauty of nature is extremely fragile. Governments must take serious actions against pollution. </a:t>
            </a:r>
            <a:endParaRPr lang="en" sz="2400" dirty="0"/>
          </a:p>
        </p:txBody>
      </p:sp>
    </p:spTree>
    <p:extLst>
      <p:ext uri="{BB962C8B-B14F-4D97-AF65-F5344CB8AC3E}">
        <p14:creationId xmlns:p14="http://schemas.microsoft.com/office/powerpoint/2010/main" val="3354666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472C2A-F511-04C9-9F5C-21297C7FFF82}"/>
              </a:ext>
            </a:extLst>
          </p:cNvPr>
          <p:cNvSpPr>
            <a:spLocks noGrp="1"/>
          </p:cNvSpPr>
          <p:nvPr>
            <p:ph type="title"/>
          </p:nvPr>
        </p:nvSpPr>
        <p:spPr/>
        <p:txBody>
          <a:bodyPr>
            <a:normAutofit/>
          </a:bodyPr>
          <a:lstStyle/>
          <a:p>
            <a:r>
              <a:rPr lang="en" sz="4200" b="1" dirty="0">
                <a:solidFill>
                  <a:schemeClr val="accent6">
                    <a:lumMod val="50000"/>
                  </a:schemeClr>
                </a:solidFill>
                <a:effectLst/>
              </a:rPr>
              <a:t>ECOLOGICAL PROBLEMS: what do we know?</a:t>
            </a:r>
            <a:br>
              <a:rPr lang="ru-RU" sz="4200" b="1" dirty="0">
                <a:solidFill>
                  <a:schemeClr val="accent6">
                    <a:lumMod val="50000"/>
                  </a:schemeClr>
                </a:solidFill>
                <a:effectLst/>
              </a:rPr>
            </a:br>
            <a:r>
              <a:rPr lang="en-US" sz="4200" b="1" dirty="0">
                <a:solidFill>
                  <a:schemeClr val="accent6">
                    <a:lumMod val="50000"/>
                  </a:schemeClr>
                </a:solidFill>
                <a:effectLst/>
              </a:rPr>
              <a:t>AFTER-WORK ACTIVITY</a:t>
            </a:r>
            <a:endParaRPr lang="ru-RU" sz="4200" b="1" dirty="0">
              <a:solidFill>
                <a:schemeClr val="accent6">
                  <a:lumMod val="50000"/>
                </a:schemeClr>
              </a:solidFill>
            </a:endParaRPr>
          </a:p>
        </p:txBody>
      </p:sp>
      <p:sp>
        <p:nvSpPr>
          <p:cNvPr id="3" name="Текст 2">
            <a:extLst>
              <a:ext uri="{FF2B5EF4-FFF2-40B4-BE49-F238E27FC236}">
                <a16:creationId xmlns:a16="http://schemas.microsoft.com/office/drawing/2014/main" id="{4891E716-D10B-04E3-758C-FC0DD3A3FA9E}"/>
              </a:ext>
            </a:extLst>
          </p:cNvPr>
          <p:cNvSpPr>
            <a:spLocks noGrp="1"/>
          </p:cNvSpPr>
          <p:nvPr>
            <p:ph type="body" idx="1"/>
          </p:nvPr>
        </p:nvSpPr>
        <p:spPr>
          <a:xfrm>
            <a:off x="839788" y="1689980"/>
            <a:ext cx="5157787" cy="543402"/>
          </a:xfrm>
        </p:spPr>
        <p:txBody>
          <a:bodyPr anchor="ctr">
            <a:normAutofit/>
          </a:bodyPr>
          <a:lstStyle/>
          <a:p>
            <a:pPr marL="342900" indent="-342900">
              <a:buFont typeface="Arial" panose="020B0604020202020204" pitchFamily="34" charset="0"/>
              <a:buChar char="•"/>
            </a:pPr>
            <a:r>
              <a:rPr lang="en-US" dirty="0">
                <a:solidFill>
                  <a:srgbClr val="000000"/>
                </a:solidFill>
                <a:latin typeface="-apple-system"/>
              </a:rPr>
              <a:t>e</a:t>
            </a:r>
            <a:r>
              <a:rPr lang="en" sz="2400" i="0" u="none" strike="noStrike" dirty="0" err="1">
                <a:solidFill>
                  <a:srgbClr val="000000"/>
                </a:solidFill>
                <a:effectLst/>
                <a:latin typeface="-apple-system"/>
              </a:rPr>
              <a:t>xercise</a:t>
            </a:r>
            <a:r>
              <a:rPr lang="en" sz="2400" dirty="0">
                <a:solidFill>
                  <a:srgbClr val="000000"/>
                </a:solidFill>
                <a:latin typeface="-apple-system"/>
              </a:rPr>
              <a:t>: c</a:t>
            </a:r>
            <a:r>
              <a:rPr lang="en" dirty="0"/>
              <a:t>hoose true or false</a:t>
            </a:r>
          </a:p>
        </p:txBody>
      </p:sp>
      <p:sp>
        <p:nvSpPr>
          <p:cNvPr id="4" name="Объект 3">
            <a:extLst>
              <a:ext uri="{FF2B5EF4-FFF2-40B4-BE49-F238E27FC236}">
                <a16:creationId xmlns:a16="http://schemas.microsoft.com/office/drawing/2014/main" id="{72CB1724-FBE2-1FBF-C762-B735F213D2AD}"/>
              </a:ext>
            </a:extLst>
          </p:cNvPr>
          <p:cNvSpPr>
            <a:spLocks noGrp="1"/>
          </p:cNvSpPr>
          <p:nvPr>
            <p:ph sz="half" idx="2"/>
          </p:nvPr>
        </p:nvSpPr>
        <p:spPr>
          <a:xfrm>
            <a:off x="839788" y="2202386"/>
            <a:ext cx="5157787" cy="3987277"/>
          </a:xfrm>
        </p:spPr>
        <p:txBody>
          <a:bodyPr>
            <a:normAutofit/>
          </a:bodyPr>
          <a:lstStyle/>
          <a:p>
            <a:pPr marL="0" indent="0">
              <a:buNone/>
            </a:pPr>
            <a:r>
              <a:rPr lang="en" sz="2000" dirty="0">
                <a:effectLst/>
              </a:rPr>
              <a:t>1. The Earth has never been the home to millions of different kinds of living things. </a:t>
            </a:r>
            <a:endParaRPr lang="en" sz="3200" dirty="0"/>
          </a:p>
          <a:p>
            <a:pPr marL="0" indent="0">
              <a:buNone/>
            </a:pPr>
            <a:r>
              <a:rPr lang="en" sz="2000" dirty="0">
                <a:effectLst/>
              </a:rPr>
              <a:t>• false • true </a:t>
            </a:r>
            <a:endParaRPr lang="en" sz="3200" dirty="0"/>
          </a:p>
          <a:p>
            <a:pPr marL="0" indent="0">
              <a:buNone/>
            </a:pPr>
            <a:r>
              <a:rPr lang="en" sz="2000" dirty="0">
                <a:effectLst/>
              </a:rPr>
              <a:t>2. A half of all the plants in the world are known to be in a danger or threatened with extinction. </a:t>
            </a:r>
            <a:endParaRPr lang="en" sz="3200" dirty="0"/>
          </a:p>
          <a:p>
            <a:pPr marL="0" indent="0">
              <a:buNone/>
            </a:pPr>
            <a:r>
              <a:rPr lang="en" sz="2000" dirty="0">
                <a:effectLst/>
              </a:rPr>
              <a:t>• true • false </a:t>
            </a:r>
            <a:endParaRPr lang="en" sz="3200" dirty="0"/>
          </a:p>
          <a:p>
            <a:pPr marL="0" indent="0">
              <a:buNone/>
            </a:pPr>
            <a:r>
              <a:rPr lang="en" sz="2000" dirty="0">
                <a:effectLst/>
              </a:rPr>
              <a:t>3. Acid rain falls when harmful gases from power stations mix with oxygen an moisture in the air. </a:t>
            </a:r>
            <a:endParaRPr lang="en" sz="3200" dirty="0"/>
          </a:p>
          <a:p>
            <a:pPr marL="0" indent="0">
              <a:buNone/>
            </a:pPr>
            <a:r>
              <a:rPr lang="en" sz="2000" dirty="0">
                <a:effectLst/>
              </a:rPr>
              <a:t>• true • false </a:t>
            </a:r>
            <a:endParaRPr lang="en" sz="3200" dirty="0"/>
          </a:p>
          <a:p>
            <a:pPr marL="0" indent="0">
              <a:buNone/>
            </a:pPr>
            <a:endParaRPr lang="ru-RU" sz="3200" dirty="0"/>
          </a:p>
        </p:txBody>
      </p:sp>
      <p:sp>
        <p:nvSpPr>
          <p:cNvPr id="6" name="Объект 5">
            <a:extLst>
              <a:ext uri="{FF2B5EF4-FFF2-40B4-BE49-F238E27FC236}">
                <a16:creationId xmlns:a16="http://schemas.microsoft.com/office/drawing/2014/main" id="{93BAF65A-1A62-2B0C-7E3A-CD430C3E3816}"/>
              </a:ext>
            </a:extLst>
          </p:cNvPr>
          <p:cNvSpPr>
            <a:spLocks noGrp="1"/>
          </p:cNvSpPr>
          <p:nvPr>
            <p:ph sz="quarter" idx="4"/>
          </p:nvPr>
        </p:nvSpPr>
        <p:spPr>
          <a:xfrm>
            <a:off x="6172200" y="2097882"/>
            <a:ext cx="5183188" cy="4091781"/>
          </a:xfrm>
        </p:spPr>
        <p:txBody>
          <a:bodyPr>
            <a:noAutofit/>
          </a:bodyPr>
          <a:lstStyle/>
          <a:p>
            <a:pPr marL="0" indent="0">
              <a:buNone/>
            </a:pPr>
            <a:r>
              <a:rPr lang="en" sz="2000" dirty="0">
                <a:effectLst/>
              </a:rPr>
              <a:t>4. Large cities with thousands of smoky industrial enterprises appear all over the world today. </a:t>
            </a:r>
            <a:endParaRPr lang="en" sz="2000" dirty="0"/>
          </a:p>
          <a:p>
            <a:pPr marL="0" indent="0">
              <a:buNone/>
            </a:pPr>
            <a:r>
              <a:rPr lang="en" sz="2000" dirty="0">
                <a:effectLst/>
              </a:rPr>
              <a:t>• false • true </a:t>
            </a:r>
            <a:endParaRPr lang="en" sz="2000" dirty="0"/>
          </a:p>
          <a:p>
            <a:pPr marL="0" indent="0">
              <a:buNone/>
            </a:pPr>
            <a:r>
              <a:rPr lang="en" sz="2000" dirty="0">
                <a:effectLst/>
              </a:rPr>
              <a:t>5. Many cities suffer from smog. </a:t>
            </a:r>
            <a:endParaRPr lang="ru-RU" sz="2000" dirty="0">
              <a:effectLst/>
            </a:endParaRPr>
          </a:p>
          <a:p>
            <a:pPr marL="0" indent="0">
              <a:buNone/>
            </a:pPr>
            <a:r>
              <a:rPr lang="en" sz="2000" dirty="0">
                <a:effectLst/>
              </a:rPr>
              <a:t>• true • false </a:t>
            </a:r>
            <a:endParaRPr lang="en" sz="2000" dirty="0"/>
          </a:p>
          <a:p>
            <a:pPr marL="0" indent="0">
              <a:buNone/>
            </a:pPr>
            <a:r>
              <a:rPr lang="en" sz="2000" dirty="0">
                <a:effectLst/>
              </a:rPr>
              <a:t>6.Global warming can produce dangerous climatic changes apart from a rise in temperature. </a:t>
            </a:r>
            <a:endParaRPr lang="en" sz="2000" dirty="0"/>
          </a:p>
          <a:p>
            <a:pPr marL="0" indent="0">
              <a:buNone/>
            </a:pPr>
            <a:r>
              <a:rPr lang="en" sz="2000" dirty="0">
                <a:effectLst/>
              </a:rPr>
              <a:t>• true • false </a:t>
            </a:r>
            <a:endParaRPr lang="en" sz="2000" dirty="0"/>
          </a:p>
          <a:p>
            <a:pPr marL="0" indent="0">
              <a:buNone/>
            </a:pPr>
            <a:r>
              <a:rPr lang="en" sz="2000" dirty="0">
                <a:effectLst/>
              </a:rPr>
              <a:t>7. Cars also influence the atmosphere badly. </a:t>
            </a:r>
          </a:p>
          <a:p>
            <a:pPr marL="0" indent="0">
              <a:buNone/>
            </a:pPr>
            <a:r>
              <a:rPr lang="en" sz="2000" dirty="0">
                <a:effectLst/>
              </a:rPr>
              <a:t>• true • false </a:t>
            </a:r>
            <a:endParaRPr lang="en" sz="2000" dirty="0"/>
          </a:p>
          <a:p>
            <a:pPr marL="0" indent="0">
              <a:buNone/>
            </a:pPr>
            <a:endParaRPr lang="ru-RU" sz="2000" dirty="0"/>
          </a:p>
        </p:txBody>
      </p:sp>
    </p:spTree>
    <p:extLst>
      <p:ext uri="{BB962C8B-B14F-4D97-AF65-F5344CB8AC3E}">
        <p14:creationId xmlns:p14="http://schemas.microsoft.com/office/powerpoint/2010/main" val="2546658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8CD76F-E9AA-2C41-68FE-8C2FB4547680}"/>
              </a:ext>
            </a:extLst>
          </p:cNvPr>
          <p:cNvSpPr>
            <a:spLocks noGrp="1"/>
          </p:cNvSpPr>
          <p:nvPr>
            <p:ph type="title"/>
          </p:nvPr>
        </p:nvSpPr>
        <p:spPr>
          <a:xfrm>
            <a:off x="838200" y="520108"/>
            <a:ext cx="10515600" cy="1325563"/>
          </a:xfrm>
        </p:spPr>
        <p:txBody>
          <a:bodyPr>
            <a:normAutofit/>
          </a:bodyPr>
          <a:lstStyle/>
          <a:p>
            <a:r>
              <a:rPr lang="en" sz="4400" b="1" dirty="0">
                <a:solidFill>
                  <a:schemeClr val="accent6">
                    <a:lumMod val="50000"/>
                  </a:schemeClr>
                </a:solidFill>
                <a:effectLst/>
              </a:rPr>
              <a:t>ECOLOGICAL PROBLEMS: what do we know?</a:t>
            </a:r>
            <a:br>
              <a:rPr lang="ru-RU" sz="4400" b="1" dirty="0">
                <a:solidFill>
                  <a:schemeClr val="accent6">
                    <a:lumMod val="50000"/>
                  </a:schemeClr>
                </a:solidFill>
                <a:effectLst/>
              </a:rPr>
            </a:br>
            <a:r>
              <a:rPr lang="en-US" sz="4400" b="1" dirty="0">
                <a:solidFill>
                  <a:schemeClr val="accent6">
                    <a:lumMod val="50000"/>
                  </a:schemeClr>
                </a:solidFill>
                <a:effectLst/>
              </a:rPr>
              <a:t>AFTER-WORK ACTIVITY</a:t>
            </a:r>
            <a:endParaRPr lang="ru-RU" b="1" dirty="0">
              <a:solidFill>
                <a:schemeClr val="accent6">
                  <a:lumMod val="50000"/>
                </a:schemeClr>
              </a:solidFill>
            </a:endParaRPr>
          </a:p>
        </p:txBody>
      </p:sp>
      <p:sp>
        <p:nvSpPr>
          <p:cNvPr id="3" name="Объект 2">
            <a:extLst>
              <a:ext uri="{FF2B5EF4-FFF2-40B4-BE49-F238E27FC236}">
                <a16:creationId xmlns:a16="http://schemas.microsoft.com/office/drawing/2014/main" id="{F21589DD-91AF-AD6B-C983-7FF98DE82D9A}"/>
              </a:ext>
            </a:extLst>
          </p:cNvPr>
          <p:cNvSpPr>
            <a:spLocks noGrp="1"/>
          </p:cNvSpPr>
          <p:nvPr>
            <p:ph idx="1"/>
          </p:nvPr>
        </p:nvSpPr>
        <p:spPr>
          <a:xfrm>
            <a:off x="838200" y="2429172"/>
            <a:ext cx="10515600" cy="3630665"/>
          </a:xfrm>
        </p:spPr>
        <p:txBody>
          <a:bodyPr>
            <a:normAutofit/>
          </a:bodyPr>
          <a:lstStyle/>
          <a:p>
            <a:pPr marL="342900" indent="-342900">
              <a:buFont typeface="+mj-lt"/>
              <a:buAutoNum type="arabicPeriod"/>
            </a:pPr>
            <a:r>
              <a:rPr lang="ru-RU" sz="1800" dirty="0">
                <a:effectLst/>
              </a:rPr>
              <a:t>Сегодня, экологические проблемы не имеют границ. </a:t>
            </a:r>
            <a:endParaRPr lang="ru-RU" dirty="0"/>
          </a:p>
          <a:p>
            <a:pPr marL="342900" indent="-342900">
              <a:buFont typeface="+mj-lt"/>
              <a:buAutoNum type="arabicPeriod"/>
            </a:pPr>
            <a:r>
              <a:rPr lang="ru-RU" sz="1800" dirty="0">
                <a:effectLst/>
              </a:rPr>
              <a:t>В наши дни, люди пытаются изменить окружающую их среду под свои нужды(потребности) - создают сельхозугодья или строят города. </a:t>
            </a:r>
            <a:endParaRPr lang="en-US" dirty="0"/>
          </a:p>
          <a:p>
            <a:pPr marL="342900" indent="-342900">
              <a:buFont typeface="+mj-lt"/>
              <a:buAutoNum type="arabicPeriod"/>
            </a:pPr>
            <a:r>
              <a:rPr lang="ru-RU" sz="1800" dirty="0">
                <a:effectLst/>
              </a:rPr>
              <a:t>Загрязнение воздуха и мирового океана, разрушение озонового слоя – это результат небрежного отношения человека к природе, признак экологического кризиса. </a:t>
            </a:r>
            <a:endParaRPr lang="en-US" dirty="0"/>
          </a:p>
          <a:p>
            <a:pPr marL="342900" indent="-342900">
              <a:buFont typeface="+mj-lt"/>
              <a:buAutoNum type="arabicPeriod"/>
            </a:pPr>
            <a:r>
              <a:rPr lang="ru-RU" sz="1800" dirty="0">
                <a:effectLst/>
              </a:rPr>
              <a:t>Однако экологических катастроф можно избежать, если люди будут повышать свои познания в экологии и </a:t>
            </a:r>
            <a:r>
              <a:rPr lang="ru-RU" sz="1800" dirty="0" err="1">
                <a:effectLst/>
              </a:rPr>
              <a:t>каждыи</a:t>
            </a:r>
            <a:r>
              <a:rPr lang="ru-RU" sz="1800" dirty="0">
                <a:effectLst/>
              </a:rPr>
              <a:t>̆ человек будет понимать, что красота природы </a:t>
            </a:r>
            <a:r>
              <a:rPr lang="ru-RU" sz="1800" dirty="0" err="1">
                <a:effectLst/>
              </a:rPr>
              <a:t>чрезвычайно</a:t>
            </a:r>
            <a:r>
              <a:rPr lang="ru-RU" sz="1800" dirty="0">
                <a:effectLst/>
              </a:rPr>
              <a:t> хрупка. </a:t>
            </a:r>
            <a:endParaRPr lang="en-US" dirty="0"/>
          </a:p>
          <a:p>
            <a:pPr marL="342900" indent="-342900">
              <a:buFont typeface="+mj-lt"/>
              <a:buAutoNum type="arabicPeriod"/>
            </a:pPr>
            <a:r>
              <a:rPr lang="ru-RU" sz="1800" dirty="0">
                <a:effectLst/>
              </a:rPr>
              <a:t>Четверть всех растений в мире находится в опасности или находится под </a:t>
            </a:r>
            <a:r>
              <a:rPr lang="ru-RU" sz="1800" dirty="0" err="1">
                <a:effectLst/>
              </a:rPr>
              <a:t>угрозои</a:t>
            </a:r>
            <a:r>
              <a:rPr lang="ru-RU" sz="1800" dirty="0">
                <a:effectLst/>
              </a:rPr>
              <a:t>̆ исчезновения.</a:t>
            </a:r>
            <a:endParaRPr lang="en-US" sz="1800" dirty="0">
              <a:effectLst/>
            </a:endParaRPr>
          </a:p>
          <a:p>
            <a:pPr marL="342900" indent="-342900">
              <a:buFont typeface="+mj-lt"/>
              <a:buAutoNum type="arabicPeriod"/>
            </a:pPr>
            <a:r>
              <a:rPr lang="ru-RU" sz="1800" dirty="0">
                <a:effectLst/>
              </a:rPr>
              <a:t>Существуют различные типы загрязнения: загрязнение воды, загрязнение воздуха, загрязнение почвы и ядерное загрязнение. </a:t>
            </a:r>
            <a:endParaRPr lang="en-US" dirty="0"/>
          </a:p>
          <a:p>
            <a:pPr marL="342900" indent="-342900">
              <a:buFont typeface="+mj-lt"/>
              <a:buAutoNum type="arabicPeriod"/>
            </a:pPr>
            <a:r>
              <a:rPr lang="ru-RU" sz="1800" dirty="0" err="1">
                <a:effectLst/>
              </a:rPr>
              <a:t>Каждыи</a:t>
            </a:r>
            <a:r>
              <a:rPr lang="ru-RU" sz="1800" dirty="0">
                <a:effectLst/>
              </a:rPr>
              <a:t>̆ год, учеными фиксируется повышение температуры. </a:t>
            </a:r>
            <a:endParaRPr lang="ru-RU" dirty="0"/>
          </a:p>
        </p:txBody>
      </p:sp>
      <p:sp>
        <p:nvSpPr>
          <p:cNvPr id="4" name="Текст 2">
            <a:extLst>
              <a:ext uri="{FF2B5EF4-FFF2-40B4-BE49-F238E27FC236}">
                <a16:creationId xmlns:a16="http://schemas.microsoft.com/office/drawing/2014/main" id="{B8992408-C485-B0C8-C431-3EE43FD6E764}"/>
              </a:ext>
            </a:extLst>
          </p:cNvPr>
          <p:cNvSpPr txBox="1">
            <a:spLocks/>
          </p:cNvSpPr>
          <p:nvPr/>
        </p:nvSpPr>
        <p:spPr>
          <a:xfrm>
            <a:off x="838200" y="1885770"/>
            <a:ext cx="5157787" cy="5434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sz="2400" b="1" dirty="0">
                <a:solidFill>
                  <a:srgbClr val="000000"/>
                </a:solidFill>
                <a:latin typeface="-apple-system"/>
              </a:rPr>
              <a:t>e</a:t>
            </a:r>
            <a:r>
              <a:rPr lang="en" sz="2400" b="1" dirty="0" err="1">
                <a:solidFill>
                  <a:srgbClr val="000000"/>
                </a:solidFill>
                <a:latin typeface="-apple-system"/>
              </a:rPr>
              <a:t>xercise</a:t>
            </a:r>
            <a:r>
              <a:rPr lang="en" sz="2400" b="1" dirty="0">
                <a:solidFill>
                  <a:srgbClr val="000000"/>
                </a:solidFill>
                <a:latin typeface="-apple-system"/>
              </a:rPr>
              <a:t>: translate next sentences</a:t>
            </a:r>
            <a:endParaRPr lang="en" b="1" dirty="0"/>
          </a:p>
        </p:txBody>
      </p:sp>
    </p:spTree>
    <p:extLst>
      <p:ext uri="{BB962C8B-B14F-4D97-AF65-F5344CB8AC3E}">
        <p14:creationId xmlns:p14="http://schemas.microsoft.com/office/powerpoint/2010/main" val="4230289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CF7C45-B51B-2E25-8199-C09735E3592B}"/>
              </a:ext>
            </a:extLst>
          </p:cNvPr>
          <p:cNvSpPr>
            <a:spLocks noGrp="1"/>
          </p:cNvSpPr>
          <p:nvPr>
            <p:ph type="title"/>
          </p:nvPr>
        </p:nvSpPr>
        <p:spPr>
          <a:xfrm>
            <a:off x="839788" y="457200"/>
            <a:ext cx="6580189" cy="1600200"/>
          </a:xfrm>
        </p:spPr>
        <p:txBody>
          <a:bodyPr anchor="ctr">
            <a:normAutofit/>
          </a:bodyPr>
          <a:lstStyle/>
          <a:p>
            <a:r>
              <a:rPr lang="en" sz="4400" b="1" dirty="0">
                <a:solidFill>
                  <a:schemeClr val="accent6">
                    <a:lumMod val="50000"/>
                  </a:schemeClr>
                </a:solidFill>
              </a:rPr>
              <a:t>OUR RESPONSIBILITY</a:t>
            </a:r>
            <a:endParaRPr lang="ru-RU" sz="4400" b="1" dirty="0">
              <a:solidFill>
                <a:schemeClr val="accent6">
                  <a:lumMod val="50000"/>
                </a:schemeClr>
              </a:solidFill>
            </a:endParaRPr>
          </a:p>
        </p:txBody>
      </p:sp>
      <p:pic>
        <p:nvPicPr>
          <p:cNvPr id="6" name="Объект 5" descr="Открытая ладонь с растением">
            <a:extLst>
              <a:ext uri="{FF2B5EF4-FFF2-40B4-BE49-F238E27FC236}">
                <a16:creationId xmlns:a16="http://schemas.microsoft.com/office/drawing/2014/main" id="{FA05E7AB-8BDB-0A22-1E46-661D0508FE0A}"/>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7832724" y="1669256"/>
            <a:ext cx="3519488" cy="3519488"/>
          </a:xfrm>
        </p:spPr>
      </p:pic>
      <p:sp>
        <p:nvSpPr>
          <p:cNvPr id="4" name="Текст 3">
            <a:extLst>
              <a:ext uri="{FF2B5EF4-FFF2-40B4-BE49-F238E27FC236}">
                <a16:creationId xmlns:a16="http://schemas.microsoft.com/office/drawing/2014/main" id="{B8F5CDAD-EC2E-8141-C569-DA13320363FD}"/>
              </a:ext>
            </a:extLst>
          </p:cNvPr>
          <p:cNvSpPr>
            <a:spLocks noGrp="1"/>
          </p:cNvSpPr>
          <p:nvPr>
            <p:ph type="body" sz="half" idx="2"/>
          </p:nvPr>
        </p:nvSpPr>
        <p:spPr>
          <a:xfrm>
            <a:off x="839788" y="2262752"/>
            <a:ext cx="6580189" cy="3828081"/>
          </a:xfrm>
        </p:spPr>
        <p:txBody>
          <a:bodyPr>
            <a:normAutofit/>
          </a:bodyPr>
          <a:lstStyle/>
          <a:p>
            <a:pPr marL="457200" indent="-457200">
              <a:buFont typeface="+mj-lt"/>
              <a:buAutoNum type="arabicPeriod"/>
            </a:pPr>
            <a:r>
              <a:rPr lang="en" sz="2000" dirty="0">
                <a:effectLst/>
                <a:latin typeface="Helvetica" pitchFamily="2" charset="0"/>
              </a:rPr>
              <a:t>﻿What do you think are the main environmental problems nowadays?</a:t>
            </a:r>
          </a:p>
          <a:p>
            <a:pPr marL="457200" indent="-457200">
              <a:buFont typeface="+mj-lt"/>
              <a:buAutoNum type="arabicPeriod"/>
            </a:pPr>
            <a:r>
              <a:rPr lang="en" sz="2000" dirty="0">
                <a:effectLst/>
                <a:latin typeface="Helvetica" pitchFamily="2" charset="0"/>
              </a:rPr>
              <a:t>﻿What things do you do at home/every day to help the environment?</a:t>
            </a:r>
            <a:endParaRPr lang="ru-RU" sz="2000" dirty="0">
              <a:effectLst/>
              <a:latin typeface="Helvetica" pitchFamily="2" charset="0"/>
            </a:endParaRPr>
          </a:p>
          <a:p>
            <a:pPr marL="457200" indent="-457200">
              <a:buFont typeface="+mj-lt"/>
              <a:buAutoNum type="arabicPeriod"/>
            </a:pPr>
            <a:r>
              <a:rPr lang="en" sz="2000" dirty="0">
                <a:effectLst/>
                <a:latin typeface="Helvetica" pitchFamily="2" charset="0"/>
              </a:rPr>
              <a:t>Do you think that people are aware enough of the environmental problems?</a:t>
            </a:r>
          </a:p>
          <a:p>
            <a:pPr marL="457200" indent="-457200">
              <a:buFont typeface="+mj-lt"/>
              <a:buAutoNum type="arabicPeriod"/>
            </a:pPr>
            <a:r>
              <a:rPr lang="en" sz="2000" dirty="0">
                <a:effectLst/>
                <a:latin typeface="Helvetica" pitchFamily="2" charset="0"/>
              </a:rPr>
              <a:t>What will happen if we don't stop global warming?</a:t>
            </a:r>
          </a:p>
          <a:p>
            <a:pPr marL="457200" indent="-457200">
              <a:buFont typeface="+mj-lt"/>
              <a:buAutoNum type="arabicPeriod"/>
            </a:pPr>
            <a:r>
              <a:rPr lang="en" sz="2000" dirty="0">
                <a:effectLst/>
                <a:latin typeface="Helvetica" pitchFamily="2" charset="0"/>
              </a:rPr>
              <a:t>Do you think that people buy too many products and gadgets or don't reuse them enough? (e.g. bags, household appliances, computers, mobile phones, etc.)</a:t>
            </a:r>
          </a:p>
          <a:p>
            <a:pPr marL="457200" indent="-457200">
              <a:buFont typeface="+mj-lt"/>
              <a:buAutoNum type="arabicPeriod"/>
            </a:pPr>
            <a:endParaRPr lang="ru-RU" sz="2000" dirty="0"/>
          </a:p>
        </p:txBody>
      </p:sp>
      <p:sp>
        <p:nvSpPr>
          <p:cNvPr id="7" name="Текст 2">
            <a:extLst>
              <a:ext uri="{FF2B5EF4-FFF2-40B4-BE49-F238E27FC236}">
                <a16:creationId xmlns:a16="http://schemas.microsoft.com/office/drawing/2014/main" id="{DBA0F0F2-D97C-3F57-BD86-4BE4A7C36C9E}"/>
              </a:ext>
            </a:extLst>
          </p:cNvPr>
          <p:cNvSpPr txBox="1">
            <a:spLocks/>
          </p:cNvSpPr>
          <p:nvPr/>
        </p:nvSpPr>
        <p:spPr>
          <a:xfrm>
            <a:off x="839788" y="1622486"/>
            <a:ext cx="5157787" cy="5434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sz="2400" b="1" dirty="0">
                <a:solidFill>
                  <a:srgbClr val="000000"/>
                </a:solidFill>
                <a:latin typeface="-apple-system"/>
              </a:rPr>
              <a:t>e</a:t>
            </a:r>
            <a:r>
              <a:rPr lang="en" sz="2400" b="1" dirty="0" err="1">
                <a:solidFill>
                  <a:srgbClr val="000000"/>
                </a:solidFill>
                <a:latin typeface="-apple-system"/>
              </a:rPr>
              <a:t>xercise</a:t>
            </a:r>
            <a:r>
              <a:rPr lang="en" sz="2400" b="1" dirty="0">
                <a:solidFill>
                  <a:srgbClr val="000000"/>
                </a:solidFill>
                <a:latin typeface="-apple-system"/>
              </a:rPr>
              <a:t>: </a:t>
            </a:r>
            <a:r>
              <a:rPr lang="en-US" sz="2400" b="1" dirty="0">
                <a:solidFill>
                  <a:srgbClr val="000000"/>
                </a:solidFill>
                <a:latin typeface="-apple-system"/>
              </a:rPr>
              <a:t>discuss in small groups </a:t>
            </a:r>
            <a:endParaRPr lang="en" b="1" dirty="0"/>
          </a:p>
        </p:txBody>
      </p:sp>
    </p:spTree>
    <p:extLst>
      <p:ext uri="{BB962C8B-B14F-4D97-AF65-F5344CB8AC3E}">
        <p14:creationId xmlns:p14="http://schemas.microsoft.com/office/powerpoint/2010/main" val="2551465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0858A1-A3A3-3CCD-7A89-53888EEB92AC}"/>
              </a:ext>
            </a:extLst>
          </p:cNvPr>
          <p:cNvSpPr>
            <a:spLocks noGrp="1"/>
          </p:cNvSpPr>
          <p:nvPr>
            <p:ph type="title"/>
          </p:nvPr>
        </p:nvSpPr>
        <p:spPr>
          <a:xfrm>
            <a:off x="831850" y="1709739"/>
            <a:ext cx="10515600" cy="2242330"/>
          </a:xfrm>
        </p:spPr>
        <p:txBody>
          <a:bodyPr>
            <a:normAutofit/>
          </a:bodyPr>
          <a:lstStyle/>
          <a:p>
            <a:r>
              <a:rPr lang="en-US" sz="4800" dirty="0">
                <a:solidFill>
                  <a:schemeClr val="accent6">
                    <a:lumMod val="50000"/>
                  </a:schemeClr>
                </a:solidFill>
              </a:rPr>
              <a:t>HOMEWORK </a:t>
            </a:r>
            <a:br>
              <a:rPr lang="en-US" dirty="0">
                <a:solidFill>
                  <a:schemeClr val="accent6">
                    <a:lumMod val="50000"/>
                  </a:schemeClr>
                </a:solidFill>
              </a:rPr>
            </a:br>
            <a:r>
              <a:rPr lang="en-US" sz="3100" dirty="0">
                <a:solidFill>
                  <a:schemeClr val="accent6">
                    <a:lumMod val="50000"/>
                  </a:schemeClr>
                </a:solidFill>
              </a:rPr>
              <a:t>The article </a:t>
            </a:r>
            <a:r>
              <a:rPr lang="ru-RU" sz="3100" dirty="0">
                <a:solidFill>
                  <a:schemeClr val="accent6">
                    <a:lumMod val="50000"/>
                  </a:schemeClr>
                </a:solidFill>
              </a:rPr>
              <a:t>«</a:t>
            </a:r>
            <a:r>
              <a:rPr lang="en-US" sz="3100" dirty="0">
                <a:solidFill>
                  <a:schemeClr val="accent6">
                    <a:lumMod val="50000"/>
                  </a:schemeClr>
                </a:solidFill>
              </a:rPr>
              <a:t>15 Biggest Environmental Problems of 2024</a:t>
            </a:r>
            <a:r>
              <a:rPr lang="ru-RU" sz="3100" dirty="0">
                <a:solidFill>
                  <a:schemeClr val="accent6">
                    <a:lumMod val="50000"/>
                  </a:schemeClr>
                </a:solidFill>
              </a:rPr>
              <a:t>»</a:t>
            </a:r>
            <a:br>
              <a:rPr lang="ru-RU" dirty="0">
                <a:solidFill>
                  <a:schemeClr val="accent6">
                    <a:lumMod val="50000"/>
                  </a:schemeClr>
                </a:solidFill>
              </a:rPr>
            </a:br>
            <a:r>
              <a:rPr lang="en" sz="3100" dirty="0">
                <a:solidFill>
                  <a:schemeClr val="accent6">
                    <a:lumMod val="50000"/>
                  </a:schemeClr>
                </a:solidFill>
              </a:rPr>
              <a:t>https://earth.org/the-biggest-environmental-problems-of-our-lifetime/</a:t>
            </a:r>
            <a:r>
              <a:rPr lang="ru-RU" sz="3100" dirty="0">
                <a:solidFill>
                  <a:schemeClr val="accent6">
                    <a:lumMod val="50000"/>
                  </a:schemeClr>
                </a:solidFill>
              </a:rPr>
              <a:t> </a:t>
            </a:r>
            <a:endParaRPr lang="ru-RU" dirty="0">
              <a:solidFill>
                <a:schemeClr val="accent6">
                  <a:lumMod val="50000"/>
                </a:schemeClr>
              </a:solidFill>
            </a:endParaRPr>
          </a:p>
        </p:txBody>
      </p:sp>
      <p:sp>
        <p:nvSpPr>
          <p:cNvPr id="3" name="Текст 2">
            <a:extLst>
              <a:ext uri="{FF2B5EF4-FFF2-40B4-BE49-F238E27FC236}">
                <a16:creationId xmlns:a16="http://schemas.microsoft.com/office/drawing/2014/main" id="{FED2FA4C-8C9F-44F1-BF61-EAC6AFE40540}"/>
              </a:ext>
            </a:extLst>
          </p:cNvPr>
          <p:cNvSpPr>
            <a:spLocks noGrp="1"/>
          </p:cNvSpPr>
          <p:nvPr>
            <p:ph type="body" idx="1"/>
          </p:nvPr>
        </p:nvSpPr>
        <p:spPr>
          <a:xfrm>
            <a:off x="831850" y="4215539"/>
            <a:ext cx="10515600" cy="1874111"/>
          </a:xfrm>
        </p:spPr>
        <p:txBody>
          <a:bodyPr>
            <a:normAutofit/>
          </a:bodyPr>
          <a:lstStyle/>
          <a:p>
            <a:r>
              <a:rPr lang="ru-RU" sz="1800" dirty="0">
                <a:solidFill>
                  <a:schemeClr val="tx1"/>
                </a:solidFill>
              </a:rPr>
              <a:t>ДЗ: Выберите одну проблему из статьи и подготовьте устное выступление на </a:t>
            </a:r>
            <a:r>
              <a:rPr lang="ru-RU" sz="1800" dirty="0" err="1">
                <a:solidFill>
                  <a:schemeClr val="tx1"/>
                </a:solidFill>
              </a:rPr>
              <a:t>англ.языке</a:t>
            </a:r>
            <a:r>
              <a:rPr lang="ru-RU" sz="1800" dirty="0">
                <a:solidFill>
                  <a:schemeClr val="tx1"/>
                </a:solidFill>
              </a:rPr>
              <a:t>, на 3 минуты. Работа для выступления должна быть оформлена в виде доклада, сдана на флешке. </a:t>
            </a:r>
          </a:p>
          <a:p>
            <a:r>
              <a:rPr lang="ru-RU" sz="1600" dirty="0">
                <a:solidFill>
                  <a:schemeClr val="tx1"/>
                </a:solidFill>
              </a:rPr>
              <a:t>(Все правила оформления доклада и устного выступления высланы студентам в электронном виде)</a:t>
            </a:r>
          </a:p>
        </p:txBody>
      </p:sp>
    </p:spTree>
    <p:extLst>
      <p:ext uri="{BB962C8B-B14F-4D97-AF65-F5344CB8AC3E}">
        <p14:creationId xmlns:p14="http://schemas.microsoft.com/office/powerpoint/2010/main" val="425621576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1196</Words>
  <Application>Microsoft Macintosh PowerPoint</Application>
  <PresentationFormat>Широкоэкранный</PresentationFormat>
  <Paragraphs>76</Paragraphs>
  <Slides>10</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10</vt:i4>
      </vt:variant>
    </vt:vector>
  </HeadingPairs>
  <TitlesOfParts>
    <vt:vector size="17" baseType="lpstr">
      <vt:lpstr>-apple-system</vt:lpstr>
      <vt:lpstr>Arial</vt:lpstr>
      <vt:lpstr>Calibri</vt:lpstr>
      <vt:lpstr>Calibri Light</vt:lpstr>
      <vt:lpstr>Helvetica</vt:lpstr>
      <vt:lpstr>Segoe UI Web (West European)</vt:lpstr>
      <vt:lpstr>Тема Office</vt:lpstr>
      <vt:lpstr>ПРЕЗЕНТАЦИЯ К ПРАКТИЧЕСКОМУ ЗАНЯТИЮ «ЭКОЛОГИЧЕСКАЯ СИТУАЦИЯ В МИРЕ»</vt:lpstr>
      <vt:lpstr> ECOLOGICAL SSITUATION IN THE WORLD</vt:lpstr>
      <vt:lpstr>TABLE OF CONTENT</vt:lpstr>
      <vt:lpstr>PRE-WORK ACTIVITY</vt:lpstr>
      <vt:lpstr>EXAMPLES OF ENVIRONMENTAL PROBLEMS</vt:lpstr>
      <vt:lpstr>ECOLOGICAL PROBLEMS: what do we know?</vt:lpstr>
      <vt:lpstr>ECOLOGICAL PROBLEMS: what do we know? AFTER-WORK ACTIVITY</vt:lpstr>
      <vt:lpstr>ECOLOGICAL PROBLEMS: what do we know? AFTER-WORK ACTIVITY</vt:lpstr>
      <vt:lpstr>OUR RESPONSIBILITY</vt:lpstr>
      <vt:lpstr>HOMEWORK  The article «15 Biggest Environmental Problems of 2024» https://earth.org/the-biggest-environmental-problems-of-our-lifetime/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К ПРАКТИЧЕСКОМУ ЗАНЯТИЮ №32 «ЭКОЛОГИЧЕСКАЯ СИТУАЦИЯ В МИРЕ»</dc:title>
  <dc:creator>Microsoft Office User</dc:creator>
  <cp:lastModifiedBy>Microsoft Office User</cp:lastModifiedBy>
  <cp:revision>2</cp:revision>
  <dcterms:created xsi:type="dcterms:W3CDTF">2024-05-06T06:31:20Z</dcterms:created>
  <dcterms:modified xsi:type="dcterms:W3CDTF">2024-05-06T07:51:37Z</dcterms:modified>
</cp:coreProperties>
</file>