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33"/>
  </p:handoutMasterIdLst>
  <p:sldIdLst>
    <p:sldId id="256" r:id="rId2"/>
    <p:sldId id="261" r:id="rId3"/>
    <p:sldId id="263" r:id="rId4"/>
    <p:sldId id="264" r:id="rId5"/>
    <p:sldId id="265" r:id="rId6"/>
    <p:sldId id="285" r:id="rId7"/>
    <p:sldId id="266" r:id="rId8"/>
    <p:sldId id="267" r:id="rId9"/>
    <p:sldId id="268" r:id="rId10"/>
    <p:sldId id="286" r:id="rId11"/>
    <p:sldId id="269" r:id="rId12"/>
    <p:sldId id="270" r:id="rId13"/>
    <p:sldId id="271" r:id="rId14"/>
    <p:sldId id="287" r:id="rId15"/>
    <p:sldId id="272" r:id="rId16"/>
    <p:sldId id="273" r:id="rId17"/>
    <p:sldId id="274" r:id="rId18"/>
    <p:sldId id="288" r:id="rId19"/>
    <p:sldId id="275" r:id="rId20"/>
    <p:sldId id="276" r:id="rId21"/>
    <p:sldId id="277" r:id="rId22"/>
    <p:sldId id="289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91" r:id="rId31"/>
    <p:sldId id="292" r:id="rId3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74"/>
    <a:srgbClr val="3A5896"/>
    <a:srgbClr val="385592"/>
    <a:srgbClr val="FFFFFF"/>
    <a:srgbClr val="173A8D"/>
    <a:srgbClr val="D6DEEA"/>
    <a:srgbClr val="9F9289"/>
    <a:srgbClr val="E2DEDB"/>
    <a:srgbClr val="F1F1F1"/>
    <a:srgbClr val="1D3C7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92" d="100"/>
          <a:sy n="92" d="100"/>
        </p:scale>
        <p:origin x="-92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10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2DD1C9-4BB6-422A-8F34-C157EA500BD9}" type="datetimeFigureOut">
              <a:rPr lang="en-US" smtClean="0"/>
              <a:pPr/>
              <a:t>5/27/2021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A997E4-EE34-411C-9FF1-22B934EF533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74113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5/27/2021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0845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5/27/2021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00949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41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6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5/27/2021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94675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5/27/2021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87502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8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5/27/2021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81377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5/27/2021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78676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5/27/2021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02460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5/27/2021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48970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5/27/2021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86395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5/27/2021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2725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5/27/2021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25810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5459" y="1270000"/>
            <a:ext cx="7869890" cy="4906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BD9794-A4CC-42D0-9A65-24C6B9EF4076}" type="datetimeFigureOut">
              <a:rPr lang="en-US" smtClean="0"/>
              <a:pPr/>
              <a:t>5/27/2021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37055" y="68059"/>
            <a:ext cx="7869890" cy="1047221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33214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6024" cy="6859518"/>
          </a:xfrm>
          <a:prstGeom prst="rect">
            <a:avLst/>
          </a:prstGeom>
        </p:spPr>
      </p:pic>
      <p:sp>
        <p:nvSpPr>
          <p:cNvPr id="10" name="Title 1"/>
          <p:cNvSpPr txBox="1">
            <a:spLocks/>
          </p:cNvSpPr>
          <p:nvPr/>
        </p:nvSpPr>
        <p:spPr>
          <a:xfrm>
            <a:off x="-13046" y="1548245"/>
            <a:ext cx="6320327" cy="144411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</a:rPr>
              <a:t>Игра – зачет «</a:t>
            </a:r>
            <a:r>
              <a:rPr lang="ru-RU" sz="5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</a:rPr>
              <a:t>Генетика» </a:t>
            </a:r>
            <a:endParaRPr lang="en-US" sz="54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Управляющая кнопка: в конец 1">
            <a:hlinkClick r:id="" action="ppaction://hlinkshowjump?jump=nextslide" highlightClick="1"/>
          </p:cNvPr>
          <p:cNvSpPr/>
          <p:nvPr/>
        </p:nvSpPr>
        <p:spPr>
          <a:xfrm>
            <a:off x="2150918" y="5933209"/>
            <a:ext cx="706582" cy="280555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591671" y="4948518"/>
            <a:ext cx="558501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Работу </a:t>
            </a:r>
            <a:r>
              <a:rPr lang="ru-RU" dirty="0" smtClean="0"/>
              <a:t>выполнила: </a:t>
            </a:r>
            <a:r>
              <a:rPr lang="ru-RU" dirty="0" err="1" smtClean="0"/>
              <a:t>Маланицева</a:t>
            </a:r>
            <a:r>
              <a:rPr lang="ru-RU" dirty="0" smtClean="0"/>
              <a:t> А. В., преподаватель биологии, ГБПОУ «Краевой политехнический колледж»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80652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Парные гены гомологичных хромосом называют:</a:t>
            </a:r>
            <a:endParaRPr lang="en-US" dirty="0">
              <a:solidFill>
                <a:schemeClr val="bg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36072" y="1939636"/>
            <a:ext cx="694112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А. аллельными</a:t>
            </a:r>
          </a:p>
          <a:p>
            <a:r>
              <a:rPr lang="ru-RU" sz="4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Б. сцепленными</a:t>
            </a:r>
          </a:p>
          <a:p>
            <a:r>
              <a:rPr lang="ru-RU" sz="4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В. рецессивными</a:t>
            </a:r>
          </a:p>
          <a:p>
            <a:r>
              <a:rPr lang="ru-RU" sz="4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Г. доминантными </a:t>
            </a:r>
            <a:endParaRPr lang="ru-RU" sz="4800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050473" y="5541817"/>
            <a:ext cx="22167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Ответ: А</a:t>
            </a:r>
            <a:endParaRPr lang="ru-RU" sz="4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Управляющая кнопка: домой 5">
            <a:hlinkClick r:id="" action="ppaction://hlinkshowjump?jump=previousslide" highlightClick="1"/>
          </p:cNvPr>
          <p:cNvSpPr/>
          <p:nvPr/>
        </p:nvSpPr>
        <p:spPr>
          <a:xfrm>
            <a:off x="2805545" y="6390409"/>
            <a:ext cx="509155" cy="30133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Управляющая кнопка: в конец 6">
            <a:hlinkClick r:id="" action="ppaction://hlinkshowjump?jump=nextslide" highlightClick="1"/>
          </p:cNvPr>
          <p:cNvSpPr/>
          <p:nvPr/>
        </p:nvSpPr>
        <p:spPr>
          <a:xfrm>
            <a:off x="3564082" y="6390409"/>
            <a:ext cx="540327" cy="301336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4564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637055" y="68059"/>
            <a:ext cx="7869890" cy="1511359"/>
          </a:xfrm>
        </p:spPr>
        <p:txBody>
          <a:bodyPr>
            <a:noAutofit/>
          </a:bodyPr>
          <a:lstStyle/>
          <a:p>
            <a:pPr algn="ctr"/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Какой закон проявится в наследовании признаков при скрещивании организмов с генотипами: </a:t>
            </a:r>
            <a:r>
              <a:rPr lang="ru-RU" sz="3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Аа</a:t>
            </a:r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Аа</a:t>
            </a:r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ru-RU" sz="3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60764" y="2147455"/>
            <a:ext cx="610985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А. единообразия</a:t>
            </a:r>
          </a:p>
          <a:p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Б. расщепления </a:t>
            </a:r>
          </a:p>
          <a:p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В. сцепленного наследования</a:t>
            </a:r>
          </a:p>
          <a:p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Г. независимого наследования</a:t>
            </a:r>
            <a:endParaRPr lang="ru-RU" sz="3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78182" y="4987636"/>
            <a:ext cx="22028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Ответ: Б</a:t>
            </a:r>
            <a:endParaRPr lang="ru-RU" sz="32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Управляющая кнопка: домой 4">
            <a:hlinkClick r:id="" action="ppaction://hlinkshowjump?jump=previousslide" highlightClick="1"/>
          </p:cNvPr>
          <p:cNvSpPr/>
          <p:nvPr/>
        </p:nvSpPr>
        <p:spPr>
          <a:xfrm>
            <a:off x="2441864" y="6151418"/>
            <a:ext cx="529936" cy="27016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Управляющая кнопка: в конец 6">
            <a:hlinkClick r:id="" action="ppaction://hlinkshowjump?jump=nextslide" highlightClick="1"/>
          </p:cNvPr>
          <p:cNvSpPr/>
          <p:nvPr/>
        </p:nvSpPr>
        <p:spPr>
          <a:xfrm>
            <a:off x="3127664" y="6151418"/>
            <a:ext cx="477981" cy="270164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4564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637055" y="68059"/>
            <a:ext cx="7869890" cy="1539068"/>
          </a:xfrm>
        </p:spPr>
        <p:txBody>
          <a:bodyPr>
            <a:noAutofit/>
          </a:bodyPr>
          <a:lstStyle/>
          <a:p>
            <a:pPr algn="ctr"/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Как называют особей, образующих один тип гамет и не дающих расщепления признаков в потомстве?</a:t>
            </a:r>
            <a:endParaRPr lang="ru-RU" sz="3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607127" y="2189018"/>
            <a:ext cx="5749637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А. мутантными </a:t>
            </a:r>
          </a:p>
          <a:p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Б. </a:t>
            </a:r>
            <a:r>
              <a:rPr lang="ru-RU" sz="4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гетерозисными</a:t>
            </a:r>
            <a:endParaRPr lang="ru-RU" sz="44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В. гетерозиготными</a:t>
            </a:r>
          </a:p>
          <a:p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Г. гомозиготными</a:t>
            </a:r>
            <a:endParaRPr lang="ru-RU" sz="4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61309" y="5306291"/>
            <a:ext cx="23552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Ответ: Г</a:t>
            </a:r>
            <a:endParaRPr lang="ru-RU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Управляющая кнопка: домой 4">
            <a:hlinkClick r:id="" action="ppaction://hlinkshowjump?jump=previousslide" highlightClick="1"/>
          </p:cNvPr>
          <p:cNvSpPr/>
          <p:nvPr/>
        </p:nvSpPr>
        <p:spPr>
          <a:xfrm>
            <a:off x="2421082" y="6286501"/>
            <a:ext cx="446809" cy="27016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Управляющая кнопка: в конец 6">
            <a:hlinkClick r:id="" action="ppaction://hlinkshowjump?jump=nextslide" highlightClick="1"/>
          </p:cNvPr>
          <p:cNvSpPr/>
          <p:nvPr/>
        </p:nvSpPr>
        <p:spPr>
          <a:xfrm>
            <a:off x="3231573" y="6286501"/>
            <a:ext cx="477982" cy="270164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4564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637055" y="68059"/>
            <a:ext cx="7869890" cy="1913141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Как обозначаются генотипы особей при </a:t>
            </a:r>
            <a:r>
              <a:rPr lang="ru-RU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дигибридном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скрещивании?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440873" y="2410691"/>
            <a:ext cx="5929745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А. </a:t>
            </a:r>
            <a:r>
              <a:rPr lang="ru-RU" sz="4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BbBb</a:t>
            </a:r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× </a:t>
            </a:r>
            <a:r>
              <a:rPr lang="ru-RU" sz="4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AaAa</a:t>
            </a:r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Б. </a:t>
            </a:r>
            <a:r>
              <a:rPr lang="ru-RU" sz="4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AaBb</a:t>
            </a:r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× </a:t>
            </a:r>
            <a:r>
              <a:rPr lang="ru-RU" sz="4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AaBb</a:t>
            </a:r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В. </a:t>
            </a:r>
            <a:r>
              <a:rPr lang="ru-RU" sz="4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AaAA</a:t>
            </a:r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× </a:t>
            </a:r>
            <a:r>
              <a:rPr lang="ru-RU" sz="4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BbBb</a:t>
            </a:r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Г. </a:t>
            </a:r>
            <a:r>
              <a:rPr lang="ru-RU" sz="4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AAaa</a:t>
            </a:r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× </a:t>
            </a:r>
            <a:r>
              <a:rPr lang="ru-RU" sz="4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BBbb</a:t>
            </a:r>
            <a:endParaRPr lang="ru-RU" sz="4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995055" y="5541818"/>
            <a:ext cx="31311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Ответ: Б</a:t>
            </a:r>
            <a:endParaRPr lang="ru-RU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Управляющая кнопка: в конец 1">
            <a:hlinkClick r:id="" action="ppaction://hlinkshowjump?jump=nextslide" highlightClick="1"/>
          </p:cNvPr>
          <p:cNvSpPr/>
          <p:nvPr/>
        </p:nvSpPr>
        <p:spPr>
          <a:xfrm>
            <a:off x="3148445" y="6286500"/>
            <a:ext cx="519546" cy="270164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Управляющая кнопка: домой 2">
            <a:hlinkClick r:id="" action="ppaction://hlinkshowjump?jump=previousslide" highlightClick="1"/>
          </p:cNvPr>
          <p:cNvSpPr/>
          <p:nvPr/>
        </p:nvSpPr>
        <p:spPr>
          <a:xfrm>
            <a:off x="2379518" y="6286500"/>
            <a:ext cx="592282" cy="27016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4564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0" y="68059"/>
            <a:ext cx="5708073" cy="1047221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Какой ученый изображен?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Без названия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869737" y="0"/>
            <a:ext cx="3274263" cy="383770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04800" y="1233055"/>
            <a:ext cx="543098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А. Т. Морган</a:t>
            </a:r>
            <a:endParaRPr lang="en-US" sz="36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Б. Н.И. Вавилов</a:t>
            </a:r>
            <a:endParaRPr lang="en-US" sz="36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В.Г. Мендель</a:t>
            </a:r>
            <a:endParaRPr lang="en-US" sz="36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Г. Д. Уотсон</a:t>
            </a:r>
            <a:endParaRPr lang="ru-RU" sz="3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05891" y="5195455"/>
            <a:ext cx="32696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Ответ: В</a:t>
            </a:r>
            <a:endParaRPr lang="ru-RU" sz="3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Управляющая кнопка: в конец 1">
            <a:hlinkClick r:id="" action="ppaction://hlinkshowjump?jump=nextslide" highlightClick="1"/>
          </p:cNvPr>
          <p:cNvSpPr/>
          <p:nvPr/>
        </p:nvSpPr>
        <p:spPr>
          <a:xfrm>
            <a:off x="1049482" y="6244936"/>
            <a:ext cx="540327" cy="280555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Управляющая кнопка: домой 6">
            <a:hlinkClick r:id="" action="ppaction://hlinkshowjump?jump=previousslide" highlightClick="1"/>
          </p:cNvPr>
          <p:cNvSpPr/>
          <p:nvPr/>
        </p:nvSpPr>
        <p:spPr>
          <a:xfrm>
            <a:off x="304800" y="6234545"/>
            <a:ext cx="453736" cy="31172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4564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637055" y="68059"/>
            <a:ext cx="7869890" cy="1663759"/>
          </a:xfrm>
        </p:spPr>
        <p:txBody>
          <a:bodyPr>
            <a:no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Все листья одного растения имеют одинаковый генотип, но могут различаться по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496291" y="2493818"/>
            <a:ext cx="5444836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А. числу хромосом </a:t>
            </a:r>
          </a:p>
          <a:p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Б. фенотипу</a:t>
            </a:r>
          </a:p>
          <a:p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В. генофонду</a:t>
            </a:r>
          </a:p>
          <a:p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Г. генетическому коду</a:t>
            </a:r>
          </a:p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2369127" y="5472545"/>
            <a:ext cx="32696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Ответ: Б</a:t>
            </a:r>
            <a:endParaRPr lang="ru-RU" sz="32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Управляющая кнопка: в конец 1">
            <a:hlinkClick r:id="" action="ppaction://hlinkshowjump?jump=nextslide" highlightClick="1"/>
          </p:cNvPr>
          <p:cNvSpPr/>
          <p:nvPr/>
        </p:nvSpPr>
        <p:spPr>
          <a:xfrm>
            <a:off x="2452255" y="6286500"/>
            <a:ext cx="613063" cy="259773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Управляющая кнопка: домой 6">
            <a:hlinkClick r:id="" action="ppaction://hlinkshowjump?jump=previousslide" highlightClick="1"/>
          </p:cNvPr>
          <p:cNvSpPr/>
          <p:nvPr/>
        </p:nvSpPr>
        <p:spPr>
          <a:xfrm>
            <a:off x="1579418" y="6286500"/>
            <a:ext cx="571500" cy="25977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4564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637055" y="68059"/>
            <a:ext cx="7869890" cy="2882959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При </a:t>
            </a:r>
            <a:r>
              <a:rPr lang="ru-RU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дигибридном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скрещивании и независимом наследовании признаков у родителей с генотипами </a:t>
            </a:r>
            <a:r>
              <a:rPr lang="ru-RU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ААBb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aabb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в потомстве наблюдается расщепление в соотношении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17964" y="2992582"/>
            <a:ext cx="497378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А. 9:3:3:1 </a:t>
            </a:r>
          </a:p>
          <a:p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Б. 1:1:1:1 </a:t>
            </a:r>
          </a:p>
          <a:p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В. 3:1</a:t>
            </a:r>
          </a:p>
          <a:p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Г. 1:1 </a:t>
            </a:r>
            <a:endParaRPr lang="ru-RU" sz="3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78182" y="5514109"/>
            <a:ext cx="26323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Ответ: Г</a:t>
            </a:r>
            <a:endParaRPr lang="ru-RU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Управляющая кнопка: в конец 1">
            <a:hlinkClick r:id="" action="ppaction://hlinkshowjump?jump=nextslide" highlightClick="1"/>
          </p:cNvPr>
          <p:cNvSpPr/>
          <p:nvPr/>
        </p:nvSpPr>
        <p:spPr>
          <a:xfrm>
            <a:off x="2379518" y="6213764"/>
            <a:ext cx="540327" cy="218209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Управляющая кнопка: домой 4">
            <a:hlinkClick r:id="" action="ppaction://hlinkshowjump?jump=previousslide" highlightClick="1"/>
          </p:cNvPr>
          <p:cNvSpPr/>
          <p:nvPr/>
        </p:nvSpPr>
        <p:spPr>
          <a:xfrm>
            <a:off x="1717964" y="6213763"/>
            <a:ext cx="488373" cy="218209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4564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637055" y="68059"/>
            <a:ext cx="7869890" cy="2481177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Метод изучения наследственности человека, в основе которого лежит изучение числа хромосом, особенностей их строения, называют</a:t>
            </a:r>
            <a:endParaRPr lang="ru-RU" sz="3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10145" y="2715491"/>
            <a:ext cx="550025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А. генеалогическим</a:t>
            </a:r>
          </a:p>
          <a:p>
            <a:r>
              <a:rPr lang="ru-RU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Б. близнецовым</a:t>
            </a:r>
          </a:p>
          <a:p>
            <a:r>
              <a:rPr lang="ru-RU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В. гибридологическим</a:t>
            </a:r>
          </a:p>
          <a:p>
            <a:r>
              <a:rPr lang="ru-RU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Г. цитогенетическим</a:t>
            </a:r>
            <a:endParaRPr lang="ru-RU" sz="4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22764" y="5500255"/>
            <a:ext cx="38238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Ответ: Г</a:t>
            </a:r>
            <a:endParaRPr lang="ru-RU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Управляющая кнопка: в конец 1">
            <a:hlinkClick r:id="" action="ppaction://hlinkshowjump?jump=nextslide" highlightClick="1"/>
          </p:cNvPr>
          <p:cNvSpPr/>
          <p:nvPr/>
        </p:nvSpPr>
        <p:spPr>
          <a:xfrm>
            <a:off x="2556164" y="6307282"/>
            <a:ext cx="540327" cy="238991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Управляющая кнопка: домой 4">
            <a:hlinkClick r:id="" action="ppaction://hlinkshowjump?jump=previousslide" highlightClick="1"/>
          </p:cNvPr>
          <p:cNvSpPr/>
          <p:nvPr/>
        </p:nvSpPr>
        <p:spPr>
          <a:xfrm>
            <a:off x="1873827" y="6307282"/>
            <a:ext cx="512619" cy="24938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4564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1" y="68059"/>
            <a:ext cx="5680364" cy="1047221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Какой ученый изображен?</a:t>
            </a:r>
            <a:endParaRPr lang="ru-RU" sz="3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Без названия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65273" y="-1"/>
            <a:ext cx="2978727" cy="411719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43345" y="1371600"/>
            <a:ext cx="562494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А. С.С. Четвериков</a:t>
            </a:r>
            <a:endParaRPr lang="en-US" sz="36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Б. Н.И. Вавилов</a:t>
            </a:r>
            <a:endParaRPr lang="en-US" sz="36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В. Т. Морган</a:t>
            </a:r>
            <a:endParaRPr lang="en-US" sz="36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Г. Г. Мендель </a:t>
            </a:r>
            <a:endParaRPr lang="ru-RU" sz="3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981200" y="4904509"/>
            <a:ext cx="306185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Ответ: А</a:t>
            </a:r>
            <a:endParaRPr lang="ru-RU" sz="4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Управляющая кнопка: в конец 1">
            <a:hlinkClick r:id="" action="ppaction://hlinkshowjump?jump=nextslide" highlightClick="1"/>
          </p:cNvPr>
          <p:cNvSpPr/>
          <p:nvPr/>
        </p:nvSpPr>
        <p:spPr>
          <a:xfrm>
            <a:off x="831273" y="6234545"/>
            <a:ext cx="436418" cy="259773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Управляющая кнопка: домой 6">
            <a:hlinkClick r:id="" action="ppaction://hlinkshowjump?jump=previousslide" highlightClick="1"/>
          </p:cNvPr>
          <p:cNvSpPr/>
          <p:nvPr/>
        </p:nvSpPr>
        <p:spPr>
          <a:xfrm>
            <a:off x="235527" y="6224154"/>
            <a:ext cx="415636" cy="27016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4564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637055" y="68059"/>
            <a:ext cx="7869890" cy="2495032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Сколько видов гамет образуется у дигетерозиготных растений гороха при </a:t>
            </a:r>
            <a:r>
              <a:rPr lang="ru-RU" sz="3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дигибридном</a:t>
            </a:r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скрещивании (гены не образуют группу сцепления)?</a:t>
            </a:r>
            <a:endParaRPr lang="ru-RU" sz="3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51709" y="2632364"/>
            <a:ext cx="5611091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А. один</a:t>
            </a:r>
          </a:p>
          <a:p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Б. два</a:t>
            </a:r>
          </a:p>
          <a:p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В. три </a:t>
            </a:r>
          </a:p>
          <a:p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Г. четыре</a:t>
            </a:r>
            <a:endParaRPr lang="ru-RU" sz="4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995055" y="5624945"/>
            <a:ext cx="31588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Ответ: Г</a:t>
            </a:r>
            <a:endParaRPr lang="ru-RU" sz="32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Управляющая кнопка: в конец 1">
            <a:hlinkClick r:id="" action="ppaction://hlinkshowjump?jump=nextslide" highlightClick="1"/>
          </p:cNvPr>
          <p:cNvSpPr/>
          <p:nvPr/>
        </p:nvSpPr>
        <p:spPr>
          <a:xfrm>
            <a:off x="1995055" y="6338455"/>
            <a:ext cx="519545" cy="218209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Управляющая кнопка: домой 4">
            <a:hlinkClick r:id="" action="ppaction://hlinkshowjump?jump=previousslide" highlightClick="1"/>
          </p:cNvPr>
          <p:cNvSpPr/>
          <p:nvPr/>
        </p:nvSpPr>
        <p:spPr>
          <a:xfrm>
            <a:off x="1184564" y="6317673"/>
            <a:ext cx="498763" cy="238991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4564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637055" y="68059"/>
            <a:ext cx="7869890" cy="3146196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При скрещивании двух морских свинок с черной шерстью (доминантный признак) получено потомство, среди которого особи с белой шерстью со­ставили 25%. Каковы генотипы родителей?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842655" y="3269673"/>
            <a:ext cx="515389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А. АА </a:t>
            </a:r>
            <a:r>
              <a:rPr lang="ru-RU" sz="3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аа</a:t>
            </a:r>
            <a:endParaRPr lang="ru-RU" sz="36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Б. </a:t>
            </a:r>
            <a:r>
              <a:rPr lang="ru-RU" sz="3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Аа</a:t>
            </a:r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АА</a:t>
            </a:r>
          </a:p>
          <a:p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В. </a:t>
            </a:r>
            <a:r>
              <a:rPr lang="ru-RU" sz="3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Аа</a:t>
            </a:r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Аа</a:t>
            </a:r>
            <a:endParaRPr lang="ru-RU" sz="36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Г. АА </a:t>
            </a:r>
            <a:r>
              <a:rPr lang="ru-RU" sz="3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АА</a:t>
            </a:r>
            <a:endParaRPr lang="ru-RU" sz="3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911927" y="5735782"/>
            <a:ext cx="27570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Ответ: В</a:t>
            </a:r>
            <a:endParaRPr lang="ru-RU" sz="32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Управляющая кнопка: в конец 1">
            <a:hlinkClick r:id="" action="ppaction://hlinkshowjump?jump=nextslide" highlightClick="1"/>
          </p:cNvPr>
          <p:cNvSpPr/>
          <p:nvPr/>
        </p:nvSpPr>
        <p:spPr>
          <a:xfrm>
            <a:off x="2337955" y="6320557"/>
            <a:ext cx="613063" cy="204934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Управляющая кнопка: домой 4">
            <a:hlinkClick r:id="" action="ppaction://hlinkshowjump?jump=previousslide" highlightClick="1"/>
          </p:cNvPr>
          <p:cNvSpPr/>
          <p:nvPr/>
        </p:nvSpPr>
        <p:spPr>
          <a:xfrm>
            <a:off x="1444336" y="6320557"/>
            <a:ext cx="561109" cy="22571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4564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637055" y="68059"/>
            <a:ext cx="7869890" cy="316005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 собак чёрная шерсть (А) доминирует над коричневой (а), </a:t>
            </a:r>
            <a:r>
              <a:rPr lang="ru-RU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коротконогость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(В) – над нормальной длиной ног (</a:t>
            </a:r>
            <a:r>
              <a:rPr lang="ru-RU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). Выберите генотип чёрной коротконогой собаки, гетерозиготной только по признаку длины ног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551709" y="3172691"/>
            <a:ext cx="5583382" cy="29146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А. </a:t>
            </a:r>
            <a:r>
              <a:rPr lang="ru-RU" sz="4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ААBb</a:t>
            </a:r>
            <a:endParaRPr lang="ru-RU" sz="40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Б. </a:t>
            </a:r>
            <a:r>
              <a:rPr lang="ru-RU" sz="4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Аabb</a:t>
            </a:r>
            <a:endParaRPr lang="ru-RU" sz="40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В. </a:t>
            </a:r>
            <a:r>
              <a:rPr lang="ru-RU" sz="4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AaBb</a:t>
            </a:r>
            <a:endParaRPr lang="ru-RU" sz="40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Г. AABB</a:t>
            </a:r>
          </a:p>
          <a:p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1939636" y="5888182"/>
            <a:ext cx="26185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Ответ: А</a:t>
            </a:r>
            <a:endParaRPr lang="ru-RU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Управляющая кнопка: в конец 1">
            <a:hlinkClick r:id="" action="ppaction://hlinkshowjump?jump=nextslide" highlightClick="1"/>
          </p:cNvPr>
          <p:cNvSpPr/>
          <p:nvPr/>
        </p:nvSpPr>
        <p:spPr>
          <a:xfrm>
            <a:off x="1939636" y="6411402"/>
            <a:ext cx="543791" cy="217998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Управляющая кнопка: домой 2">
            <a:hlinkClick r:id="" action="ppaction://hlinkshowjump?jump=previousslide" highlightClick="1"/>
          </p:cNvPr>
          <p:cNvSpPr/>
          <p:nvPr/>
        </p:nvSpPr>
        <p:spPr>
          <a:xfrm>
            <a:off x="1215736" y="6411402"/>
            <a:ext cx="509155" cy="21799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4564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0" y="68059"/>
            <a:ext cx="6234545" cy="1047221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Какой ученый изображен?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7348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71490" y="-1"/>
            <a:ext cx="2872510" cy="430876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87927" y="1219200"/>
            <a:ext cx="562494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А. Н.И. Вавилов</a:t>
            </a:r>
            <a:endParaRPr lang="en-US" sz="36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Б. Ф. Крик</a:t>
            </a:r>
            <a:endParaRPr lang="en-US" sz="36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В. Т. Морган</a:t>
            </a:r>
            <a:endParaRPr lang="en-US" sz="36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Г. Д. Уотсон</a:t>
            </a:r>
            <a:endParaRPr lang="ru-RU" sz="3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482436" y="4738255"/>
            <a:ext cx="32419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Ответ: В</a:t>
            </a:r>
            <a:endParaRPr lang="ru-RU" sz="4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Управляющая кнопка: в конец 1">
            <a:hlinkClick r:id="" action="ppaction://hlinkshowjump?jump=nextslide" highlightClick="1"/>
          </p:cNvPr>
          <p:cNvSpPr/>
          <p:nvPr/>
        </p:nvSpPr>
        <p:spPr>
          <a:xfrm>
            <a:off x="1402773" y="6213764"/>
            <a:ext cx="477982" cy="228600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Управляющая кнопка: домой 6">
            <a:hlinkClick r:id="" action="ppaction://hlinkshowjump?jump=previousslide" highlightClick="1"/>
          </p:cNvPr>
          <p:cNvSpPr/>
          <p:nvPr/>
        </p:nvSpPr>
        <p:spPr>
          <a:xfrm>
            <a:off x="644237" y="6213764"/>
            <a:ext cx="509154" cy="238991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4564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637055" y="68059"/>
            <a:ext cx="7869890" cy="1857723"/>
          </a:xfrm>
        </p:spPr>
        <p:txBody>
          <a:bodyPr>
            <a:noAutofit/>
          </a:bodyPr>
          <a:lstStyle/>
          <a:p>
            <a:pPr algn="ctr"/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 помощью какого метода была изучена хромосомная болезнь человека – синдром Дауна?</a:t>
            </a:r>
            <a:endParaRPr lang="ru-RU" sz="4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87236" y="2466109"/>
            <a:ext cx="5458691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А. генеалогического</a:t>
            </a:r>
          </a:p>
          <a:p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Б. близнецового</a:t>
            </a:r>
          </a:p>
          <a:p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В. цитогенетического</a:t>
            </a:r>
          </a:p>
          <a:p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Г. биохимического</a:t>
            </a:r>
            <a:endParaRPr lang="ru-RU" sz="4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35382" y="5472545"/>
            <a:ext cx="34220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Ответ: В</a:t>
            </a:r>
            <a:endParaRPr lang="ru-RU" sz="32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Управляющая кнопка: в конец 1">
            <a:hlinkClick r:id="" action="ppaction://hlinkshowjump?jump=nextslide" highlightClick="1"/>
          </p:cNvPr>
          <p:cNvSpPr/>
          <p:nvPr/>
        </p:nvSpPr>
        <p:spPr>
          <a:xfrm>
            <a:off x="2618509" y="6296891"/>
            <a:ext cx="581891" cy="187036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Управляющая кнопка: домой 4">
            <a:hlinkClick r:id="" action="ppaction://hlinkshowjump?jump=previousslide" highlightClick="1"/>
          </p:cNvPr>
          <p:cNvSpPr/>
          <p:nvPr/>
        </p:nvSpPr>
        <p:spPr>
          <a:xfrm>
            <a:off x="1787236" y="6276109"/>
            <a:ext cx="561109" cy="20781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4564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637055" y="68059"/>
            <a:ext cx="7869890" cy="2051686"/>
          </a:xfrm>
        </p:spPr>
        <p:txBody>
          <a:bodyPr>
            <a:noAutofit/>
          </a:bodyPr>
          <a:lstStyle/>
          <a:p>
            <a:pPr algn="ctr"/>
            <a:r>
              <a:rPr lang="ru-RU" sz="4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Какие гены проявляют свое действие в первом гибридном поколении?</a:t>
            </a:r>
            <a:endParaRPr lang="ru-RU" sz="4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85455" y="2535382"/>
            <a:ext cx="57912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А. аллельные</a:t>
            </a:r>
          </a:p>
          <a:p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Б. доминантные </a:t>
            </a:r>
          </a:p>
          <a:p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В. рецессивные</a:t>
            </a:r>
          </a:p>
          <a:p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Г. сцепленные</a:t>
            </a:r>
            <a:endParaRPr lang="ru-RU" sz="4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341418" y="5555673"/>
            <a:ext cx="25353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Ответ: Б</a:t>
            </a:r>
            <a:endParaRPr lang="ru-RU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Управляющая кнопка: в конец 4">
            <a:hlinkClick r:id="" action="ppaction://hlinkshowjump?jump=nextslide" highlightClick="1"/>
          </p:cNvPr>
          <p:cNvSpPr/>
          <p:nvPr/>
        </p:nvSpPr>
        <p:spPr>
          <a:xfrm>
            <a:off x="1756064" y="6255327"/>
            <a:ext cx="585354" cy="280555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Управляющая кнопка: домой 6">
            <a:hlinkClick r:id="" action="ppaction://hlinkshowjump?jump=previousslide" highlightClick="1"/>
          </p:cNvPr>
          <p:cNvSpPr/>
          <p:nvPr/>
        </p:nvSpPr>
        <p:spPr>
          <a:xfrm>
            <a:off x="800100" y="6265718"/>
            <a:ext cx="696191" cy="311727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4564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637055" y="68058"/>
            <a:ext cx="7869890" cy="2605869"/>
          </a:xfrm>
        </p:spPr>
        <p:txBody>
          <a:bodyPr>
            <a:no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При скрещивании доминантных и рецессивных особей первое гибридное </a:t>
            </a:r>
            <a:b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поколение единообразно. Чем это объясняется?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02327" y="3075709"/>
            <a:ext cx="665018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А. все особи имеют одинаковый генотип </a:t>
            </a:r>
          </a:p>
          <a:p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Б. все особи имеют одинаковый фенотип</a:t>
            </a:r>
          </a:p>
          <a:p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В. все особи имеют сходство с одним из родителей</a:t>
            </a:r>
          </a:p>
          <a:p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Г. все особи живут в одинаковых условиях</a:t>
            </a:r>
            <a:endParaRPr lang="ru-RU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355273" y="5583382"/>
            <a:ext cx="24938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Ответ: А</a:t>
            </a:r>
            <a:endParaRPr lang="ru-RU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Управляющая кнопка: в конец 1">
            <a:hlinkClick r:id="" action="ppaction://hlinkshowjump?jump=nextslide" highlightClick="1"/>
          </p:cNvPr>
          <p:cNvSpPr/>
          <p:nvPr/>
        </p:nvSpPr>
        <p:spPr>
          <a:xfrm>
            <a:off x="1704109" y="6307282"/>
            <a:ext cx="651164" cy="270163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Управляющая кнопка: домой 4">
            <a:hlinkClick r:id="" action="ppaction://hlinkshowjump?jump=previousslide" highlightClick="1"/>
          </p:cNvPr>
          <p:cNvSpPr/>
          <p:nvPr/>
        </p:nvSpPr>
        <p:spPr>
          <a:xfrm>
            <a:off x="758536" y="6348845"/>
            <a:ext cx="543791" cy="238991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4564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0" y="68059"/>
            <a:ext cx="5929745" cy="1047221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Какой ученый изображен?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44395" y="0"/>
            <a:ext cx="3199605" cy="446116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15636" y="1177636"/>
            <a:ext cx="541712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А. С.Н. Давиденко</a:t>
            </a:r>
            <a:endParaRPr lang="en-US" sz="36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Б. Ф. Крик</a:t>
            </a:r>
            <a:endParaRPr lang="en-US" sz="36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В. Н.И. Вавилов</a:t>
            </a:r>
            <a:endParaRPr lang="en-US" sz="36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Г. Д. Уотсон</a:t>
            </a:r>
            <a:endParaRPr lang="ru-RU" sz="3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59527" y="4738255"/>
            <a:ext cx="34082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Ответ: В</a:t>
            </a:r>
            <a:endParaRPr lang="ru-RU" sz="3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Управляющая кнопка: в конец 1">
            <a:hlinkClick r:id="" action="ppaction://hlinkshowjump?jump=nextslide" highlightClick="1"/>
          </p:cNvPr>
          <p:cNvSpPr/>
          <p:nvPr/>
        </p:nvSpPr>
        <p:spPr>
          <a:xfrm>
            <a:off x="1309255" y="5912427"/>
            <a:ext cx="450272" cy="249382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Управляющая кнопка: домой 6">
            <a:hlinkClick r:id="" action="ppaction://hlinkshowjump?jump=previousslide" highlightClick="1"/>
          </p:cNvPr>
          <p:cNvSpPr/>
          <p:nvPr/>
        </p:nvSpPr>
        <p:spPr>
          <a:xfrm>
            <a:off x="623455" y="5912427"/>
            <a:ext cx="457200" cy="27016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4564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637055" y="68058"/>
            <a:ext cx="7869890" cy="2841397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При скрещивании томатов с красными и желтыми плодами получено потомство, у которого половина плодов была красная, а половина желтая. Каковы генотипы родителей?</a:t>
            </a:r>
            <a:b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413164" y="2812473"/>
            <a:ext cx="595745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А. АА </a:t>
            </a:r>
            <a:r>
              <a:rPr lang="ru-RU" sz="4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аа</a:t>
            </a:r>
            <a:r>
              <a:rPr lang="ru-RU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Б. </a:t>
            </a:r>
            <a:r>
              <a:rPr lang="ru-RU" sz="4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Аа</a:t>
            </a:r>
            <a:r>
              <a:rPr lang="ru-RU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АА </a:t>
            </a:r>
          </a:p>
          <a:p>
            <a:r>
              <a:rPr lang="ru-RU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В. АА </a:t>
            </a:r>
            <a:r>
              <a:rPr lang="ru-RU" sz="4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АА</a:t>
            </a:r>
          </a:p>
          <a:p>
            <a:r>
              <a:rPr lang="ru-RU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Г. </a:t>
            </a:r>
            <a:r>
              <a:rPr lang="ru-RU" sz="4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Аа</a:t>
            </a:r>
            <a:r>
              <a:rPr lang="ru-RU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аа</a:t>
            </a:r>
            <a:r>
              <a:rPr lang="ru-RU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4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995055" y="5583382"/>
            <a:ext cx="27016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Ответ: Г</a:t>
            </a:r>
            <a:endParaRPr lang="ru-RU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Управляющая кнопка: в конец 1">
            <a:hlinkClick r:id="" action="ppaction://hlinkshowjump?jump=nextslide" highlightClick="1"/>
          </p:cNvPr>
          <p:cNvSpPr/>
          <p:nvPr/>
        </p:nvSpPr>
        <p:spPr>
          <a:xfrm>
            <a:off x="1672936" y="6265718"/>
            <a:ext cx="436419" cy="197427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Управляющая кнопка: домой 4">
            <a:hlinkClick r:id="" action="ppaction://hlinkshowjump?jump=previousslide" highlightClick="1"/>
          </p:cNvPr>
          <p:cNvSpPr/>
          <p:nvPr/>
        </p:nvSpPr>
        <p:spPr>
          <a:xfrm>
            <a:off x="862445" y="6296891"/>
            <a:ext cx="446810" cy="2286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4564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637055" y="68058"/>
            <a:ext cx="7869890" cy="2924523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Как называется метод, сущность которого составляет скрещивание родительских форм, различающихся по ряду признаков, анализ их проявления в ряде поколений?</a:t>
            </a:r>
            <a:b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454727" y="2951018"/>
            <a:ext cx="5888182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А. гибридологическим</a:t>
            </a:r>
          </a:p>
          <a:p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Б. цитогенетическим</a:t>
            </a:r>
          </a:p>
          <a:p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В. близнецовым</a:t>
            </a:r>
          </a:p>
          <a:p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Г. биохимическим</a:t>
            </a:r>
            <a:endParaRPr lang="ru-RU" sz="4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286000" y="5818909"/>
            <a:ext cx="30895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Ответ: А</a:t>
            </a:r>
            <a:endParaRPr lang="ru-RU" sz="32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Управляющая кнопка: в конец 1">
            <a:hlinkClick r:id="" action="ppaction://hlinkshowjump?jump=nextslide" highlightClick="1"/>
          </p:cNvPr>
          <p:cNvSpPr/>
          <p:nvPr/>
        </p:nvSpPr>
        <p:spPr>
          <a:xfrm>
            <a:off x="1672936" y="6403684"/>
            <a:ext cx="415637" cy="225716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Управляющая кнопка: домой 4">
            <a:hlinkClick r:id="" action="ppaction://hlinkshowjump?jump=previousslide" highlightClick="1"/>
          </p:cNvPr>
          <p:cNvSpPr/>
          <p:nvPr/>
        </p:nvSpPr>
        <p:spPr>
          <a:xfrm>
            <a:off x="820882" y="6403684"/>
            <a:ext cx="540327" cy="24649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4564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637055" y="68059"/>
            <a:ext cx="7869890" cy="2758268"/>
          </a:xfrm>
        </p:spPr>
        <p:txBody>
          <a:bodyPr>
            <a:no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От гибридов первого поколения во втором поколении рождается 1/4 особей с рецессивными признаками, что свидетельствует о проявлении закона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482436" y="3075709"/>
            <a:ext cx="588818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А. сцепленного наследования </a:t>
            </a:r>
          </a:p>
          <a:p>
            <a:r>
              <a:rPr lang="ru-RU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Б. расщепления</a:t>
            </a:r>
          </a:p>
          <a:p>
            <a:r>
              <a:rPr lang="ru-RU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В. независимого наследования </a:t>
            </a:r>
          </a:p>
          <a:p>
            <a:r>
              <a:rPr lang="ru-RU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Г. промежуточного наследования</a:t>
            </a:r>
            <a:endParaRPr lang="ru-RU" sz="32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410691" y="5735782"/>
            <a:ext cx="24938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Ответ: Б</a:t>
            </a:r>
            <a:endParaRPr lang="ru-RU" sz="32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Управляющая кнопка: в конец 1">
            <a:hlinkClick r:id="" action="ppaction://hlinkshowjump?jump=nextslide" highlightClick="1"/>
          </p:cNvPr>
          <p:cNvSpPr/>
          <p:nvPr/>
        </p:nvSpPr>
        <p:spPr>
          <a:xfrm>
            <a:off x="2410691" y="6320557"/>
            <a:ext cx="561109" cy="215325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Управляющая кнопка: домой 2">
            <a:hlinkClick r:id="" action="ppaction://hlinkshowjump?jump=previousslide" highlightClick="1"/>
          </p:cNvPr>
          <p:cNvSpPr/>
          <p:nvPr/>
        </p:nvSpPr>
        <p:spPr>
          <a:xfrm>
            <a:off x="1482436" y="6320557"/>
            <a:ext cx="491837" cy="215325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4564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0" y="68059"/>
            <a:ext cx="5708073" cy="1047221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Какой ученый изображен?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Davidenkov_S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21927" y="0"/>
            <a:ext cx="3422073" cy="420915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87927" y="1108364"/>
            <a:ext cx="515389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А. </a:t>
            </a:r>
            <a:r>
              <a:rPr lang="ru-RU" sz="3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С.Н.Давиденко</a:t>
            </a:r>
            <a:endParaRPr lang="en-US" sz="36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Б. Ф. Крик</a:t>
            </a:r>
            <a:endParaRPr lang="en-US" sz="36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В. Д. Уотсон</a:t>
            </a:r>
            <a:endParaRPr lang="en-US" sz="36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Г. Т. Морган</a:t>
            </a:r>
            <a:endParaRPr lang="ru-RU" sz="3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69818" y="4682836"/>
            <a:ext cx="27154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Ответ: А</a:t>
            </a:r>
            <a:endParaRPr lang="ru-RU" sz="3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Управляющая кнопка: в конец 1">
            <a:hlinkClick r:id="" action="ppaction://hlinkshowjump?jump=nextslide" highlightClick="1"/>
          </p:cNvPr>
          <p:cNvSpPr/>
          <p:nvPr/>
        </p:nvSpPr>
        <p:spPr>
          <a:xfrm>
            <a:off x="1381991" y="6130636"/>
            <a:ext cx="467591" cy="249382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Управляющая кнопка: домой 3">
            <a:hlinkClick r:id="" action="ppaction://hlinkshowjump?jump=previousslide" highlightClick="1"/>
          </p:cNvPr>
          <p:cNvSpPr/>
          <p:nvPr/>
        </p:nvSpPr>
        <p:spPr>
          <a:xfrm>
            <a:off x="529936" y="6130636"/>
            <a:ext cx="529937" cy="27016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4564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637055" y="68059"/>
            <a:ext cx="7869890" cy="1913141"/>
          </a:xfrm>
        </p:spPr>
        <p:txBody>
          <a:bodyPr>
            <a:normAutofit/>
          </a:bodyPr>
          <a:lstStyle/>
          <a:p>
            <a:pPr algn="ctr"/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 помощью какого метода выявляется влияние генотипа и среды на развитие ребенка?</a:t>
            </a:r>
            <a:endParaRPr lang="ru-RU" sz="4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30036" y="2355273"/>
            <a:ext cx="6082146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А. генеалогического</a:t>
            </a:r>
          </a:p>
          <a:p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Б. близнецового</a:t>
            </a:r>
          </a:p>
          <a:p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В. цитогенетического</a:t>
            </a:r>
          </a:p>
          <a:p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Г. гибридологического</a:t>
            </a:r>
            <a:endParaRPr lang="ru-RU" sz="4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230582" y="5417127"/>
            <a:ext cx="26046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Ответ: Б</a:t>
            </a:r>
            <a:endParaRPr lang="ru-RU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Управляющая кнопка: в конец 1">
            <a:hlinkClick r:id="" action="ppaction://hlinkshowjump?jump=nextslide" highlightClick="1"/>
          </p:cNvPr>
          <p:cNvSpPr/>
          <p:nvPr/>
        </p:nvSpPr>
        <p:spPr>
          <a:xfrm>
            <a:off x="1766455" y="6286500"/>
            <a:ext cx="464127" cy="207818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Управляющая кнопка: домой 4">
            <a:hlinkClick r:id="" action="ppaction://hlinkshowjump?jump=previousslide" highlightClick="1"/>
          </p:cNvPr>
          <p:cNvSpPr/>
          <p:nvPr/>
        </p:nvSpPr>
        <p:spPr>
          <a:xfrm>
            <a:off x="831273" y="6286500"/>
            <a:ext cx="498763" cy="19742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4564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637055" y="68059"/>
            <a:ext cx="7869890" cy="1400523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Сущность гибридологического метода заключается в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34291" y="1717962"/>
            <a:ext cx="818803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А. скрещивании организмов и анализе потомства</a:t>
            </a:r>
          </a:p>
          <a:p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Б. определении генотипа родителей</a:t>
            </a:r>
          </a:p>
          <a:p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В. исследовании генеалогического древа</a:t>
            </a:r>
          </a:p>
          <a:p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Г. получении модификаций</a:t>
            </a:r>
            <a:endParaRPr lang="ru-RU" sz="3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75164" y="4876800"/>
            <a:ext cx="3200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Ответ: А</a:t>
            </a:r>
            <a:endParaRPr lang="ru-RU" sz="32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Управляющая кнопка: в конец 1">
            <a:hlinkClick r:id="" action="ppaction://hlinkshowjump?jump=nextslide" highlightClick="1"/>
          </p:cNvPr>
          <p:cNvSpPr/>
          <p:nvPr/>
        </p:nvSpPr>
        <p:spPr>
          <a:xfrm>
            <a:off x="1298864" y="6265718"/>
            <a:ext cx="446809" cy="228600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Управляющая кнопка: домой 4">
            <a:hlinkClick r:id="" action="ppaction://hlinkshowjump?jump=previousslide" highlightClick="1"/>
          </p:cNvPr>
          <p:cNvSpPr/>
          <p:nvPr/>
        </p:nvSpPr>
        <p:spPr>
          <a:xfrm>
            <a:off x="637055" y="6286500"/>
            <a:ext cx="402036" cy="2286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4564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637055" y="68059"/>
            <a:ext cx="7869890" cy="2190232"/>
          </a:xfrm>
        </p:spPr>
        <p:txBody>
          <a:bodyPr>
            <a:normAutofit/>
          </a:bodyPr>
          <a:lstStyle/>
          <a:p>
            <a:pPr algn="ctr"/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Схема ААВВ </a:t>
            </a:r>
            <a:r>
              <a:rPr lang="ru-RU" sz="4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ааbb</a:t>
            </a:r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 иллюстрирует скрещивание</a:t>
            </a:r>
            <a:endParaRPr lang="ru-RU" sz="4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39091" y="2396836"/>
            <a:ext cx="7038109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А. моногибридное</a:t>
            </a:r>
          </a:p>
          <a:p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Б. полигибридное</a:t>
            </a:r>
          </a:p>
          <a:p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В. </a:t>
            </a:r>
            <a:r>
              <a:rPr lang="ru-RU" sz="4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дигибридное</a:t>
            </a:r>
            <a:endParaRPr lang="ru-RU" sz="44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Г. определяющее</a:t>
            </a:r>
            <a:endParaRPr lang="ru-RU" sz="4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28800" y="5375564"/>
            <a:ext cx="37684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Ответ: В</a:t>
            </a:r>
            <a:endParaRPr lang="ru-RU" sz="32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Управляющая кнопка: в конец 1">
            <a:hlinkClick r:id="" action="ppaction://hlinkshowjump?jump=nextslide" highlightClick="1"/>
          </p:cNvPr>
          <p:cNvSpPr/>
          <p:nvPr/>
        </p:nvSpPr>
        <p:spPr>
          <a:xfrm>
            <a:off x="1257300" y="6182591"/>
            <a:ext cx="457200" cy="238991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Управляющая кнопка: домой 4">
            <a:hlinkClick r:id="" action="ppaction://hlinkshowjump?jump=previousslide" highlightClick="1"/>
          </p:cNvPr>
          <p:cNvSpPr/>
          <p:nvPr/>
        </p:nvSpPr>
        <p:spPr>
          <a:xfrm>
            <a:off x="426027" y="6182591"/>
            <a:ext cx="498764" cy="25977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4564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637055" y="68059"/>
            <a:ext cx="7869890" cy="2384196"/>
          </a:xfrm>
        </p:spPr>
        <p:txBody>
          <a:bodyPr>
            <a:normAutofit/>
          </a:bodyPr>
          <a:lstStyle/>
          <a:p>
            <a:pPr algn="ctr"/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Организм, в генотипе которого содержатся разные аллели одного гена, называют</a:t>
            </a:r>
            <a:endParaRPr lang="ru-RU" sz="4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454727" y="2410691"/>
            <a:ext cx="627610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А. рецессивными</a:t>
            </a:r>
          </a:p>
          <a:p>
            <a:r>
              <a:rPr lang="ru-RU" sz="4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Б. доминантными</a:t>
            </a:r>
          </a:p>
          <a:p>
            <a:r>
              <a:rPr lang="ru-RU" sz="4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В. гетерозиготным</a:t>
            </a:r>
          </a:p>
          <a:p>
            <a:r>
              <a:rPr lang="ru-RU" sz="4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Г. гомозиготным</a:t>
            </a:r>
            <a:endParaRPr lang="ru-RU" sz="4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33600" y="5638800"/>
            <a:ext cx="3352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Ответ: В</a:t>
            </a:r>
            <a:endParaRPr lang="ru-RU" sz="4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Управляющая кнопка: в конец 1">
            <a:hlinkClick r:id="" action="ppaction://hlinkshowjump?jump=nextslide" highlightClick="1"/>
          </p:cNvPr>
          <p:cNvSpPr/>
          <p:nvPr/>
        </p:nvSpPr>
        <p:spPr>
          <a:xfrm>
            <a:off x="1319645" y="6346686"/>
            <a:ext cx="405246" cy="230759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Управляющая кнопка: домой 4">
            <a:hlinkClick r:id="" action="ppaction://hlinkshowjump?jump=previousslide" highlightClick="1"/>
          </p:cNvPr>
          <p:cNvSpPr/>
          <p:nvPr/>
        </p:nvSpPr>
        <p:spPr>
          <a:xfrm>
            <a:off x="637055" y="6346686"/>
            <a:ext cx="360472" cy="251541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4564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637055" y="68059"/>
            <a:ext cx="7869890" cy="2314923"/>
          </a:xfrm>
        </p:spPr>
        <p:txBody>
          <a:bodyPr>
            <a:normAutofit/>
          </a:bodyPr>
          <a:lstStyle/>
          <a:p>
            <a:pPr algn="ctr"/>
            <a:r>
              <a:rPr lang="ru-RU" sz="4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Как назвал Г. Мендель признаки, не проявляющиеся у гибридов первого поколения?</a:t>
            </a:r>
            <a:endParaRPr lang="ru-RU" sz="4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16182" y="2466109"/>
            <a:ext cx="638694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А. гетерозиготными</a:t>
            </a:r>
          </a:p>
          <a:p>
            <a:r>
              <a:rPr lang="ru-RU" sz="4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Б. гомозиготными</a:t>
            </a:r>
          </a:p>
          <a:p>
            <a:r>
              <a:rPr lang="ru-RU" sz="4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В. рецессивными</a:t>
            </a:r>
          </a:p>
          <a:p>
            <a:r>
              <a:rPr lang="ru-RU" sz="4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Г. доминантными</a:t>
            </a:r>
            <a:endParaRPr lang="ru-RU" sz="4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341418" y="5611091"/>
            <a:ext cx="23137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Ответ: В</a:t>
            </a:r>
            <a:endParaRPr lang="ru-RU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Управляющая кнопка: в конец 1">
            <a:hlinkClick r:id="" action="ppaction://hlinkshowjump?jump=nextslide" highlightClick="1"/>
          </p:cNvPr>
          <p:cNvSpPr/>
          <p:nvPr/>
        </p:nvSpPr>
        <p:spPr>
          <a:xfrm>
            <a:off x="1735282" y="6296891"/>
            <a:ext cx="509154" cy="290945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Управляющая кнопка: домой 4">
            <a:hlinkClick r:id="" action="ppaction://hlinkshowjump?jump=previousslide" highlightClick="1"/>
          </p:cNvPr>
          <p:cNvSpPr/>
          <p:nvPr/>
        </p:nvSpPr>
        <p:spPr>
          <a:xfrm>
            <a:off x="789709" y="6338455"/>
            <a:ext cx="526473" cy="249381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4564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637055" y="68059"/>
            <a:ext cx="7869890" cy="2051686"/>
          </a:xfrm>
        </p:spPr>
        <p:txBody>
          <a:bodyPr>
            <a:noAutofit/>
          </a:bodyPr>
          <a:lstStyle/>
          <a:p>
            <a:pPr algn="ctr"/>
            <a:r>
              <a:rPr lang="ru-RU" sz="4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Совокупность генов, которую организм получает от ро­дителей, называют</a:t>
            </a:r>
            <a:endParaRPr lang="ru-RU" sz="4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87236" y="2382982"/>
            <a:ext cx="602672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А. генофондом</a:t>
            </a:r>
          </a:p>
          <a:p>
            <a:r>
              <a:rPr lang="ru-RU" sz="4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Б. наследственность</a:t>
            </a:r>
          </a:p>
          <a:p>
            <a:r>
              <a:rPr lang="ru-RU" sz="4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В. фенотипом</a:t>
            </a:r>
          </a:p>
          <a:p>
            <a:r>
              <a:rPr lang="ru-RU" sz="4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Г. генотипом </a:t>
            </a:r>
            <a:endParaRPr lang="ru-RU" sz="4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19745" y="5500255"/>
            <a:ext cx="2743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Ответ: Г </a:t>
            </a:r>
            <a:endParaRPr lang="ru-RU" sz="3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Управляющая кнопка: в конец 1">
            <a:hlinkClick r:id="" action="ppaction://hlinkshowjump?jump=nextslide" highlightClick="1"/>
          </p:cNvPr>
          <p:cNvSpPr/>
          <p:nvPr/>
        </p:nvSpPr>
        <p:spPr>
          <a:xfrm>
            <a:off x="1215736" y="6146586"/>
            <a:ext cx="654628" cy="274996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Управляющая кнопка: домой 2">
            <a:hlinkClick r:id="" action="ppaction://hlinkshowjump?jump=previousslide" highlightClick="1"/>
          </p:cNvPr>
          <p:cNvSpPr/>
          <p:nvPr/>
        </p:nvSpPr>
        <p:spPr>
          <a:xfrm>
            <a:off x="488373" y="6146586"/>
            <a:ext cx="477982" cy="27499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4564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637055" y="68059"/>
            <a:ext cx="7869890" cy="2204086"/>
          </a:xfrm>
        </p:spPr>
        <p:txBody>
          <a:bodyPr>
            <a:normAutofit/>
          </a:bodyPr>
          <a:lstStyle/>
          <a:p>
            <a:pPr algn="ctr"/>
            <a:r>
              <a:rPr lang="ru-RU" sz="4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 клетке пара аллельных генов расположена в хромосо­мах</a:t>
            </a:r>
            <a:endParaRPr lang="ru-RU" sz="4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496291" y="2396836"/>
            <a:ext cx="615141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А. негомологичных</a:t>
            </a:r>
          </a:p>
          <a:p>
            <a:r>
              <a:rPr lang="ru-RU" sz="4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Б. отцовских</a:t>
            </a:r>
          </a:p>
          <a:p>
            <a:r>
              <a:rPr lang="ru-RU" sz="4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В. материнских</a:t>
            </a:r>
          </a:p>
          <a:p>
            <a:r>
              <a:rPr lang="ru-RU" sz="4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Г. гомологичных</a:t>
            </a:r>
            <a:endParaRPr lang="ru-RU" sz="4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466109" y="5527964"/>
            <a:ext cx="22998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Ответ: Г </a:t>
            </a:r>
            <a:endParaRPr lang="ru-RU" sz="3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Управляющая кнопка: в конец 1">
            <a:hlinkClick r:id="" action="ppaction://hlinkshowjump?jump=nextslide" highlightClick="1"/>
          </p:cNvPr>
          <p:cNvSpPr/>
          <p:nvPr/>
        </p:nvSpPr>
        <p:spPr>
          <a:xfrm>
            <a:off x="1194955" y="6174295"/>
            <a:ext cx="571500" cy="309632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Управляющая кнопка: домой 4">
            <a:hlinkClick r:id="" action="ppaction://hlinkshowjump?jump=previousslide" highlightClick="1"/>
          </p:cNvPr>
          <p:cNvSpPr/>
          <p:nvPr/>
        </p:nvSpPr>
        <p:spPr>
          <a:xfrm>
            <a:off x="290945" y="6174295"/>
            <a:ext cx="633846" cy="299241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4564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637055" y="68059"/>
            <a:ext cx="7869890" cy="1636050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Выберите из приведенных ниже схему ту, которую выражает смысл первого закона Менделя </a:t>
            </a:r>
            <a:endParaRPr lang="ru-RU" sz="32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Управляющая кнопка: домой 1">
            <a:hlinkClick r:id="" action="ppaction://hlinkshowjump?jump=firstslide" highlightClick="1"/>
          </p:cNvPr>
          <p:cNvSpPr/>
          <p:nvPr/>
        </p:nvSpPr>
        <p:spPr>
          <a:xfrm>
            <a:off x="436418" y="6203373"/>
            <a:ext cx="519546" cy="25977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997527" y="2133600"/>
            <a:ext cx="689956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А. А А </a:t>
            </a:r>
            <a:r>
              <a:rPr lang="ru-RU" sz="3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аа</a:t>
            </a:r>
            <a:r>
              <a:rPr lang="en-US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&gt;&gt; </a:t>
            </a:r>
            <a:r>
              <a:rPr lang="ru-RU" sz="3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Аа</a:t>
            </a:r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Б. </a:t>
            </a:r>
            <a:r>
              <a:rPr lang="ru-RU" sz="3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Аа</a:t>
            </a:r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Аа</a:t>
            </a:r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&gt;&gt; 3 </a:t>
            </a:r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 : 1 </a:t>
            </a:r>
            <a:r>
              <a:rPr lang="ru-RU" sz="3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аа</a:t>
            </a:r>
            <a:endParaRPr lang="ru-RU" sz="36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В. </a:t>
            </a:r>
            <a:r>
              <a:rPr lang="ru-RU" sz="3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Аа</a:t>
            </a:r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аа</a:t>
            </a:r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&gt;&gt; ½</a:t>
            </a:r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Аа</a:t>
            </a:r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½ </a:t>
            </a:r>
            <a:r>
              <a:rPr lang="ru-RU" sz="3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аа</a:t>
            </a:r>
            <a:r>
              <a:rPr lang="en-US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6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2299855" y="5043055"/>
            <a:ext cx="34913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Ответ: А</a:t>
            </a:r>
            <a:endParaRPr lang="ru-RU" sz="3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4564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637055" y="68059"/>
            <a:ext cx="7869890" cy="1649905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Выберите из приведенных ниже схем ту, которая характеризует получение гибридов первого поколения. (3 балла)</a:t>
            </a:r>
            <a:endParaRPr lang="ru-RU" sz="32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Управляющая кнопка: домой 1">
            <a:hlinkClick r:id="" action="ppaction://hlinkshowjump?jump=firstslide" highlightClick="1"/>
          </p:cNvPr>
          <p:cNvSpPr/>
          <p:nvPr/>
        </p:nvSpPr>
        <p:spPr>
          <a:xfrm>
            <a:off x="436418" y="6203373"/>
            <a:ext cx="519546" cy="25977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1080655" y="2549236"/>
            <a:ext cx="706581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А. АА </a:t>
            </a:r>
            <a:r>
              <a:rPr lang="ru-RU" sz="3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аа</a:t>
            </a:r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&gt;&gt; </a:t>
            </a:r>
            <a:r>
              <a:rPr lang="ru-RU" sz="3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аа</a:t>
            </a:r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Б. </a:t>
            </a:r>
            <a:r>
              <a:rPr lang="ru-RU" sz="3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Аа</a:t>
            </a:r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Аа</a:t>
            </a:r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&gt;&gt; </a:t>
            </a:r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 А : 1 </a:t>
            </a:r>
            <a:r>
              <a:rPr lang="ru-RU" sz="3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аа</a:t>
            </a:r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В. </a:t>
            </a:r>
            <a:r>
              <a:rPr lang="ru-RU" sz="3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Аа</a:t>
            </a:r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аа</a:t>
            </a:r>
            <a:r>
              <a:rPr lang="en-US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&gt;&gt; ½ </a:t>
            </a:r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Аа</a:t>
            </a:r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½ </a:t>
            </a:r>
            <a:r>
              <a:rPr lang="ru-RU" sz="3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аа</a:t>
            </a:r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634836" y="5029200"/>
            <a:ext cx="57496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Ответ: А </a:t>
            </a:r>
            <a:endParaRPr lang="ru-RU" sz="3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4564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688</TotalTime>
  <Words>1000</Words>
  <Application>Microsoft Office PowerPoint</Application>
  <PresentationFormat>Экран (4:3)</PresentationFormat>
  <Paragraphs>180</Paragraphs>
  <Slides>31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2" baseType="lpstr">
      <vt:lpstr>Office Theme</vt:lpstr>
      <vt:lpstr>Презентация PowerPoint</vt:lpstr>
      <vt:lpstr>Парные гены гомологичных хромосом называют:</vt:lpstr>
      <vt:lpstr>Какой закон проявится в наследовании признаков при скрещивании организмов с генотипами: Аа х Аа?</vt:lpstr>
      <vt:lpstr>Как называют особей, образующих один тип гамет и не дающих расщепления признаков в потомстве?</vt:lpstr>
      <vt:lpstr>Как обозначаются генотипы особей при дигибридном скрещивании?</vt:lpstr>
      <vt:lpstr>Какой ученый изображен?</vt:lpstr>
      <vt:lpstr>Все листья одного растения имеют одинаковый генотип, но могут различаться по</vt:lpstr>
      <vt:lpstr>При дигибридном скрещивании и независимом наследовании признаков у родителей с генотипами ААBb и aabb в потомстве наблюдается расщепление в соотношении</vt:lpstr>
      <vt:lpstr>Метод изучения наследственности человека, в основе которого лежит изучение числа хромосом, особенностей их строения, называют</vt:lpstr>
      <vt:lpstr>Какой ученый изображен?</vt:lpstr>
      <vt:lpstr>Сколько видов гамет образуется у дигетерозиготных растений гороха при дигибридном скрещивании (гены не образуют группу сцепления)?</vt:lpstr>
      <vt:lpstr>При скрещивании двух морских свинок с черной шерстью (доминантный признак) получено потомство, среди которого особи с белой шерстью со­ставили 25%. Каковы генотипы родителей?</vt:lpstr>
      <vt:lpstr>У собак чёрная шерсть (А) доминирует над коричневой (а), а коротконогость (В) – над нормальной длиной ног (b). Выберите генотип чёрной коротконогой собаки, гетерозиготной только по признаку длины ног</vt:lpstr>
      <vt:lpstr>Какой ученый изображен?</vt:lpstr>
      <vt:lpstr>С помощью какого метода была изучена хромосомная болезнь человека – синдром Дауна?</vt:lpstr>
      <vt:lpstr>Какие гены проявляют свое действие в первом гибридном поколении?</vt:lpstr>
      <vt:lpstr>При скрещивании доминантных и рецессивных особей первое гибридное  поколение единообразно. Чем это объясняется?</vt:lpstr>
      <vt:lpstr>Какой ученый изображен?</vt:lpstr>
      <vt:lpstr>При скрещивании томатов с красными и желтыми плодами получено потомство, у которого половина плодов была красная, а половина желтая. Каковы генотипы родителей? </vt:lpstr>
      <vt:lpstr>Как называется метод, сущность которого составляет скрещивание родительских форм, различающихся по ряду признаков, анализ их проявления в ряде поколений? </vt:lpstr>
      <vt:lpstr>От гибридов первого поколения во втором поколении рождается 1/4 особей с рецессивными признаками, что свидетельствует о проявлении закона</vt:lpstr>
      <vt:lpstr>Какой ученый изображен?</vt:lpstr>
      <vt:lpstr>С помощью какого метода выявляется влияние генотипа и среды на развитие ребенка?</vt:lpstr>
      <vt:lpstr>Сущность гибридологического метода заключается в</vt:lpstr>
      <vt:lpstr>Схема ААВВ х ааbb иллюстрирует скрещивание</vt:lpstr>
      <vt:lpstr>Организм, в генотипе которого содержатся разные аллели одного гена, называют</vt:lpstr>
      <vt:lpstr>Как назвал Г. Мендель признаки, не проявляющиеся у гибридов первого поколения?</vt:lpstr>
      <vt:lpstr>Совокупность генов, которую организм получает от ро­дителей, называют</vt:lpstr>
      <vt:lpstr>В клетке пара аллельных генов расположена в хромосо­мах</vt:lpstr>
      <vt:lpstr>Выберите из приведенных ниже схему ту, которую выражает смысл первого закона Менделя </vt:lpstr>
      <vt:lpstr>Выберите из приведенных ниже схем ту, которая характеризует получение гибридов первого поколения. (3 балла)</vt:lpstr>
    </vt:vector>
  </TitlesOfParts>
  <Company>PJSC "New Engineering Technologies"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Markasian, Pavel (KIEVH)</dc:creator>
  <cp:lastModifiedBy>user</cp:lastModifiedBy>
  <cp:revision>125</cp:revision>
  <dcterms:created xsi:type="dcterms:W3CDTF">2016-11-18T14:12:19Z</dcterms:created>
  <dcterms:modified xsi:type="dcterms:W3CDTF">2021-05-27T10:20:42Z</dcterms:modified>
</cp:coreProperties>
</file>