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25"/>
  </p:notesMasterIdLst>
  <p:sldIdLst>
    <p:sldId id="293" r:id="rId2"/>
    <p:sldId id="399" r:id="rId3"/>
    <p:sldId id="258" r:id="rId4"/>
    <p:sldId id="360" r:id="rId5"/>
    <p:sldId id="376" r:id="rId6"/>
    <p:sldId id="361" r:id="rId7"/>
    <p:sldId id="362" r:id="rId8"/>
    <p:sldId id="378" r:id="rId9"/>
    <p:sldId id="363" r:id="rId10"/>
    <p:sldId id="377" r:id="rId11"/>
    <p:sldId id="364" r:id="rId12"/>
    <p:sldId id="365" r:id="rId13"/>
    <p:sldId id="380" r:id="rId14"/>
    <p:sldId id="381" r:id="rId15"/>
    <p:sldId id="382" r:id="rId16"/>
    <p:sldId id="366" r:id="rId17"/>
    <p:sldId id="384" r:id="rId18"/>
    <p:sldId id="385" r:id="rId19"/>
    <p:sldId id="386" r:id="rId20"/>
    <p:sldId id="387" r:id="rId21"/>
    <p:sldId id="395" r:id="rId22"/>
    <p:sldId id="396" r:id="rId23"/>
    <p:sldId id="397" r:id="rId24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  <a:srgbClr val="FF3300"/>
    <a:srgbClr val="FF9933"/>
    <a:srgbClr val="FF6600"/>
    <a:srgbClr val="663300"/>
    <a:srgbClr val="8000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2"/>
    <p:restoredTop sz="94660"/>
  </p:normalViewPr>
  <p:slideViewPr>
    <p:cSldViewPr showGuides="1">
      <p:cViewPr varScale="1">
        <p:scale>
          <a:sx n="66" d="100"/>
          <a:sy n="66" d="100"/>
        </p:scale>
        <p:origin x="150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AA42C02-8050-4DC5-B2A6-9D6A673DED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t>17.10.2024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Второй уровень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Третий уровень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Четвертый уровень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>
              <a:buNone/>
            </a:pPr>
            <a:fld id="{9A0DB2DC-4C9A-4742-B13C-FB6460FD3503}" type="slidenum">
              <a:rPr lang="ru-RU" sz="1200" dirty="0"/>
              <a:t>‹#›</a:t>
            </a:fld>
            <a:endParaRPr lang="ru-RU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1435100"/>
            <a:ext cx="7772400" cy="965199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5200" y="2725738"/>
            <a:ext cx="6858000" cy="474662"/>
          </a:xfrm>
          <a:solidFill>
            <a:schemeClr val="lt1">
              <a:alpha val="74000"/>
            </a:schemeClr>
          </a:solidFill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lt1">
              <a:alpha val="81000"/>
            </a:schemeClr>
          </a:solidFill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3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76835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ru-RU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4"/>
          <p:cNvSpPr>
            <a:spLocks noGrp="1"/>
          </p:cNvSpPr>
          <p:nvPr>
            <p:ph type="dt" sz="half" idx="12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>
              <a:buNone/>
            </a:pPr>
            <a:fld id="{9A0DB2DC-4C9A-4742-B13C-FB6460FD3503}" type="slidenum">
              <a:rPr lang="ru-RU" dirty="0"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dirty="0"/>
              <a:t>Образец заголовка</a:t>
            </a:r>
            <a:endParaRPr lang="en-US" altLang="x-none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dirty="0"/>
              <a:t>Образец текста</a:t>
            </a:r>
          </a:p>
          <a:p>
            <a:pPr lvl="1"/>
            <a:r>
              <a:rPr dirty="0"/>
              <a:t>Второй уровень</a:t>
            </a:r>
          </a:p>
          <a:p>
            <a:pPr lvl="2"/>
            <a:r>
              <a:rPr dirty="0"/>
              <a:t>Третий уровень</a:t>
            </a:r>
          </a:p>
          <a:p>
            <a:pPr lvl="3"/>
            <a:r>
              <a:rPr dirty="0"/>
              <a:t>Четвертый уровень</a:t>
            </a:r>
          </a:p>
          <a:p>
            <a:pPr lvl="4"/>
            <a:r>
              <a:rPr dirty="0"/>
              <a:t>Пятый уровень</a:t>
            </a:r>
            <a:endParaRPr lang="en-US" altLang="x-non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Garamond" panose="02020404030301010803" pitchFamily="18" charset="0"/>
              </a:rPr>
              <a:t>‹#›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-468560" y="1905820"/>
            <a:ext cx="9144000" cy="317009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1" hangingPunct="1">
              <a:buClrTx/>
              <a:buSzTx/>
            </a:pPr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  <a:t>«Формирование и развитие</a:t>
            </a:r>
            <a:br>
              <a:rPr sz="4000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</a:br>
            <a:r>
              <a:rPr sz="4000" b="1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  <a:t>здорового образа жизни детей </a:t>
            </a:r>
            <a:br>
              <a:rPr sz="4000" b="1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</a:br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  <a:t>у</a:t>
            </a:r>
            <a:r>
              <a:rPr sz="4000" b="1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  <a:t> дошколь</a:t>
            </a:r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  <a:t>ников</a:t>
            </a:r>
            <a:r>
              <a:rPr sz="4000" b="1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  <a:t> 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  <a:ea typeface="+mj-ea"/>
              <a:cs typeface="+mj-lt"/>
              <a:sym typeface="+mn-ea"/>
            </a:endParaRPr>
          </a:p>
          <a:p>
            <a:pPr algn="ctr" eaLnBrk="1" hangingPunct="1">
              <a:buClrTx/>
              <a:buSzTx/>
            </a:pPr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  <a:t>на примере средней группы</a:t>
            </a:r>
            <a:r>
              <a:rPr sz="4000" b="1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lt"/>
                <a:sym typeface="+mn-ea"/>
              </a:rPr>
              <a:t>»</a:t>
            </a:r>
            <a:br>
              <a:rPr sz="4000" dirty="0">
                <a:solidFill>
                  <a:schemeClr val="accent1"/>
                </a:solidFill>
                <a:ea typeface="+mj-ea"/>
                <a:cs typeface="+mj-lt"/>
                <a:sym typeface="+mn-ea"/>
              </a:rPr>
            </a:br>
            <a:endParaRPr lang="ru-RU" altLang="en-US" sz="4000" dirty="0">
              <a:solidFill>
                <a:schemeClr val="accent1"/>
              </a:solidFill>
              <a:ea typeface="+mj-ea"/>
              <a:cs typeface="+mj-lt"/>
              <a:sym typeface="+mn-ea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419872" y="4820904"/>
            <a:ext cx="45720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 eaLnBrk="1" hangingPunct="1">
              <a:buClrTx/>
              <a:buSzTx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Выполнили: Мочалова О.В.</a:t>
            </a:r>
          </a:p>
          <a:p>
            <a:pPr algn="r" eaLnBrk="1" hangingPunct="1">
              <a:buClrTx/>
              <a:buSzTx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                    Меликаева Е.С</a:t>
            </a:r>
            <a:r>
              <a:rPr lang="ru-RU" sz="2400" dirty="0">
                <a:solidFill>
                  <a:schemeClr val="accent1"/>
                </a:solidFill>
              </a:rPr>
              <a:t>.</a:t>
            </a:r>
            <a:br>
              <a:rPr sz="2400" dirty="0">
                <a:solidFill>
                  <a:schemeClr val="accent1"/>
                </a:solidFill>
              </a:rPr>
            </a:br>
            <a:endParaRPr lang="ru-RU" altLang="en-US" sz="2400" dirty="0">
              <a:solidFill>
                <a:schemeClr val="accent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47BF8A-DA39-7CE3-2EBC-DDC58D5C0190}"/>
              </a:ext>
            </a:extLst>
          </p:cNvPr>
          <p:cNvSpPr txBox="1"/>
          <p:nvPr/>
        </p:nvSpPr>
        <p:spPr>
          <a:xfrm>
            <a:off x="3833778" y="6314539"/>
            <a:ext cx="208823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b="1" dirty="0"/>
              <a:t>Самара 2024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8246BACC-662C-D00C-C0F8-6576AF591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9572" y="-26257"/>
            <a:ext cx="9258518" cy="148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  <a:r>
              <a:rPr kumimoji="0" lang="ru-RU" altLang="ru-RU" sz="2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2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 РАЗВИТИЯ РЕБЁНКА </a:t>
            </a:r>
            <a:r>
              <a:rPr kumimoji="0" lang="ru-RU" altLang="ru-RU" sz="2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Детский сад № 362</a:t>
            </a:r>
            <a:r>
              <a:rPr kumimoji="0" lang="ru-RU" altLang="ru-RU" sz="2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kumimoji="0" lang="ru-RU" altLang="ru-RU" sz="2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ГОРОДСКОГО ОКРУГА САМАРА</a:t>
            </a:r>
            <a:endParaRPr kumimoji="0" lang="ru-RU" altLang="ru-RU" sz="23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F3B8911-D6A7-C27E-0382-B22B466B32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87" y="1011031"/>
            <a:ext cx="8954108" cy="45719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C21E33F-556A-46E9-341C-4A7A23763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87" y="1128573"/>
            <a:ext cx="9144000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РОССИЯ, 443026, г. Самара, пос. Управленческий, Красноглинское шоссе, 16</a:t>
            </a:r>
            <a:endParaRPr kumimoji="0" lang="ru-RU" altLang="ru-RU" sz="23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67890" y="18562"/>
            <a:ext cx="5095478" cy="687611"/>
          </a:xfrm>
        </p:spPr>
        <p:txBody>
          <a:bodyPr/>
          <a:lstStyle/>
          <a:p>
            <a:pPr algn="ctr"/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Актуальность</a:t>
            </a:r>
            <a:r>
              <a:rPr lang="ru-RU" altLang="en-US" sz="4000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0ECBAF-9B1B-9EEB-AB9A-DCABF2458A0F}"/>
              </a:ext>
            </a:extLst>
          </p:cNvPr>
          <p:cNvSpPr txBox="1"/>
          <p:nvPr/>
        </p:nvSpPr>
        <p:spPr>
          <a:xfrm>
            <a:off x="179512" y="744689"/>
            <a:ext cx="831641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здорового образа жизни у дошкольников является актуальной и важной задачей, поскольку именно в этом возрасте закладываются основы здоровья и формируются привычки, которые сопровождают человека на протяжении всей жизни.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Во-первых, здоровье детей — это будущее страны. Здоровые дети лучше учатся, меньше болеют, активнее развиваются и успешнее адаптируются к изменяющимся условиям жизни.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Во-вторых, современный образ жизни, насыщенный технологиями и гаджетами, часто приводит к снижению физической активности детей. Они проводят много времени за компьютерами, планшетами и смартфонами, что может негативно сказаться на их здоровье.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В-третьих, формирование здорового образа жизни у дошкольников способствует развитию у них навыков самодисциплины и самоконтроля.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2BB6B5E-7EB7-A6E4-35CE-AC326A386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2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овое поле 2"/>
          <p:cNvSpPr txBox="1"/>
          <p:nvPr/>
        </p:nvSpPr>
        <p:spPr>
          <a:xfrm>
            <a:off x="251520" y="130845"/>
            <a:ext cx="7848872" cy="200054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3200" b="1" u="sng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cs typeface="Constantia" panose="02030602050306030303" charset="0"/>
                <a:sym typeface="+mn-ea"/>
              </a:rPr>
              <a:t>Цель оздоровительной </a:t>
            </a:r>
            <a:r>
              <a:rPr lang="ru-RU" sz="3200" b="1" u="sng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cs typeface="Times New Roman" panose="02020603050405020304" pitchFamily="18" charset="0"/>
                <a:sym typeface="+mn-ea"/>
              </a:rPr>
              <a:t>работы</a:t>
            </a:r>
            <a:r>
              <a:rPr lang="ru-RU" sz="23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-обеспечение гармоничного физического, психического и социального развития детей, сохранение и укрепление их здоровья, а также воспитание полезных привычек, которые будут способствовать успешности в будущем.  </a:t>
            </a:r>
            <a:endParaRPr lang="ru-RU" altLang="en-US" sz="230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276390" y="2286786"/>
            <a:ext cx="6953954" cy="2914744"/>
          </a:xfrm>
          <a:noFill/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80000"/>
              </a:lnSpc>
              <a:buNone/>
              <a:defRPr/>
            </a:pP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Garamond" panose="02020404030301010803" pitchFamily="18" charset="0"/>
                <a:cs typeface="Constantia" panose="02030602050306030303" charset="0"/>
              </a:rPr>
              <a:t>Задачи:</a:t>
            </a:r>
            <a:endParaRPr kumimoji="0" lang="ru-RU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3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 Расширять и закреплять знания детей о здоровом образе жизни;</a:t>
            </a:r>
          </a:p>
          <a:p>
            <a:pPr marL="228600" marR="0" lvl="0" indent="-228600" algn="l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3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Совершенствовать физические способности;</a:t>
            </a:r>
          </a:p>
          <a:p>
            <a:pPr marR="0" lvl="0" algn="l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Char char="-"/>
              <a:defRPr/>
            </a:pPr>
            <a:r>
              <a:rPr kumimoji="0" lang="ru-RU" sz="23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желание вести здоровый образ жизни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ru-RU" sz="23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Char char="-"/>
              <a:defRPr/>
            </a:pPr>
            <a:r>
              <a:rPr kumimoji="0" lang="ru-RU" sz="23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Привитие навыков личной гигиены (умывание, чистка зубов, мытьё рук).</a:t>
            </a:r>
          </a:p>
          <a:p>
            <a:pPr marR="0" lvl="0" algn="l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Char char="-"/>
              <a:defRPr/>
            </a:pPr>
            <a:r>
              <a:rPr kumimoji="0" lang="ru-RU" sz="23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правильному питанию (регулярный приём пищи, разнообразие продуктов).</a:t>
            </a:r>
          </a:p>
          <a:p>
            <a:pPr marR="0" lvl="0" algn="l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Char char="-"/>
              <a:defRPr/>
            </a:pPr>
            <a:r>
              <a:rPr kumimoji="0" lang="ru-RU" sz="23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представлений о здоровом образе жизни (режим дня, физическая активность, отказ от вредных привычек)</a:t>
            </a:r>
          </a:p>
          <a:p>
            <a:pPr marL="228600" marR="0" lvl="0" indent="-228600" algn="l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anose="02030602050306030303" charset="0"/>
                <a:ea typeface="+mn-ea"/>
                <a:cs typeface="Constantia" panose="02030602050306030303" charset="0"/>
              </a:rPr>
              <a:t>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anose="02030602050306030303" charset="0"/>
                <a:ea typeface="+mn-ea"/>
                <a:cs typeface="Constantia" panose="02030602050306030303" charset="0"/>
              </a:rPr>
              <a:t>  </a:t>
            </a:r>
            <a:endParaRPr kumimoji="0" lang="ru-RU" sz="2300" b="1" i="0" u="sng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Garamond" panose="02020404030301010803" pitchFamily="18" charset="0"/>
              <a:cs typeface="Constantia" panose="02030602050306030303" charset="0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4000" b="1" i="0" u="sng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Garamond" panose="02020404030301010803" pitchFamily="18" charset="0"/>
              <a:cs typeface="Constantia" panose="02030602050306030303" charset="0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Constantia" panose="02030602050306030303" charset="0"/>
                <a:ea typeface="+mn-ea"/>
                <a:cs typeface="Constantia" panose="02030602050306030303" charset="0"/>
              </a:rPr>
              <a:t>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9E08ABB-511B-99B6-C3E8-D97302238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3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овое поле 5"/>
          <p:cNvSpPr txBox="1"/>
          <p:nvPr/>
        </p:nvSpPr>
        <p:spPr>
          <a:xfrm>
            <a:off x="683568" y="9398"/>
            <a:ext cx="7361555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200" b="1" u="sng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cs typeface="Constantia" panose="02030602050306030303" charset="0"/>
                <a:sym typeface="+mn-ea"/>
              </a:rPr>
              <a:t>Здоровый образ жизни</a:t>
            </a:r>
            <a:endParaRPr lang="ru-RU" altLang="en-US" sz="3200" b="1" u="sng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cs typeface="Constantia" panose="02030602050306030303" charset="0"/>
              <a:sym typeface="+mn-ea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098877" y="716153"/>
            <a:ext cx="7564755" cy="115416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Это комплекс оздоровительных мероприятий, обеспечивающих гармоничное развитие и укрепление здоровья, повышение работоспособности людей.</a:t>
            </a:r>
            <a:endParaRPr lang="ru-RU" altLang="en-US" sz="23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875075-DAB8-4C90-6A6F-6257A7791B21}"/>
              </a:ext>
            </a:extLst>
          </p:cNvPr>
          <p:cNvSpPr txBox="1"/>
          <p:nvPr/>
        </p:nvSpPr>
        <p:spPr>
          <a:xfrm>
            <a:off x="293437" y="2062269"/>
            <a:ext cx="8141816" cy="4079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Формирование здорового образа жизни у дошкольников, должно проходить через: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Двигательную активность, физическую культуру и спорт;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-Закаливание;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-Рациональный режим;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-Рациональное питание;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-Личную гигиену;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-Благоприятную психологическую обстановку в семье и саду;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-Экологически грамотное поведение.</a:t>
            </a:r>
          </a:p>
          <a:p>
            <a:endParaRPr lang="ru-RU" dirty="0"/>
          </a:p>
        </p:txBody>
      </p:sp>
      <p:sp>
        <p:nvSpPr>
          <p:cNvPr id="3" name="Line 1029">
            <a:extLst>
              <a:ext uri="{FF2B5EF4-FFF2-40B4-BE49-F238E27FC236}">
                <a16:creationId xmlns:a16="http://schemas.microsoft.com/office/drawing/2014/main" id="{641195E2-FE87-35E9-4277-DCEAE61D87C9}"/>
              </a:ext>
            </a:extLst>
          </p:cNvPr>
          <p:cNvSpPr/>
          <p:nvPr/>
        </p:nvSpPr>
        <p:spPr>
          <a:xfrm>
            <a:off x="293437" y="1942904"/>
            <a:ext cx="8382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805793"/>
            <a:ext cx="8784912" cy="504056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Двигательная</a:t>
            </a:r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активность, физическая культура и спорт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:</a:t>
            </a:r>
            <a:br>
              <a:rPr sz="3200" dirty="0">
                <a:solidFill>
                  <a:schemeClr val="accent1"/>
                </a:solidFill>
                <a:latin typeface="Constantia" panose="02030602050306030303" charset="0"/>
                <a:cs typeface="Constantia" panose="02030602050306030303" charset="0"/>
                <a:sym typeface="+mn-ea"/>
              </a:rPr>
            </a:br>
            <a:br>
              <a:rPr sz="3200" dirty="0">
                <a:solidFill>
                  <a:schemeClr val="accent1"/>
                </a:solidFill>
                <a:latin typeface="Constantia" panose="02030602050306030303" charset="0"/>
                <a:cs typeface="Constantia" panose="02030602050306030303" charset="0"/>
                <a:sym typeface="+mn-ea"/>
              </a:rPr>
            </a:b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1) Динамические</a:t>
            </a:r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 паузы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Constantia" panose="02030602050306030303" charset="0"/>
            </a:endParaRPr>
          </a:p>
        </p:txBody>
      </p:sp>
      <p:pic>
        <p:nvPicPr>
          <p:cNvPr id="5" name="Изображение 4" descr="SsKyDtB-nw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885" y="2215386"/>
            <a:ext cx="5231765" cy="46596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791AA29-EB86-4162-DB38-011DBCDA5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5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765313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2) Подвижные </a:t>
            </a:r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и спортивные игры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Constantia" panose="02030602050306030303" charset="0"/>
            </a:endParaRPr>
          </a:p>
        </p:txBody>
      </p:sp>
      <p:pic>
        <p:nvPicPr>
          <p:cNvPr id="3" name="Изображение 2" descr="H5WkOGCrsMw"/>
          <p:cNvPicPr>
            <a:picLocks noChangeAspect="1"/>
          </p:cNvPicPr>
          <p:nvPr/>
        </p:nvPicPr>
        <p:blipFill>
          <a:blip r:embed="rId2"/>
          <a:srcRect r="26" b="36"/>
          <a:stretch>
            <a:fillRect/>
          </a:stretch>
        </p:blipFill>
        <p:spPr>
          <a:xfrm>
            <a:off x="4442126" y="3429000"/>
            <a:ext cx="4701874" cy="339190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Изображение 6" descr="6blX5hUyT68"/>
          <p:cNvPicPr>
            <a:picLocks noChangeAspect="1"/>
          </p:cNvPicPr>
          <p:nvPr/>
        </p:nvPicPr>
        <p:blipFill>
          <a:blip r:embed="rId3"/>
          <a:srcRect l="27" t="31" r="13" b="19"/>
          <a:stretch>
            <a:fillRect/>
          </a:stretch>
        </p:blipFill>
        <p:spPr>
          <a:xfrm>
            <a:off x="33670" y="945917"/>
            <a:ext cx="4408455" cy="361979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BBF5E80-14F8-0E5C-C3BF-4D531B0C0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6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-15687"/>
            <a:ext cx="7886700" cy="1325563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3) Пальчиковая гимнастика</a:t>
            </a:r>
            <a:br>
              <a:rPr sz="3600" dirty="0">
                <a:solidFill>
                  <a:schemeClr val="accent1"/>
                </a:solidFill>
                <a:latin typeface="Constantia" panose="02030602050306030303" charset="0"/>
                <a:cs typeface="Constantia" panose="02030602050306030303" charset="0"/>
              </a:rPr>
            </a:br>
            <a:endParaRPr lang="ru-RU" altLang="en-US" sz="3600" dirty="0">
              <a:latin typeface="Constantia" panose="02030602050306030303" charset="0"/>
              <a:cs typeface="Constantia" panose="02030602050306030303" charset="0"/>
            </a:endParaRPr>
          </a:p>
        </p:txBody>
      </p:sp>
      <p:pic>
        <p:nvPicPr>
          <p:cNvPr id="2" name="Изображение 1" descr="fp8tSQYefkk"/>
          <p:cNvPicPr>
            <a:picLocks noChangeAspect="1"/>
          </p:cNvPicPr>
          <p:nvPr/>
        </p:nvPicPr>
        <p:blipFill>
          <a:blip r:embed="rId2"/>
          <a:srcRect l="10" t="44" r="18" b="27"/>
          <a:stretch>
            <a:fillRect/>
          </a:stretch>
        </p:blipFill>
        <p:spPr>
          <a:xfrm>
            <a:off x="104367" y="959324"/>
            <a:ext cx="4223387" cy="301709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Изображение 2" descr="sQWHToZU3go"/>
          <p:cNvPicPr>
            <a:picLocks noChangeAspect="1"/>
          </p:cNvPicPr>
          <p:nvPr/>
        </p:nvPicPr>
        <p:blipFill>
          <a:blip r:embed="rId3"/>
          <a:srcRect l="8" t="8" r="29"/>
          <a:stretch>
            <a:fillRect/>
          </a:stretch>
        </p:blipFill>
        <p:spPr>
          <a:xfrm>
            <a:off x="3851920" y="3987165"/>
            <a:ext cx="4152900" cy="287083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Изображение 4"/>
          <p:cNvPicPr/>
          <p:nvPr/>
        </p:nvPicPr>
        <p:blipFill>
          <a:blip r:embed="rId4"/>
          <a:srcRect t="32" b="51"/>
          <a:stretch>
            <a:fillRect/>
          </a:stretch>
        </p:blipFill>
        <p:spPr>
          <a:xfrm>
            <a:off x="4787917" y="959324"/>
            <a:ext cx="4246862" cy="281114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Изображение 5"/>
          <p:cNvPicPr/>
          <p:nvPr/>
        </p:nvPicPr>
        <p:blipFill>
          <a:blip r:embed="rId5"/>
          <a:srcRect l="34" t="14" r="15" b="2"/>
          <a:stretch>
            <a:fillRect/>
          </a:stretch>
        </p:blipFill>
        <p:spPr>
          <a:xfrm>
            <a:off x="132698" y="4184192"/>
            <a:ext cx="3456191" cy="254190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95D98C1-01DB-12E1-DA95-F42E843DD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7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9578" y="1"/>
            <a:ext cx="4437562" cy="908720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4) Гимнастика</a:t>
            </a:r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 для глаз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Constantia" panose="02030602050306030303" charset="0"/>
              <a:sym typeface="+mn-ea"/>
            </a:endParaRPr>
          </a:p>
        </p:txBody>
      </p:sp>
      <p:pic>
        <p:nvPicPr>
          <p:cNvPr id="6" name="Изображение 5" descr="JIG8h1FkIEw"/>
          <p:cNvPicPr>
            <a:picLocks noChangeAspect="1"/>
          </p:cNvPicPr>
          <p:nvPr/>
        </p:nvPicPr>
        <p:blipFill>
          <a:blip r:embed="rId2"/>
          <a:srcRect l="23" t="53" r="12"/>
          <a:stretch>
            <a:fillRect/>
          </a:stretch>
        </p:blipFill>
        <p:spPr>
          <a:xfrm>
            <a:off x="180378" y="908722"/>
            <a:ext cx="4722098" cy="307047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Изображение 6" descr="xsM2hS4n25o"/>
          <p:cNvPicPr>
            <a:picLocks noChangeAspect="1"/>
          </p:cNvPicPr>
          <p:nvPr/>
        </p:nvPicPr>
        <p:blipFill>
          <a:blip r:embed="rId3"/>
          <a:srcRect l="15" t="46" r="34"/>
          <a:stretch>
            <a:fillRect/>
          </a:stretch>
        </p:blipFill>
        <p:spPr>
          <a:xfrm>
            <a:off x="4051722" y="3900481"/>
            <a:ext cx="4812455" cy="293536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20401F05-7380-5EE7-0D06-68EFAFC5C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8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29457" y="317473"/>
            <a:ext cx="5292080" cy="699049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5) Дыхательная</a:t>
            </a:r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 гимнастика</a:t>
            </a:r>
            <a:br>
              <a:rPr sz="3600" dirty="0">
                <a:solidFill>
                  <a:schemeClr val="accent1"/>
                </a:solidFill>
                <a:latin typeface="Constantia" panose="02030602050306030303" charset="0"/>
                <a:cs typeface="Constantia" panose="02030602050306030303" charset="0"/>
              </a:rPr>
            </a:br>
            <a:endParaRPr lang="ru-RU" altLang="en-US" sz="3600" dirty="0">
              <a:latin typeface="Constantia" panose="02030602050306030303" charset="0"/>
              <a:cs typeface="Constantia" panose="02030602050306030303" charset="0"/>
            </a:endParaRPr>
          </a:p>
        </p:txBody>
      </p:sp>
      <p:pic>
        <p:nvPicPr>
          <p:cNvPr id="2" name="Изображение 1" descr="48WI-AxAesM"/>
          <p:cNvPicPr>
            <a:picLocks noChangeAspect="1"/>
          </p:cNvPicPr>
          <p:nvPr/>
        </p:nvPicPr>
        <p:blipFill>
          <a:blip r:embed="rId2"/>
          <a:srcRect b="3"/>
          <a:stretch>
            <a:fillRect/>
          </a:stretch>
        </p:blipFill>
        <p:spPr>
          <a:xfrm>
            <a:off x="86032" y="1772816"/>
            <a:ext cx="5119113" cy="31137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Изображение 2" descr="KY9791HnJkM"/>
          <p:cNvPicPr>
            <a:picLocks noChangeAspect="1"/>
          </p:cNvPicPr>
          <p:nvPr/>
        </p:nvPicPr>
        <p:blipFill>
          <a:blip r:embed="rId3"/>
          <a:srcRect l="22" t="38" r="49"/>
          <a:stretch>
            <a:fillRect/>
          </a:stretch>
        </p:blipFill>
        <p:spPr>
          <a:xfrm>
            <a:off x="5205145" y="2636987"/>
            <a:ext cx="3960424" cy="414617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712AD95-912E-D8CD-F251-DD7A91042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9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6535638" cy="687611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6) Бодрящая гимнастика после сна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Constantia" panose="02030602050306030303" charset="0"/>
            </a:endParaRPr>
          </a:p>
        </p:txBody>
      </p:sp>
      <p:pic>
        <p:nvPicPr>
          <p:cNvPr id="8" name="Изображение 7" descr="96ZPB3McVNs"/>
          <p:cNvPicPr>
            <a:picLocks noChangeAspect="1"/>
          </p:cNvPicPr>
          <p:nvPr/>
        </p:nvPicPr>
        <p:blipFill>
          <a:blip r:embed="rId2"/>
          <a:srcRect t="91" b="65"/>
          <a:stretch>
            <a:fillRect/>
          </a:stretch>
        </p:blipFill>
        <p:spPr>
          <a:xfrm>
            <a:off x="179512" y="946873"/>
            <a:ext cx="7416824" cy="287119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Изображение 8" descr="TPp21uF7r8c"/>
          <p:cNvPicPr>
            <a:picLocks noChangeAspect="1"/>
          </p:cNvPicPr>
          <p:nvPr/>
        </p:nvPicPr>
        <p:blipFill>
          <a:blip r:embed="rId3"/>
          <a:srcRect t="33" b="29"/>
          <a:stretch>
            <a:fillRect/>
          </a:stretch>
        </p:blipFill>
        <p:spPr>
          <a:xfrm>
            <a:off x="179512" y="4077334"/>
            <a:ext cx="8299144" cy="267915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93E7D2EF-C352-44E0-237B-78F3D260A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10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8745" y="0"/>
            <a:ext cx="6355080" cy="764704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7) Оздоровительный бег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Constantia" panose="02030602050306030303" charset="0"/>
            </a:endParaRPr>
          </a:p>
        </p:txBody>
      </p:sp>
      <p:pic>
        <p:nvPicPr>
          <p:cNvPr id="2" name="Изображение 1"/>
          <p:cNvPicPr/>
          <p:nvPr/>
        </p:nvPicPr>
        <p:blipFill>
          <a:blip r:embed="rId2"/>
          <a:stretch>
            <a:fillRect/>
          </a:stretch>
        </p:blipFill>
        <p:spPr>
          <a:xfrm>
            <a:off x="323528" y="1844824"/>
            <a:ext cx="7560895" cy="41649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30481419-A28F-B898-0E55-811DEAB8C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11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5080"/>
            <a:ext cx="6247765" cy="903640"/>
          </a:xfrm>
        </p:spPr>
        <p:txBody>
          <a:bodyPr/>
          <a:lstStyle/>
          <a:p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8) Коммуникативные игры </a:t>
            </a: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</a:rPr>
              <a:t> </a:t>
            </a:r>
          </a:p>
        </p:txBody>
      </p:sp>
      <p:pic>
        <p:nvPicPr>
          <p:cNvPr id="5" name="Изображение 4" descr="qTpmBdmZXGM"/>
          <p:cNvPicPr>
            <a:picLocks noChangeAspect="1"/>
          </p:cNvPicPr>
          <p:nvPr/>
        </p:nvPicPr>
        <p:blipFill>
          <a:blip r:embed="rId2"/>
          <a:srcRect l="29" t="77" r="17" b="27"/>
          <a:stretch>
            <a:fillRect/>
          </a:stretch>
        </p:blipFill>
        <p:spPr>
          <a:xfrm>
            <a:off x="4895738" y="2132856"/>
            <a:ext cx="4204474" cy="458861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" name="Изображение 1" descr="GrDYTAw4nvM"/>
          <p:cNvPicPr>
            <a:picLocks noChangeAspect="1"/>
          </p:cNvPicPr>
          <p:nvPr/>
        </p:nvPicPr>
        <p:blipFill>
          <a:blip r:embed="rId3"/>
          <a:srcRect l="15" t="37" r="77" b="56"/>
          <a:stretch>
            <a:fillRect/>
          </a:stretch>
        </p:blipFill>
        <p:spPr>
          <a:xfrm>
            <a:off x="107504" y="922490"/>
            <a:ext cx="4770609" cy="393442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F1331D2A-8A47-B470-3ED0-B5A019381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12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05" y="48949"/>
            <a:ext cx="7886700" cy="822108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9) Фонетическая</a:t>
            </a:r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 гимнастика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Constantia" panose="02030602050306030303" charset="0"/>
              <a:sym typeface="+mn-ea"/>
            </a:endParaRPr>
          </a:p>
        </p:txBody>
      </p:sp>
      <p:pic>
        <p:nvPicPr>
          <p:cNvPr id="7" name="Изображение 6" descr="IcbPh8sczUE"/>
          <p:cNvPicPr>
            <a:picLocks noChangeAspect="1"/>
          </p:cNvPicPr>
          <p:nvPr/>
        </p:nvPicPr>
        <p:blipFill>
          <a:blip r:embed="rId2"/>
          <a:srcRect l="29" t="54" r="15" b="2"/>
          <a:stretch>
            <a:fillRect/>
          </a:stretch>
        </p:blipFill>
        <p:spPr>
          <a:xfrm>
            <a:off x="20712" y="1006642"/>
            <a:ext cx="4692328" cy="260737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Изображение 5" descr="3TIJ0X4cFUg"/>
          <p:cNvPicPr>
            <a:picLocks noChangeAspect="1"/>
          </p:cNvPicPr>
          <p:nvPr/>
        </p:nvPicPr>
        <p:blipFill>
          <a:blip r:embed="rId3"/>
          <a:srcRect l="19" t="28" r="33" b="63"/>
          <a:stretch>
            <a:fillRect/>
          </a:stretch>
        </p:blipFill>
        <p:spPr>
          <a:xfrm>
            <a:off x="4725454" y="1006643"/>
            <a:ext cx="4529533" cy="271920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Изображение 4" descr="8qCVNz_ug64"/>
          <p:cNvPicPr>
            <a:picLocks noChangeAspect="1"/>
          </p:cNvPicPr>
          <p:nvPr/>
        </p:nvPicPr>
        <p:blipFill>
          <a:blip r:embed="rId4"/>
          <a:srcRect l="25" t="91" r="30" b="67"/>
          <a:stretch>
            <a:fillRect/>
          </a:stretch>
        </p:blipFill>
        <p:spPr>
          <a:xfrm>
            <a:off x="882150" y="3725851"/>
            <a:ext cx="7072794" cy="303152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F376DFAB-39B8-3355-4B0B-F54F2DA69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13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2689" y="187089"/>
            <a:ext cx="4067944" cy="836712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10) Самомассаж</a:t>
            </a:r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 </a:t>
            </a:r>
            <a:br>
              <a:rPr sz="3600" dirty="0">
                <a:solidFill>
                  <a:schemeClr val="accent1"/>
                </a:solidFill>
                <a:latin typeface="Constantia" panose="02030602050306030303" charset="0"/>
                <a:cs typeface="Constantia" panose="02030602050306030303" charset="0"/>
              </a:rPr>
            </a:br>
            <a:endParaRPr lang="ru-RU" altLang="en-US" sz="3600" dirty="0">
              <a:latin typeface="Constantia" panose="02030602050306030303" charset="0"/>
              <a:cs typeface="Constantia" panose="02030602050306030303" charset="0"/>
            </a:endParaRPr>
          </a:p>
        </p:txBody>
      </p:sp>
      <p:pic>
        <p:nvPicPr>
          <p:cNvPr id="3" name="Изображение 2" descr="_TVOeHsFPHU"/>
          <p:cNvPicPr>
            <a:picLocks noChangeAspect="1"/>
          </p:cNvPicPr>
          <p:nvPr/>
        </p:nvPicPr>
        <p:blipFill>
          <a:blip r:embed="rId2"/>
          <a:srcRect l="30" t="30" r="21"/>
          <a:stretch>
            <a:fillRect/>
          </a:stretch>
        </p:blipFill>
        <p:spPr>
          <a:xfrm>
            <a:off x="4463594" y="3192536"/>
            <a:ext cx="4680406" cy="366546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Изображение 3" descr="sp-59aY2-7o"/>
          <p:cNvPicPr>
            <a:picLocks noChangeAspect="1"/>
          </p:cNvPicPr>
          <p:nvPr/>
        </p:nvPicPr>
        <p:blipFill>
          <a:blip r:embed="rId3"/>
          <a:srcRect l="25" t="10" r="33"/>
          <a:stretch>
            <a:fillRect/>
          </a:stretch>
        </p:blipFill>
        <p:spPr>
          <a:xfrm>
            <a:off x="16369" y="908720"/>
            <a:ext cx="4449050" cy="319298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154AC6D-44EE-C03E-64EC-57FD52345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14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0570" y="0"/>
            <a:ext cx="4241802" cy="831850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  <a:sym typeface="+mn-ea"/>
              </a:rPr>
              <a:t>11) Релаксация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Constantia" panose="02030602050306030303" charset="0"/>
            </a:endParaRPr>
          </a:p>
        </p:txBody>
      </p:sp>
      <p:pic>
        <p:nvPicPr>
          <p:cNvPr id="5" name="Изображение 4" descr="iUzpSJcVakU"/>
          <p:cNvPicPr>
            <a:picLocks noChangeAspect="1"/>
          </p:cNvPicPr>
          <p:nvPr/>
        </p:nvPicPr>
        <p:blipFill>
          <a:blip r:embed="rId2"/>
          <a:srcRect t="-2977" b="29"/>
          <a:stretch>
            <a:fillRect/>
          </a:stretch>
        </p:blipFill>
        <p:spPr>
          <a:xfrm>
            <a:off x="9369" y="734026"/>
            <a:ext cx="4570070" cy="314930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Изображение 5" descr="EAg6zKYlRLc"/>
          <p:cNvPicPr>
            <a:picLocks noChangeAspect="1"/>
          </p:cNvPicPr>
          <p:nvPr/>
        </p:nvPicPr>
        <p:blipFill>
          <a:blip r:embed="rId3"/>
          <a:srcRect l="36" t="2" r="17"/>
          <a:stretch>
            <a:fillRect/>
          </a:stretch>
        </p:blipFill>
        <p:spPr>
          <a:xfrm>
            <a:off x="4439342" y="3429000"/>
            <a:ext cx="4727992" cy="342023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BCD6412-31D8-9423-129F-9F536CFF6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15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599847"/>
            <a:ext cx="9144000" cy="246711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Закаливание</a:t>
            </a:r>
            <a:r>
              <a:rPr lang="ru-RU" altLang="en-US" sz="3200" dirty="0">
                <a:solidFill>
                  <a:schemeClr val="accent1"/>
                </a:solidFill>
                <a:latin typeface="Constantia" panose="02030602050306030303" charset="0"/>
                <a:cs typeface="Constantia" panose="02030602050306030303" charset="0"/>
              </a:rPr>
              <a:t> </a:t>
            </a:r>
            <a:r>
              <a:rPr lang="ru-RU" altLang="en-US" sz="3200" dirty="0">
                <a:latin typeface="Constantia" panose="02030602050306030303" charset="0"/>
                <a:cs typeface="Constantia" panose="02030602050306030303" charset="0"/>
              </a:rPr>
              <a:t>-</a:t>
            </a:r>
            <a:r>
              <a:rPr lang="ru-RU" altLang="en-US" sz="3200" dirty="0">
                <a:solidFill>
                  <a:schemeClr val="accent1"/>
                </a:solidFill>
                <a:latin typeface="Constantia" panose="02030602050306030303" charset="0"/>
                <a:cs typeface="Constantia" panose="02030602050306030303" charset="0"/>
              </a:rPr>
              <a:t> </a:t>
            </a:r>
            <a:r>
              <a:rPr lang="ru-RU" altLang="en-US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комплекс процедур, направленных на формирование повышенной устойчивости организма человека к факторам окружающей среды</a:t>
            </a:r>
            <a:r>
              <a:rPr lang="ru-RU" alt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altLang="en-US" sz="3200" dirty="0">
                <a:latin typeface="Constantia" panose="02030602050306030303" charset="0"/>
                <a:cs typeface="Constantia" panose="02030602050306030303" charset="0"/>
              </a:rPr>
            </a:b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Принципы закаливания:</a:t>
            </a:r>
            <a:b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</a:br>
            <a:r>
              <a:rPr kumimoji="0" lang="ru-RU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-Постепенность закаливающих процедур;</a:t>
            </a:r>
            <a:br>
              <a:rPr kumimoji="0" lang="ru-RU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-Систематичность;</a:t>
            </a:r>
            <a:br>
              <a:rPr kumimoji="0" lang="ru-RU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-Последовательность;</a:t>
            </a:r>
            <a:br>
              <a:rPr kumimoji="0" lang="ru-RU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-Комплексность;</a:t>
            </a:r>
            <a:br>
              <a:rPr kumimoji="0" lang="ru-RU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-Учет индивидуальных особенностей ребенка.</a:t>
            </a:r>
            <a:endParaRPr lang="ru-RU" altLang="en-US" sz="23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1971161" y="3874908"/>
            <a:ext cx="5201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</a:rPr>
              <a:t>Средство</a:t>
            </a:r>
            <a:r>
              <a:rPr lang="ru-RU" altLang="en-US" sz="4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</a:rPr>
              <a:t>закаливания</a:t>
            </a:r>
          </a:p>
        </p:txBody>
      </p:sp>
      <p:pic>
        <p:nvPicPr>
          <p:cNvPr id="20487" name="Picture 7"/>
          <p:cNvPicPr>
            <a:picLocks noChangeAspect="1"/>
          </p:cNvPicPr>
          <p:nvPr/>
        </p:nvPicPr>
        <p:blipFill>
          <a:blip r:embed="rId2"/>
          <a:srcRect l="170" t="100" r="79863" b="58524"/>
          <a:stretch>
            <a:fillRect/>
          </a:stretch>
        </p:blipFill>
        <p:spPr>
          <a:xfrm>
            <a:off x="169337" y="5173979"/>
            <a:ext cx="1567180" cy="1584325"/>
          </a:xfrm>
          <a:prstGeom prst="ellipse">
            <a:avLst/>
          </a:prstGeom>
          <a:noFill/>
          <a:ln w="9525">
            <a:noFill/>
          </a:ln>
        </p:spPr>
      </p:pic>
      <p:sp>
        <p:nvSpPr>
          <p:cNvPr id="6" name="Текстовое поле 5"/>
          <p:cNvSpPr txBox="1"/>
          <p:nvPr/>
        </p:nvSpPr>
        <p:spPr>
          <a:xfrm>
            <a:off x="371040" y="4688053"/>
            <a:ext cx="127666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2000" dirty="0"/>
              <a:t> </a:t>
            </a:r>
            <a:r>
              <a:rPr lang="ru-RU" altLang="en-US" sz="2300" dirty="0"/>
              <a:t>Солнце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 l="32064" t="37711" r="39499" b="26550"/>
          <a:stretch>
            <a:fillRect/>
          </a:stretch>
        </p:blipFill>
        <p:spPr>
          <a:xfrm>
            <a:off x="2815010" y="5174092"/>
            <a:ext cx="2232025" cy="1368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Текстовое поле 8"/>
          <p:cNvSpPr txBox="1"/>
          <p:nvPr/>
        </p:nvSpPr>
        <p:spPr>
          <a:xfrm>
            <a:off x="3295333" y="4600151"/>
            <a:ext cx="1276667" cy="4001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altLang="en-US" sz="2300" dirty="0">
                <a:solidFill>
                  <a:schemeClr val="accent1"/>
                </a:solidFill>
              </a:rPr>
              <a:t> </a:t>
            </a:r>
            <a:r>
              <a:rPr lang="ru-RU" altLang="en-US" sz="2300" dirty="0"/>
              <a:t>Воздух</a:t>
            </a:r>
          </a:p>
        </p:txBody>
      </p:sp>
      <p:pic>
        <p:nvPicPr>
          <p:cNvPr id="10" name="Picture 7"/>
          <p:cNvPicPr>
            <a:picLocks noChangeAspect="1"/>
          </p:cNvPicPr>
          <p:nvPr/>
        </p:nvPicPr>
        <p:blipFill>
          <a:blip r:embed="rId2"/>
          <a:srcRect l="72435" t="62172" r="41" b="232"/>
          <a:stretch>
            <a:fillRect/>
          </a:stretch>
        </p:blipFill>
        <p:spPr>
          <a:xfrm>
            <a:off x="5868144" y="5173979"/>
            <a:ext cx="2160270" cy="14395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Текстовое поле 11"/>
          <p:cNvSpPr txBox="1"/>
          <p:nvPr/>
        </p:nvSpPr>
        <p:spPr>
          <a:xfrm>
            <a:off x="6457950" y="4688053"/>
            <a:ext cx="102870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2300" dirty="0">
                <a:solidFill>
                  <a:schemeClr val="accent1"/>
                </a:solidFill>
              </a:rPr>
              <a:t>  </a:t>
            </a:r>
            <a:r>
              <a:rPr lang="ru-RU" altLang="en-US" sz="2300" dirty="0"/>
              <a:t>Вода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736D57E6-5781-73CB-AABD-189FB3E21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16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02" y="127907"/>
            <a:ext cx="7494270" cy="1325880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Пребывание детей на свежем воздухе</a:t>
            </a:r>
            <a:r>
              <a:rPr sz="2800" dirty="0">
                <a:latin typeface="Constantia" panose="02030602050306030303" charset="0"/>
                <a:cs typeface="Constantia" panose="02030602050306030303" charset="0"/>
              </a:rPr>
              <a:t>-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один из методов закаливания, в котором используются естественные факторы природы для</a:t>
            </a:r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оздоровления</a:t>
            </a:r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закаливания организма.</a:t>
            </a:r>
          </a:p>
        </p:txBody>
      </p:sp>
      <p:pic>
        <p:nvPicPr>
          <p:cNvPr id="3" name="Изображение 2" descr="7lTQ8IrwNEo"/>
          <p:cNvPicPr>
            <a:picLocks noChangeAspect="1"/>
          </p:cNvPicPr>
          <p:nvPr/>
        </p:nvPicPr>
        <p:blipFill>
          <a:blip r:embed="rId2"/>
          <a:srcRect l="30" t="76" r="38" b="41"/>
          <a:stretch>
            <a:fillRect/>
          </a:stretch>
        </p:blipFill>
        <p:spPr>
          <a:xfrm>
            <a:off x="628650" y="1700808"/>
            <a:ext cx="7898513" cy="483810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EF99569-3C56-8C54-933F-EC2F708E3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17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19" y="0"/>
            <a:ext cx="7886700" cy="1628800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Рациональный режим дня</a:t>
            </a:r>
            <a:r>
              <a:rPr lang="en-US" altLang="x-none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 </a:t>
            </a:r>
            <a:r>
              <a:rPr sz="3200" dirty="0">
                <a:latin typeface="Constantia" panose="02030602050306030303" charset="0"/>
                <a:cs typeface="Constantia" panose="02030602050306030303" charset="0"/>
              </a:rPr>
              <a:t>-</a:t>
            </a:r>
            <a:r>
              <a:rPr lang="ru-RU" sz="3200" dirty="0">
                <a:latin typeface="Constantia" panose="02030602050306030303" charset="0"/>
                <a:cs typeface="Constantia" panose="02030602050306030303" charset="0"/>
              </a:rPr>
              <a:t> </a:t>
            </a:r>
            <a:r>
              <a:rPr lang="ru-RU" sz="23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определённый распорядок труда, отдыха, гигиены, питания и сна с в соответствии с возрастными психофизиологическими особенностями и возможностями детского организма.</a:t>
            </a:r>
            <a:endParaRPr lang="ru-RU" alt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179512" y="4831673"/>
            <a:ext cx="6555105" cy="17035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3200" b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Его принципы: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-Строгое выполнение;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-Недопустимость частых изменений;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-Доступность.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33CA3DB-2482-E4CA-B35D-FF3E70CE3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18</a:t>
            </a:fld>
            <a:endParaRPr lang="ru-RU" dirty="0">
              <a:latin typeface="Garamond" panose="020204040303010108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8F138D-DB76-C109-7A32-E83708EBFD8B}"/>
              </a:ext>
            </a:extLst>
          </p:cNvPr>
          <p:cNvSpPr txBox="1"/>
          <p:nvPr/>
        </p:nvSpPr>
        <p:spPr>
          <a:xfrm>
            <a:off x="25219" y="1783092"/>
            <a:ext cx="525658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Режим дня помогает</a:t>
            </a:r>
            <a:endParaRPr lang="ru-RU" sz="23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Контролировать баланс труда и отдыха;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Избегать перегрузок;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 чередовать периоды физической и умственной активности.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4014"/>
            <a:ext cx="9110035" cy="3003689"/>
          </a:xfrm>
        </p:spPr>
        <p:txBody>
          <a:bodyPr/>
          <a:lstStyle/>
          <a:p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Рационное питание </a:t>
            </a:r>
            <a:r>
              <a:rPr lang="ru-RU" altLang="en-US" sz="3200" dirty="0">
                <a:latin typeface="Garamond" panose="02020404030301010803" pitchFamily="18" charset="0"/>
                <a:cs typeface="Constantia" panose="02030602050306030303" charset="0"/>
              </a:rPr>
              <a:t>-</a:t>
            </a: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 </a:t>
            </a:r>
            <a:r>
              <a:rPr lang="ru-RU" sz="230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 питание </a:t>
            </a:r>
            <a:r>
              <a:rPr lang="ru-RU" sz="23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человека, которое учитывает его физиологические потребности в энергетической ценности, полезных питательных веществах (белки, жиры, углеводы, витамины, минералы, микроэлементы, другие полезные вещества) основываясь на данных о возрасте, заболеваниях, физической активности, занятости, окружающей среде.</a:t>
            </a:r>
            <a:br>
              <a:rPr lang="ru-RU" sz="23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9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0" dirty="0">
                <a:solidFill>
                  <a:schemeClr val="accent1">
                    <a:lumMod val="75000"/>
                  </a:schemeClr>
                </a:solidFill>
                <a:effectLst/>
                <a:latin typeface="Garamond" panose="02020404030301010803" pitchFamily="18" charset="0"/>
                <a:cs typeface="Times New Roman" panose="02020603050405020304" pitchFamily="18" charset="0"/>
              </a:rPr>
              <a:t>Такое питание строится на некоторых принципах: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Изображение 4" descr="hol4tIB4JPE"/>
          <p:cNvPicPr>
            <a:picLocks noChangeAspect="1"/>
          </p:cNvPicPr>
          <p:nvPr/>
        </p:nvPicPr>
        <p:blipFill>
          <a:blip r:embed="rId2"/>
          <a:srcRect t="9"/>
          <a:stretch>
            <a:fillRect/>
          </a:stretch>
        </p:blipFill>
        <p:spPr>
          <a:xfrm>
            <a:off x="4572000" y="4205699"/>
            <a:ext cx="4584700" cy="266636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Текстовое поле 2"/>
          <p:cNvSpPr txBox="1"/>
          <p:nvPr/>
        </p:nvSpPr>
        <p:spPr>
          <a:xfrm>
            <a:off x="0" y="3097703"/>
            <a:ext cx="8930523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l"/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</a:t>
            </a:r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–это энергетическая ценность. Она должна</a:t>
            </a:r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соответствовать энергетическим затратам организма;</a:t>
            </a:r>
          </a:p>
          <a:p>
            <a:pPr marL="0" indent="0" algn="l"/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принцип-</a:t>
            </a:r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соответствие</a:t>
            </a:r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химического состава пищевых веществ</a:t>
            </a:r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психологическим</a:t>
            </a:r>
            <a:r>
              <a:rPr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потребностям;</a:t>
            </a:r>
            <a:endParaRPr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FD876BE-E40A-EE30-5D12-452CADB5B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19</a:t>
            </a:fld>
            <a:endParaRPr lang="ru-RU" dirty="0"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D9717D-4328-6939-6BDD-941FCB6D2B7C}"/>
              </a:ext>
            </a:extLst>
          </p:cNvPr>
          <p:cNvSpPr txBox="1"/>
          <p:nvPr/>
        </p:nvSpPr>
        <p:spPr>
          <a:xfrm>
            <a:off x="22537" y="4605808"/>
            <a:ext cx="4644570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 принцип- 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аксимальное разнообразие питания; </a:t>
            </a:r>
          </a:p>
          <a:p>
            <a:pPr marL="0" indent="0" algn="l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 принцип- определяет 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оптимального режима питания.</a:t>
            </a:r>
            <a:endParaRPr lang="ru-RU" sz="23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895465" cy="701660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Личная гигиена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Constantia" panose="02030602050306030303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0" y="654992"/>
            <a:ext cx="80772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широкое понятие, включающее в себя выполнение правил, которые способствуют сохранению и укреплению здоровья человека.</a:t>
            </a:r>
            <a:endParaRPr lang="ru-RU" alt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Изображение 3" descr="DFOT3oIX-yY"/>
          <p:cNvPicPr>
            <a:picLocks noChangeAspect="1"/>
          </p:cNvPicPr>
          <p:nvPr/>
        </p:nvPicPr>
        <p:blipFill>
          <a:blip r:embed="rId2"/>
          <a:srcRect t="47"/>
          <a:stretch>
            <a:fillRect/>
          </a:stretch>
        </p:blipFill>
        <p:spPr>
          <a:xfrm>
            <a:off x="136634" y="2423810"/>
            <a:ext cx="4711430" cy="393254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Изображение 4" descr="RPneT4c6nVk"/>
          <p:cNvPicPr>
            <a:picLocks noChangeAspect="1"/>
          </p:cNvPicPr>
          <p:nvPr/>
        </p:nvPicPr>
        <p:blipFill>
          <a:blip r:embed="rId3"/>
          <a:srcRect l="14" b="19"/>
          <a:stretch>
            <a:fillRect/>
          </a:stretch>
        </p:blipFill>
        <p:spPr>
          <a:xfrm>
            <a:off x="4984698" y="1605317"/>
            <a:ext cx="3821534" cy="522789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A434F57-6393-A9B1-44ED-19AF1E16A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20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605"/>
            <a:ext cx="8676456" cy="1325880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Благоприятная психологическая обстановка</a:t>
            </a:r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 в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семье</a:t>
            </a:r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 и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саду</a:t>
            </a:r>
            <a:endParaRPr lang="ru-RU" altLang="en-US" sz="32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  <a:cs typeface="Constantia" panose="02030602050306030303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15346" y="1089392"/>
            <a:ext cx="9128654" cy="186204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задачей семьи и педагогов в это время является приобщение ребенка к здоровому образу жизни, а именно: способствовать формированию разумного отношения к своему организму, ведению здорового образа жизни с самого раннего детства, получению знаний, навыков, основных санитарно-гигиенических норм</a:t>
            </a:r>
            <a:r>
              <a:rPr lang="ru-RU" dirty="0"/>
              <a:t>.</a:t>
            </a:r>
            <a:endParaRPr lang="ru-RU" altLang="en-US" dirty="0"/>
          </a:p>
        </p:txBody>
      </p:sp>
      <p:pic>
        <p:nvPicPr>
          <p:cNvPr id="4" name="Изображение 3" descr="ju9rjX1AZb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8" y="3063105"/>
            <a:ext cx="5039308" cy="378029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Изображение 4"/>
          <p:cNvPicPr/>
          <p:nvPr/>
        </p:nvPicPr>
        <p:blipFill>
          <a:blip r:embed="rId3"/>
          <a:srcRect t="19" r="38" b="10"/>
          <a:stretch>
            <a:fillRect/>
          </a:stretch>
        </p:blipFill>
        <p:spPr>
          <a:xfrm>
            <a:off x="5352124" y="3063105"/>
            <a:ext cx="3762578" cy="378029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4FD604-CC5C-730E-37EF-3C58B385B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21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980" y="123437"/>
            <a:ext cx="4433690" cy="3086698"/>
          </a:xfrm>
        </p:spPr>
        <p:txBody>
          <a:bodyPr/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Экологически                    грамотное поведение</a:t>
            </a:r>
            <a:b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</a:br>
            <a:r>
              <a:rPr lang="ru-RU" sz="3200" dirty="0">
                <a:latin typeface="Garamond" panose="02020404030301010803" pitchFamily="18" charset="0"/>
                <a:cs typeface="Constantia" panose="02030602050306030303" charset="0"/>
              </a:rPr>
              <a:t>-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  <a:cs typeface="Constantia" panose="02030602050306030303" charset="0"/>
              </a:rPr>
              <a:t> </a:t>
            </a:r>
            <a:r>
              <a:rPr lang="ru-RU" sz="23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поведение, которое не наносит вред окружающей среде и обуславливает устойчивость общественного развития.</a:t>
            </a:r>
            <a:b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включать в себя: </a:t>
            </a:r>
            <a:endParaRPr lang="ru-RU" alt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-23823" y="3404752"/>
            <a:ext cx="4996815" cy="129266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hangingPunct="1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-экскурсии в лес;</a:t>
            </a:r>
          </a:p>
          <a:p>
            <a:pPr eaLnBrk="1" hangingPunct="1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-прогулки;</a:t>
            </a:r>
          </a:p>
          <a:p>
            <a:pPr eaLnBrk="1" hangingPunct="1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-игры на свежем воздухе</a:t>
            </a:r>
            <a:r>
              <a:rPr lang="ru-RU" sz="3200" dirty="0"/>
              <a:t>.</a:t>
            </a:r>
          </a:p>
        </p:txBody>
      </p:sp>
      <p:pic>
        <p:nvPicPr>
          <p:cNvPr id="4" name="Изображение 3" descr="eCe8LLg8qg0"/>
          <p:cNvPicPr>
            <a:picLocks noChangeAspect="1"/>
          </p:cNvPicPr>
          <p:nvPr/>
        </p:nvPicPr>
        <p:blipFill>
          <a:blip r:embed="rId2"/>
          <a:srcRect l="11" t="17"/>
          <a:stretch>
            <a:fillRect/>
          </a:stretch>
        </p:blipFill>
        <p:spPr>
          <a:xfrm>
            <a:off x="4695797" y="-32880"/>
            <a:ext cx="4438877" cy="353011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Изображение 4"/>
          <p:cNvPicPr/>
          <p:nvPr/>
        </p:nvPicPr>
        <p:blipFill>
          <a:blip r:embed="rId3"/>
          <a:srcRect l="34" t="82" r="33"/>
          <a:stretch>
            <a:fillRect/>
          </a:stretch>
        </p:blipFill>
        <p:spPr>
          <a:xfrm>
            <a:off x="3818312" y="3429000"/>
            <a:ext cx="5146176" cy="344523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A9EB04-3F29-F543-3B77-00DD067FB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22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Изображение 6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C4DBB2B-F48A-4A97-38B8-1E24BCE01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smtClean="0">
                <a:latin typeface="Garamond" panose="02020404030301010803" pitchFamily="18" charset="0"/>
              </a:rPr>
              <a:t>23</a:t>
            </a:fld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14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Тема14</Template>
  <TotalTime>109</TotalTime>
  <Words>787</Words>
  <Application>Microsoft Office PowerPoint</Application>
  <PresentationFormat>Экран (4:3)</PresentationFormat>
  <Paragraphs>94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Constantia</vt:lpstr>
      <vt:lpstr>Garamond</vt:lpstr>
      <vt:lpstr>Times New Roman</vt:lpstr>
      <vt:lpstr>Тема14</vt:lpstr>
      <vt:lpstr>Презентация PowerPoint</vt:lpstr>
      <vt:lpstr>Актуальность </vt:lpstr>
      <vt:lpstr>Презентация PowerPoint</vt:lpstr>
      <vt:lpstr>Презентация PowerPoint</vt:lpstr>
      <vt:lpstr>Двигательная активность, физическая культура и спорт:  1) Динамические паузы</vt:lpstr>
      <vt:lpstr>2) Подвижные и спортивные игры</vt:lpstr>
      <vt:lpstr>3) Пальчиковая гимнастика </vt:lpstr>
      <vt:lpstr>4) Гимнастика для глаз</vt:lpstr>
      <vt:lpstr>5) Дыхательная гимнастика </vt:lpstr>
      <vt:lpstr>6) Бодрящая гимнастика после сна</vt:lpstr>
      <vt:lpstr>7) Оздоровительный бег</vt:lpstr>
      <vt:lpstr>8) Коммуникативные игры  </vt:lpstr>
      <vt:lpstr>9) Фонетическая гимнастика</vt:lpstr>
      <vt:lpstr>10) Самомассаж  </vt:lpstr>
      <vt:lpstr>11) Релаксация</vt:lpstr>
      <vt:lpstr>Закаливание - это комплекс процедур, направленных на формирование повышенной устойчивости организма человека к факторам окружающей среды. Принципы закаливания: -Постепенность закаливающих процедур; -Систематичность; -Последовательность; -Комплексность; -Учет индивидуальных особенностей ребенка.</vt:lpstr>
      <vt:lpstr>Пребывание детей на свежем воздухе- это один из методов закаливания, в котором используются естественные факторы природы для оздоровления и закаливания организма.</vt:lpstr>
      <vt:lpstr>Рациональный режим дня - это определённый распорядок труда, отдыха, гигиены, питания и сна с в соответствии с возрастными психофизиологическими особенностями и возможностями детского организма.</vt:lpstr>
      <vt:lpstr>Рационное питание - это питание человека, которое учитывает его физиологические потребности в энергетической ценности, полезных питательных веществах (белки, жиры, углеводы, витамины, минералы, микроэлементы, другие полезные вещества) основываясь на данных о возрасте, заболеваниях, физической активности, занятости, окружающей среде.  Такое питание строится на некоторых принципах:</vt:lpstr>
      <vt:lpstr>Личная гигиена</vt:lpstr>
      <vt:lpstr>Благоприятная психологическая обстановка в семье и саду</vt:lpstr>
      <vt:lpstr>Экологически                    грамотное поведение - это поведение, которое не наносит вред окружающей среде и обуславливает устойчивость общественного развития.  Может включать в себя: </vt:lpstr>
      <vt:lpstr>Презентация PowerPoint</vt:lpstr>
    </vt:vector>
  </TitlesOfParts>
  <Company>Murr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O_o</dc:creator>
  <cp:lastModifiedBy>Katya Melikaeva</cp:lastModifiedBy>
  <cp:revision>126</cp:revision>
  <dcterms:created xsi:type="dcterms:W3CDTF">2010-06-09T17:02:00Z</dcterms:created>
  <dcterms:modified xsi:type="dcterms:W3CDTF">2024-10-17T16:58:23Z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C467E0E31FE741FBBD0CBA88E7FCF869_12</vt:lpwstr>
  </property>
  <property fmtid="{D5CDD505-2E9C-101B-9397-08002B2CF9AE}" pid="3" name="KSOProductBuildVer">
    <vt:lpwstr>1049-12.2.0.18283</vt:lpwstr>
  </property>
  <property fmtid="{D5CDD505-2E9C-101B-9397-08002B2CF9AE}" pid="4" name="NXPowerLiteLastOptimized">
    <vt:lpwstr>1528437</vt:lpwstr>
  </property>
  <property fmtid="{D5CDD505-2E9C-101B-9397-08002B2CF9AE}" pid="5" name="NXPowerLiteSettings">
    <vt:lpwstr>F7000400038000</vt:lpwstr>
  </property>
  <property fmtid="{D5CDD505-2E9C-101B-9397-08002B2CF9AE}" pid="6" name="NXPowerLiteVersion">
    <vt:lpwstr>S10.3.0</vt:lpwstr>
  </property>
</Properties>
</file>