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2" r:id="rId6"/>
    <p:sldId id="261" r:id="rId7"/>
    <p:sldId id="260" r:id="rId8"/>
    <p:sldId id="263" r:id="rId9"/>
    <p:sldId id="264" r:id="rId10"/>
    <p:sldId id="265" r:id="rId11"/>
    <p:sldId id="266" r:id="rId12"/>
    <p:sldId id="270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CCFFCC"/>
    <a:srgbClr val="00FF99"/>
    <a:srgbClr val="66FF66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98" autoAdjust="0"/>
  </p:normalViewPr>
  <p:slideViewPr>
    <p:cSldViewPr>
      <p:cViewPr varScale="1">
        <p:scale>
          <a:sx n="67" d="100"/>
          <a:sy n="67" d="100"/>
        </p:scale>
        <p:origin x="147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spPr>
            <a:ln w="28575"/>
          </c:spPr>
          <c:explosion val="25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Лист1!$A$1:$C$1</c:f>
              <c:strCache>
                <c:ptCount val="3"/>
                <c:pt idx="0">
                  <c:v>Высокий </c:v>
                </c:pt>
                <c:pt idx="1">
                  <c:v>Средний </c:v>
                </c:pt>
                <c:pt idx="2">
                  <c:v>Низкий </c:v>
                </c:pt>
              </c:strCache>
            </c:strRef>
          </c:cat>
          <c:val>
            <c:numRef>
              <c:f>Лист1!$A$2:$C$2</c:f>
              <c:numCache>
                <c:formatCode>General</c:formatCode>
                <c:ptCount val="3"/>
                <c:pt idx="0">
                  <c:v>18.7</c:v>
                </c:pt>
                <c:pt idx="1">
                  <c:v>45.3</c:v>
                </c:pt>
                <c:pt idx="2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B87-43F8-A24E-3673699960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  <c:txPr>
        <a:bodyPr/>
        <a:lstStyle/>
        <a:p>
          <a:pPr>
            <a:defRPr sz="20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15142898804317"/>
          <c:y val="9.3366207368465029E-2"/>
          <c:w val="0.48430288227860419"/>
          <c:h val="0.8806123691245375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explosion val="21"/>
            <c:extLst>
              <c:ext xmlns:c16="http://schemas.microsoft.com/office/drawing/2014/chart" uri="{C3380CC4-5D6E-409C-BE32-E72D297353CC}">
                <c16:uniqueId val="{00000000-BC17-4C2C-A1EE-08847CA50D89}"/>
              </c:ext>
            </c:extLst>
          </c:dPt>
          <c:dPt>
            <c:idx val="1"/>
            <c:bubble3D val="0"/>
            <c:explosion val="13"/>
            <c:extLst>
              <c:ext xmlns:c16="http://schemas.microsoft.com/office/drawing/2014/chart" uri="{C3380CC4-5D6E-409C-BE32-E72D297353CC}">
                <c16:uniqueId val="{00000001-BC17-4C2C-A1EE-08847CA50D8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3"/>
                <c:pt idx="0">
                  <c:v>высокий </c:v>
                </c:pt>
                <c:pt idx="1">
                  <c:v>средний</c:v>
                </c:pt>
                <c:pt idx="2">
                  <c:v>низкий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48</c:v>
                </c:pt>
                <c:pt idx="1">
                  <c:v>40</c:v>
                </c:pt>
                <c:pt idx="2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C17-4C2C-A1EE-08847CA50D89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76957324778847103"/>
          <c:y val="0.24894083314423923"/>
          <c:w val="0.23042669735799018"/>
          <c:h val="0.51895430872943493"/>
        </c:manualLayout>
      </c:layout>
      <c:overlay val="0"/>
      <c:txPr>
        <a:bodyPr/>
        <a:lstStyle/>
        <a:p>
          <a:pPr>
            <a:defRPr sz="16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982989-6B76-4042-AE85-9BF583D61076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A61F2A0-F78C-4800-B118-5DB3C89F06B5}">
      <dgm:prSet phldrT="[Текст]" custT="1"/>
      <dgm:spPr>
        <a:solidFill>
          <a:srgbClr val="00B0F0"/>
        </a:solidFill>
        <a:ln>
          <a:solidFill>
            <a:srgbClr val="00B0F0"/>
          </a:solidFill>
        </a:ln>
      </dgm:spPr>
      <dgm:t>
        <a:bodyPr/>
        <a:lstStyle/>
        <a:p>
          <a:r>
            <a: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1</a:t>
          </a:r>
        </a:p>
      </dgm:t>
    </dgm:pt>
    <dgm:pt modelId="{5096DE08-4311-456B-A6A2-375977457209}" type="parTrans" cxnId="{2C9A2B91-436F-4F7A-8DA4-D663CD10D549}">
      <dgm:prSet/>
      <dgm:spPr/>
      <dgm:t>
        <a:bodyPr/>
        <a:lstStyle/>
        <a:p>
          <a:endParaRPr lang="ru-RU"/>
        </a:p>
      </dgm:t>
    </dgm:pt>
    <dgm:pt modelId="{EAF23353-F073-4B38-B18F-004658859B95}" type="sibTrans" cxnId="{2C9A2B91-436F-4F7A-8DA4-D663CD10D549}">
      <dgm:prSet/>
      <dgm:spPr/>
      <dgm:t>
        <a:bodyPr/>
        <a:lstStyle/>
        <a:p>
          <a:endParaRPr lang="ru-RU"/>
        </a:p>
      </dgm:t>
    </dgm:pt>
    <dgm:pt modelId="{601B8668-91C0-4842-AE85-0DAB5664E542}">
      <dgm:prSet phldrT="[Текст]" custT="1"/>
      <dgm:spPr/>
      <dgm:t>
        <a:bodyPr/>
        <a:lstStyle/>
        <a:p>
          <a:r>
            <a:rPr lang="ru-RU" sz="16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Выявить степень </a:t>
          </a:r>
          <a:r>
            <a:rPr lang="ru-RU" sz="1600" b="1" dirty="0" err="1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сформированности</a:t>
          </a:r>
          <a:r>
            <a:rPr lang="ru-RU" sz="16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представлений о  здоровом образе жизни у детей старшего дошкольного возраста.</a:t>
          </a:r>
        </a:p>
      </dgm:t>
    </dgm:pt>
    <dgm:pt modelId="{C0B5EEEA-13B9-434B-988B-8F6A0606B648}" type="parTrans" cxnId="{F9004DC3-6609-48D9-A928-AC003C635225}">
      <dgm:prSet/>
      <dgm:spPr/>
      <dgm:t>
        <a:bodyPr/>
        <a:lstStyle/>
        <a:p>
          <a:endParaRPr lang="ru-RU"/>
        </a:p>
      </dgm:t>
    </dgm:pt>
    <dgm:pt modelId="{3325A1D4-F944-4736-9B50-E8DA31B95A8D}" type="sibTrans" cxnId="{F9004DC3-6609-48D9-A928-AC003C635225}">
      <dgm:prSet/>
      <dgm:spPr/>
      <dgm:t>
        <a:bodyPr/>
        <a:lstStyle/>
        <a:p>
          <a:endParaRPr lang="ru-RU"/>
        </a:p>
      </dgm:t>
    </dgm:pt>
    <dgm:pt modelId="{610A7FC9-9321-4197-8948-01A05370453F}">
      <dgm:prSet phldrT="[Текст]" custT="1"/>
      <dgm:spPr>
        <a:solidFill>
          <a:srgbClr val="00B0F0"/>
        </a:solidFill>
        <a:ln>
          <a:solidFill>
            <a:srgbClr val="00B0F0"/>
          </a:solidFill>
        </a:ln>
      </dgm:spPr>
      <dgm:t>
        <a:bodyPr/>
        <a:lstStyle/>
        <a:p>
          <a:r>
            <a: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2</a:t>
          </a:r>
        </a:p>
      </dgm:t>
    </dgm:pt>
    <dgm:pt modelId="{0F40EB8C-FC8D-4F3E-8725-034709639B68}" type="parTrans" cxnId="{B848ED47-A8A1-4EDC-BA19-BDBE68812790}">
      <dgm:prSet/>
      <dgm:spPr/>
      <dgm:t>
        <a:bodyPr/>
        <a:lstStyle/>
        <a:p>
          <a:endParaRPr lang="ru-RU"/>
        </a:p>
      </dgm:t>
    </dgm:pt>
    <dgm:pt modelId="{A4433D1D-9998-43A4-8197-859E61A57E44}" type="sibTrans" cxnId="{B848ED47-A8A1-4EDC-BA19-BDBE68812790}">
      <dgm:prSet/>
      <dgm:spPr/>
      <dgm:t>
        <a:bodyPr/>
        <a:lstStyle/>
        <a:p>
          <a:endParaRPr lang="ru-RU"/>
        </a:p>
      </dgm:t>
    </dgm:pt>
    <dgm:pt modelId="{7B2CE0D9-693C-42C1-BAB5-C6E988EC41D2}">
      <dgm:prSet phldrT="[Текст]" custT="1"/>
      <dgm:spPr/>
      <dgm:t>
        <a:bodyPr/>
        <a:lstStyle/>
        <a:p>
          <a:r>
            <a: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Определить содержание образовательной деятельности со старшими дошкольниками по формированию представлений здоровом образе жизни у детей старшего дошкольного возраста с учетом требований к использованию в образовательной деятельности современной детской литературы</a:t>
          </a:r>
          <a:r>
            <a:rPr lang="ru-RU" sz="1600" b="1" dirty="0">
              <a:solidFill>
                <a:srgbClr val="002060"/>
              </a:solidFill>
            </a:rPr>
            <a:t>.</a:t>
          </a:r>
          <a:endParaRPr lang="ru-RU" sz="16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DB54A1E-3C35-467E-B85C-9D29A9C38A9C}" type="parTrans" cxnId="{09C8DEF4-02A7-47A8-998D-051BDE6999F3}">
      <dgm:prSet/>
      <dgm:spPr/>
      <dgm:t>
        <a:bodyPr/>
        <a:lstStyle/>
        <a:p>
          <a:endParaRPr lang="ru-RU"/>
        </a:p>
      </dgm:t>
    </dgm:pt>
    <dgm:pt modelId="{E8B2F54A-CDA5-4750-BF29-DDF1253957DB}" type="sibTrans" cxnId="{09C8DEF4-02A7-47A8-998D-051BDE6999F3}">
      <dgm:prSet/>
      <dgm:spPr/>
      <dgm:t>
        <a:bodyPr/>
        <a:lstStyle/>
        <a:p>
          <a:endParaRPr lang="ru-RU"/>
        </a:p>
      </dgm:t>
    </dgm:pt>
    <dgm:pt modelId="{2FADC371-8326-47CE-936E-888F40C5ADC5}">
      <dgm:prSet phldrT="[Текст]" custT="1"/>
      <dgm:spPr>
        <a:solidFill>
          <a:srgbClr val="00B0F0"/>
        </a:solidFill>
        <a:ln>
          <a:solidFill>
            <a:srgbClr val="00B0F0"/>
          </a:solidFill>
        </a:ln>
      </dgm:spPr>
      <dgm:t>
        <a:bodyPr/>
        <a:lstStyle/>
        <a:p>
          <a:r>
            <a: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3</a:t>
          </a:r>
        </a:p>
      </dgm:t>
    </dgm:pt>
    <dgm:pt modelId="{F6326CC4-D7E6-481B-98CA-03AC9A64A8A1}" type="parTrans" cxnId="{5D4B6387-3257-42D5-A41C-C6A22A6CF910}">
      <dgm:prSet/>
      <dgm:spPr/>
      <dgm:t>
        <a:bodyPr/>
        <a:lstStyle/>
        <a:p>
          <a:endParaRPr lang="ru-RU"/>
        </a:p>
      </dgm:t>
    </dgm:pt>
    <dgm:pt modelId="{33BC8FD0-50EC-4C3E-822C-A029127E876D}" type="sibTrans" cxnId="{5D4B6387-3257-42D5-A41C-C6A22A6CF910}">
      <dgm:prSet/>
      <dgm:spPr/>
      <dgm:t>
        <a:bodyPr/>
        <a:lstStyle/>
        <a:p>
          <a:endParaRPr lang="ru-RU"/>
        </a:p>
      </dgm:t>
    </dgm:pt>
    <dgm:pt modelId="{C136F345-01ED-45BC-9109-6065B53A937B}">
      <dgm:prSet phldrT="[Текст]" custT="1"/>
      <dgm:spPr/>
      <dgm:t>
        <a:bodyPr/>
        <a:lstStyle/>
        <a:p>
          <a:r>
            <a: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Разработать и апробировать  наиболее эффективные формы работы по формированию представлений о здоровом образе жизни у детей старшего дошкольного возраста с использование всего многообразия видов и жанров современной детской литературы.</a:t>
          </a:r>
        </a:p>
      </dgm:t>
    </dgm:pt>
    <dgm:pt modelId="{1A35B43D-9B17-4B0D-BD82-C9D620A0517D}" type="parTrans" cxnId="{C358D595-59B5-4DCF-A5BD-181A31149BC2}">
      <dgm:prSet/>
      <dgm:spPr/>
      <dgm:t>
        <a:bodyPr/>
        <a:lstStyle/>
        <a:p>
          <a:endParaRPr lang="ru-RU"/>
        </a:p>
      </dgm:t>
    </dgm:pt>
    <dgm:pt modelId="{A4A3C84A-1F50-4D80-BC14-37A585A7A560}" type="sibTrans" cxnId="{C358D595-59B5-4DCF-A5BD-181A31149BC2}">
      <dgm:prSet/>
      <dgm:spPr/>
      <dgm:t>
        <a:bodyPr/>
        <a:lstStyle/>
        <a:p>
          <a:endParaRPr lang="ru-RU"/>
        </a:p>
      </dgm:t>
    </dgm:pt>
    <dgm:pt modelId="{94EC525F-392F-4872-A296-7A79F10B1F51}">
      <dgm:prSet phldrT="[Текст]" custT="1"/>
      <dgm:spPr>
        <a:solidFill>
          <a:srgbClr val="00B0F0"/>
        </a:solidFill>
        <a:ln>
          <a:solidFill>
            <a:srgbClr val="00B0F0"/>
          </a:solidFill>
        </a:ln>
      </dgm:spPr>
      <dgm:t>
        <a:bodyPr/>
        <a:lstStyle/>
        <a:p>
          <a:r>
            <a: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4</a:t>
          </a:r>
        </a:p>
      </dgm:t>
    </dgm:pt>
    <dgm:pt modelId="{1A4079A5-387B-428D-B572-914993DC39D3}" type="parTrans" cxnId="{DA08CC1D-B711-46D4-B652-BE637E1902EC}">
      <dgm:prSet/>
      <dgm:spPr/>
      <dgm:t>
        <a:bodyPr/>
        <a:lstStyle/>
        <a:p>
          <a:endParaRPr lang="ru-RU"/>
        </a:p>
      </dgm:t>
    </dgm:pt>
    <dgm:pt modelId="{D0C6E3B7-3B60-40EB-9CC6-0825565DE839}" type="sibTrans" cxnId="{DA08CC1D-B711-46D4-B652-BE637E1902EC}">
      <dgm:prSet/>
      <dgm:spPr/>
      <dgm:t>
        <a:bodyPr/>
        <a:lstStyle/>
        <a:p>
          <a:endParaRPr lang="ru-RU"/>
        </a:p>
      </dgm:t>
    </dgm:pt>
    <dgm:pt modelId="{969B90B0-D1D1-4A13-922A-C637E0BBDCBA}">
      <dgm:prSet custT="1"/>
      <dgm:spPr/>
      <dgm:t>
        <a:bodyPr/>
        <a:lstStyle/>
        <a:p>
          <a:r>
            <a: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Исследовать и оценить эффективность  предложенных в опыте работы форм, методов и приемов.</a:t>
          </a:r>
        </a:p>
      </dgm:t>
    </dgm:pt>
    <dgm:pt modelId="{4C8601B6-F783-486A-AB1D-50D3438FDA79}" type="parTrans" cxnId="{EC0FFF6A-4B17-4581-A6A6-D75E14F43382}">
      <dgm:prSet/>
      <dgm:spPr/>
      <dgm:t>
        <a:bodyPr/>
        <a:lstStyle/>
        <a:p>
          <a:endParaRPr lang="ru-RU"/>
        </a:p>
      </dgm:t>
    </dgm:pt>
    <dgm:pt modelId="{5BD45080-FFEC-4713-94D1-141F29AED533}" type="sibTrans" cxnId="{EC0FFF6A-4B17-4581-A6A6-D75E14F43382}">
      <dgm:prSet/>
      <dgm:spPr/>
      <dgm:t>
        <a:bodyPr/>
        <a:lstStyle/>
        <a:p>
          <a:endParaRPr lang="ru-RU"/>
        </a:p>
      </dgm:t>
    </dgm:pt>
    <dgm:pt modelId="{72520B97-C52D-4721-82D2-6BAA5FA88CB4}" type="pres">
      <dgm:prSet presAssocID="{CC982989-6B76-4042-AE85-9BF583D61076}" presName="linearFlow" presStyleCnt="0">
        <dgm:presLayoutVars>
          <dgm:dir/>
          <dgm:animLvl val="lvl"/>
          <dgm:resizeHandles val="exact"/>
        </dgm:presLayoutVars>
      </dgm:prSet>
      <dgm:spPr/>
    </dgm:pt>
    <dgm:pt modelId="{FC03AE6E-8834-470C-A0AD-67C1573F8883}" type="pres">
      <dgm:prSet presAssocID="{1A61F2A0-F78C-4800-B118-5DB3C89F06B5}" presName="composite" presStyleCnt="0"/>
      <dgm:spPr/>
    </dgm:pt>
    <dgm:pt modelId="{02E79B74-9342-4601-AAAC-A535B3DAF897}" type="pres">
      <dgm:prSet presAssocID="{1A61F2A0-F78C-4800-B118-5DB3C89F06B5}" presName="parentText" presStyleLbl="alignNode1" presStyleIdx="0" presStyleCnt="4" custLinFactNeighborX="0" custLinFactNeighborY="-10657">
        <dgm:presLayoutVars>
          <dgm:chMax val="1"/>
          <dgm:bulletEnabled val="1"/>
        </dgm:presLayoutVars>
      </dgm:prSet>
      <dgm:spPr/>
    </dgm:pt>
    <dgm:pt modelId="{B1E19E97-26FD-402F-B6F0-3D89D438E0CC}" type="pres">
      <dgm:prSet presAssocID="{1A61F2A0-F78C-4800-B118-5DB3C89F06B5}" presName="descendantText" presStyleLbl="alignAcc1" presStyleIdx="0" presStyleCnt="4">
        <dgm:presLayoutVars>
          <dgm:bulletEnabled val="1"/>
        </dgm:presLayoutVars>
      </dgm:prSet>
      <dgm:spPr/>
    </dgm:pt>
    <dgm:pt modelId="{5B562A7D-8AF8-4764-8648-3E5FA771A459}" type="pres">
      <dgm:prSet presAssocID="{EAF23353-F073-4B38-B18F-004658859B95}" presName="sp" presStyleCnt="0"/>
      <dgm:spPr/>
    </dgm:pt>
    <dgm:pt modelId="{4ECF5DA3-EBDA-444A-829E-2A17DE466C58}" type="pres">
      <dgm:prSet presAssocID="{610A7FC9-9321-4197-8948-01A05370453F}" presName="composite" presStyleCnt="0"/>
      <dgm:spPr/>
    </dgm:pt>
    <dgm:pt modelId="{AA936774-52FD-4178-BC56-FC77676C740B}" type="pres">
      <dgm:prSet presAssocID="{610A7FC9-9321-4197-8948-01A05370453F}" presName="parentText" presStyleLbl="alignNode1" presStyleIdx="1" presStyleCnt="4" custLinFactNeighborX="0" custLinFactNeighborY="-23410">
        <dgm:presLayoutVars>
          <dgm:chMax val="1"/>
          <dgm:bulletEnabled val="1"/>
        </dgm:presLayoutVars>
      </dgm:prSet>
      <dgm:spPr/>
    </dgm:pt>
    <dgm:pt modelId="{BB78D0CC-BCEC-41FF-9FF7-FC0207228826}" type="pres">
      <dgm:prSet presAssocID="{610A7FC9-9321-4197-8948-01A05370453F}" presName="descendantText" presStyleLbl="alignAcc1" presStyleIdx="1" presStyleCnt="4" custScaleX="98599" custScaleY="167104" custLinFactNeighborX="828" custLinFactNeighborY="-18333">
        <dgm:presLayoutVars>
          <dgm:bulletEnabled val="1"/>
        </dgm:presLayoutVars>
      </dgm:prSet>
      <dgm:spPr/>
    </dgm:pt>
    <dgm:pt modelId="{C5F04F18-4EC8-4E04-B67D-EF13EAA39CCE}" type="pres">
      <dgm:prSet presAssocID="{A4433D1D-9998-43A4-8197-859E61A57E44}" presName="sp" presStyleCnt="0"/>
      <dgm:spPr/>
    </dgm:pt>
    <dgm:pt modelId="{DE68BF2B-5A1A-4CAB-A396-1D987B5AB393}" type="pres">
      <dgm:prSet presAssocID="{2FADC371-8326-47CE-936E-888F40C5ADC5}" presName="composite" presStyleCnt="0"/>
      <dgm:spPr/>
    </dgm:pt>
    <dgm:pt modelId="{8AE17D2D-1F89-45BC-931F-CAE461472C1B}" type="pres">
      <dgm:prSet presAssocID="{2FADC371-8326-47CE-936E-888F40C5ADC5}" presName="parentText" presStyleLbl="alignNode1" presStyleIdx="2" presStyleCnt="4" custLinFactNeighborX="9533" custLinFactNeighborY="-18031">
        <dgm:presLayoutVars>
          <dgm:chMax val="1"/>
          <dgm:bulletEnabled val="1"/>
        </dgm:presLayoutVars>
      </dgm:prSet>
      <dgm:spPr/>
    </dgm:pt>
    <dgm:pt modelId="{F04C056D-EA2F-4724-B130-9B46EDD797AE}" type="pres">
      <dgm:prSet presAssocID="{2FADC371-8326-47CE-936E-888F40C5ADC5}" presName="descendantText" presStyleLbl="alignAcc1" presStyleIdx="2" presStyleCnt="4" custScaleX="96968" custScaleY="141209">
        <dgm:presLayoutVars>
          <dgm:bulletEnabled val="1"/>
        </dgm:presLayoutVars>
      </dgm:prSet>
      <dgm:spPr/>
    </dgm:pt>
    <dgm:pt modelId="{CE95EBDF-9051-4AE7-9CBC-22BCAC4573BC}" type="pres">
      <dgm:prSet presAssocID="{33BC8FD0-50EC-4C3E-822C-A029127E876D}" presName="sp" presStyleCnt="0"/>
      <dgm:spPr/>
    </dgm:pt>
    <dgm:pt modelId="{82933B4B-EA56-4B9C-B213-069F32E6B95C}" type="pres">
      <dgm:prSet presAssocID="{94EC525F-392F-4872-A296-7A79F10B1F51}" presName="composite" presStyleCnt="0"/>
      <dgm:spPr/>
    </dgm:pt>
    <dgm:pt modelId="{21DB0063-7BDE-4DD0-9B1E-065B137C00BB}" type="pres">
      <dgm:prSet presAssocID="{94EC525F-392F-4872-A296-7A79F10B1F51}" presName="parentText" presStyleLbl="alignNode1" presStyleIdx="3" presStyleCnt="4" custLinFactNeighborX="7190" custLinFactNeighborY="-19637">
        <dgm:presLayoutVars>
          <dgm:chMax val="1"/>
          <dgm:bulletEnabled val="1"/>
        </dgm:presLayoutVars>
      </dgm:prSet>
      <dgm:spPr/>
    </dgm:pt>
    <dgm:pt modelId="{2BDEE30D-3EB2-4761-84A9-C35DE3885AEF}" type="pres">
      <dgm:prSet presAssocID="{94EC525F-392F-4872-A296-7A79F10B1F51}" presName="descendantText" presStyleLbl="alignAcc1" presStyleIdx="3" presStyleCnt="4" custScaleX="97634" custScaleY="82456" custLinFactNeighborX="3250" custLinFactNeighborY="-6567">
        <dgm:presLayoutVars>
          <dgm:bulletEnabled val="1"/>
        </dgm:presLayoutVars>
      </dgm:prSet>
      <dgm:spPr/>
    </dgm:pt>
  </dgm:ptLst>
  <dgm:cxnLst>
    <dgm:cxn modelId="{DA08CC1D-B711-46D4-B652-BE637E1902EC}" srcId="{CC982989-6B76-4042-AE85-9BF583D61076}" destId="{94EC525F-392F-4872-A296-7A79F10B1F51}" srcOrd="3" destOrd="0" parTransId="{1A4079A5-387B-428D-B572-914993DC39D3}" sibTransId="{D0C6E3B7-3B60-40EB-9CC6-0825565DE839}"/>
    <dgm:cxn modelId="{89112D28-1D7E-4E04-9E87-7D59787E3677}" type="presOf" srcId="{94EC525F-392F-4872-A296-7A79F10B1F51}" destId="{21DB0063-7BDE-4DD0-9B1E-065B137C00BB}" srcOrd="0" destOrd="0" presId="urn:microsoft.com/office/officeart/2005/8/layout/chevron2"/>
    <dgm:cxn modelId="{1D685A35-BA39-4DCD-9481-DFFA2B9BAC0D}" type="presOf" srcId="{601B8668-91C0-4842-AE85-0DAB5664E542}" destId="{B1E19E97-26FD-402F-B6F0-3D89D438E0CC}" srcOrd="0" destOrd="0" presId="urn:microsoft.com/office/officeart/2005/8/layout/chevron2"/>
    <dgm:cxn modelId="{35AD3E38-E5A0-4D53-A540-A386AC688330}" type="presOf" srcId="{C136F345-01ED-45BC-9109-6065B53A937B}" destId="{F04C056D-EA2F-4724-B130-9B46EDD797AE}" srcOrd="0" destOrd="0" presId="urn:microsoft.com/office/officeart/2005/8/layout/chevron2"/>
    <dgm:cxn modelId="{3E7E7E3C-DCF8-4739-8A67-D854F6D71364}" type="presOf" srcId="{1A61F2A0-F78C-4800-B118-5DB3C89F06B5}" destId="{02E79B74-9342-4601-AAAC-A535B3DAF897}" srcOrd="0" destOrd="0" presId="urn:microsoft.com/office/officeart/2005/8/layout/chevron2"/>
    <dgm:cxn modelId="{0538C140-F5FF-4DCD-8D3F-AFD53E503032}" type="presOf" srcId="{CC982989-6B76-4042-AE85-9BF583D61076}" destId="{72520B97-C52D-4721-82D2-6BAA5FA88CB4}" srcOrd="0" destOrd="0" presId="urn:microsoft.com/office/officeart/2005/8/layout/chevron2"/>
    <dgm:cxn modelId="{B848ED47-A8A1-4EDC-BA19-BDBE68812790}" srcId="{CC982989-6B76-4042-AE85-9BF583D61076}" destId="{610A7FC9-9321-4197-8948-01A05370453F}" srcOrd="1" destOrd="0" parTransId="{0F40EB8C-FC8D-4F3E-8725-034709639B68}" sibTransId="{A4433D1D-9998-43A4-8197-859E61A57E44}"/>
    <dgm:cxn modelId="{EC0FFF6A-4B17-4581-A6A6-D75E14F43382}" srcId="{94EC525F-392F-4872-A296-7A79F10B1F51}" destId="{969B90B0-D1D1-4A13-922A-C637E0BBDCBA}" srcOrd="0" destOrd="0" parTransId="{4C8601B6-F783-486A-AB1D-50D3438FDA79}" sibTransId="{5BD45080-FFEC-4713-94D1-141F29AED533}"/>
    <dgm:cxn modelId="{B33E086B-E960-4CC0-86E2-DC39E4D35CA2}" type="presOf" srcId="{2FADC371-8326-47CE-936E-888F40C5ADC5}" destId="{8AE17D2D-1F89-45BC-931F-CAE461472C1B}" srcOrd="0" destOrd="0" presId="urn:microsoft.com/office/officeart/2005/8/layout/chevron2"/>
    <dgm:cxn modelId="{5D4B6387-3257-42D5-A41C-C6A22A6CF910}" srcId="{CC982989-6B76-4042-AE85-9BF583D61076}" destId="{2FADC371-8326-47CE-936E-888F40C5ADC5}" srcOrd="2" destOrd="0" parTransId="{F6326CC4-D7E6-481B-98CA-03AC9A64A8A1}" sibTransId="{33BC8FD0-50EC-4C3E-822C-A029127E876D}"/>
    <dgm:cxn modelId="{2C9A2B91-436F-4F7A-8DA4-D663CD10D549}" srcId="{CC982989-6B76-4042-AE85-9BF583D61076}" destId="{1A61F2A0-F78C-4800-B118-5DB3C89F06B5}" srcOrd="0" destOrd="0" parTransId="{5096DE08-4311-456B-A6A2-375977457209}" sibTransId="{EAF23353-F073-4B38-B18F-004658859B95}"/>
    <dgm:cxn modelId="{C358D595-59B5-4DCF-A5BD-181A31149BC2}" srcId="{2FADC371-8326-47CE-936E-888F40C5ADC5}" destId="{C136F345-01ED-45BC-9109-6065B53A937B}" srcOrd="0" destOrd="0" parTransId="{1A35B43D-9B17-4B0D-BD82-C9D620A0517D}" sibTransId="{A4A3C84A-1F50-4D80-BC14-37A585A7A560}"/>
    <dgm:cxn modelId="{F9004DC3-6609-48D9-A928-AC003C635225}" srcId="{1A61F2A0-F78C-4800-B118-5DB3C89F06B5}" destId="{601B8668-91C0-4842-AE85-0DAB5664E542}" srcOrd="0" destOrd="0" parTransId="{C0B5EEEA-13B9-434B-988B-8F6A0606B648}" sibTransId="{3325A1D4-F944-4736-9B50-E8DA31B95A8D}"/>
    <dgm:cxn modelId="{B963E5CC-F743-4474-B10F-D44996950B19}" type="presOf" srcId="{610A7FC9-9321-4197-8948-01A05370453F}" destId="{AA936774-52FD-4178-BC56-FC77676C740B}" srcOrd="0" destOrd="0" presId="urn:microsoft.com/office/officeart/2005/8/layout/chevron2"/>
    <dgm:cxn modelId="{683F2BE9-0F8A-48C2-9D08-B95B1349F01A}" type="presOf" srcId="{7B2CE0D9-693C-42C1-BAB5-C6E988EC41D2}" destId="{BB78D0CC-BCEC-41FF-9FF7-FC0207228826}" srcOrd="0" destOrd="0" presId="urn:microsoft.com/office/officeart/2005/8/layout/chevron2"/>
    <dgm:cxn modelId="{09C8DEF4-02A7-47A8-998D-051BDE6999F3}" srcId="{610A7FC9-9321-4197-8948-01A05370453F}" destId="{7B2CE0D9-693C-42C1-BAB5-C6E988EC41D2}" srcOrd="0" destOrd="0" parTransId="{CDB54A1E-3C35-467E-B85C-9D29A9C38A9C}" sibTransId="{E8B2F54A-CDA5-4750-BF29-DDF1253957DB}"/>
    <dgm:cxn modelId="{B74D70FA-3DA3-4842-A766-046814B56345}" type="presOf" srcId="{969B90B0-D1D1-4A13-922A-C637E0BBDCBA}" destId="{2BDEE30D-3EB2-4761-84A9-C35DE3885AEF}" srcOrd="0" destOrd="0" presId="urn:microsoft.com/office/officeart/2005/8/layout/chevron2"/>
    <dgm:cxn modelId="{D2260D30-8159-4307-8B1A-EF02F0BAD23D}" type="presParOf" srcId="{72520B97-C52D-4721-82D2-6BAA5FA88CB4}" destId="{FC03AE6E-8834-470C-A0AD-67C1573F8883}" srcOrd="0" destOrd="0" presId="urn:microsoft.com/office/officeart/2005/8/layout/chevron2"/>
    <dgm:cxn modelId="{BFCDC1E3-BEE5-4ECF-9C60-6C26791D101C}" type="presParOf" srcId="{FC03AE6E-8834-470C-A0AD-67C1573F8883}" destId="{02E79B74-9342-4601-AAAC-A535B3DAF897}" srcOrd="0" destOrd="0" presId="urn:microsoft.com/office/officeart/2005/8/layout/chevron2"/>
    <dgm:cxn modelId="{09E1750A-DDE6-46A1-A407-80B0EC86BF6F}" type="presParOf" srcId="{FC03AE6E-8834-470C-A0AD-67C1573F8883}" destId="{B1E19E97-26FD-402F-B6F0-3D89D438E0CC}" srcOrd="1" destOrd="0" presId="urn:microsoft.com/office/officeart/2005/8/layout/chevron2"/>
    <dgm:cxn modelId="{BF2C5819-F73D-4CDD-B654-90BEF32B6DF3}" type="presParOf" srcId="{72520B97-C52D-4721-82D2-6BAA5FA88CB4}" destId="{5B562A7D-8AF8-4764-8648-3E5FA771A459}" srcOrd="1" destOrd="0" presId="urn:microsoft.com/office/officeart/2005/8/layout/chevron2"/>
    <dgm:cxn modelId="{2A464E8B-3557-4BF8-9C00-744D13BF4F7C}" type="presParOf" srcId="{72520B97-C52D-4721-82D2-6BAA5FA88CB4}" destId="{4ECF5DA3-EBDA-444A-829E-2A17DE466C58}" srcOrd="2" destOrd="0" presId="urn:microsoft.com/office/officeart/2005/8/layout/chevron2"/>
    <dgm:cxn modelId="{433D7273-FEBB-4704-BD1D-A422063B0A11}" type="presParOf" srcId="{4ECF5DA3-EBDA-444A-829E-2A17DE466C58}" destId="{AA936774-52FD-4178-BC56-FC77676C740B}" srcOrd="0" destOrd="0" presId="urn:microsoft.com/office/officeart/2005/8/layout/chevron2"/>
    <dgm:cxn modelId="{E37E73D3-EDB4-4AB6-A7EE-49A7A6071133}" type="presParOf" srcId="{4ECF5DA3-EBDA-444A-829E-2A17DE466C58}" destId="{BB78D0CC-BCEC-41FF-9FF7-FC0207228826}" srcOrd="1" destOrd="0" presId="urn:microsoft.com/office/officeart/2005/8/layout/chevron2"/>
    <dgm:cxn modelId="{15749B22-DE86-4C87-A3C8-741D1B9DE6DD}" type="presParOf" srcId="{72520B97-C52D-4721-82D2-6BAA5FA88CB4}" destId="{C5F04F18-4EC8-4E04-B67D-EF13EAA39CCE}" srcOrd="3" destOrd="0" presId="urn:microsoft.com/office/officeart/2005/8/layout/chevron2"/>
    <dgm:cxn modelId="{A7A7DF26-D823-449A-9684-7C27A46CA227}" type="presParOf" srcId="{72520B97-C52D-4721-82D2-6BAA5FA88CB4}" destId="{DE68BF2B-5A1A-4CAB-A396-1D987B5AB393}" srcOrd="4" destOrd="0" presId="urn:microsoft.com/office/officeart/2005/8/layout/chevron2"/>
    <dgm:cxn modelId="{C3E780E8-2347-4858-9142-C757D1FE474E}" type="presParOf" srcId="{DE68BF2B-5A1A-4CAB-A396-1D987B5AB393}" destId="{8AE17D2D-1F89-45BC-931F-CAE461472C1B}" srcOrd="0" destOrd="0" presId="urn:microsoft.com/office/officeart/2005/8/layout/chevron2"/>
    <dgm:cxn modelId="{D2F4B3C5-324E-4D60-8E28-2C52BB100E30}" type="presParOf" srcId="{DE68BF2B-5A1A-4CAB-A396-1D987B5AB393}" destId="{F04C056D-EA2F-4724-B130-9B46EDD797AE}" srcOrd="1" destOrd="0" presId="urn:microsoft.com/office/officeart/2005/8/layout/chevron2"/>
    <dgm:cxn modelId="{8540B5BE-8794-4617-902B-A69D40E644CB}" type="presParOf" srcId="{72520B97-C52D-4721-82D2-6BAA5FA88CB4}" destId="{CE95EBDF-9051-4AE7-9CBC-22BCAC4573BC}" srcOrd="5" destOrd="0" presId="urn:microsoft.com/office/officeart/2005/8/layout/chevron2"/>
    <dgm:cxn modelId="{249ABE32-21EC-47A4-8BC2-1F2675A44DD3}" type="presParOf" srcId="{72520B97-C52D-4721-82D2-6BAA5FA88CB4}" destId="{82933B4B-EA56-4B9C-B213-069F32E6B95C}" srcOrd="6" destOrd="0" presId="urn:microsoft.com/office/officeart/2005/8/layout/chevron2"/>
    <dgm:cxn modelId="{37C67A07-F044-49CF-90AC-4DDA1D660D1C}" type="presParOf" srcId="{82933B4B-EA56-4B9C-B213-069F32E6B95C}" destId="{21DB0063-7BDE-4DD0-9B1E-065B137C00BB}" srcOrd="0" destOrd="0" presId="urn:microsoft.com/office/officeart/2005/8/layout/chevron2"/>
    <dgm:cxn modelId="{D060207C-65C8-46EA-B120-B49C93D13839}" type="presParOf" srcId="{82933B4B-EA56-4B9C-B213-069F32E6B95C}" destId="{2BDEE30D-3EB2-4761-84A9-C35DE3885AE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E79B74-9342-4601-AAAC-A535B3DAF897}">
      <dsp:nvSpPr>
        <dsp:cNvPr id="0" name=""/>
        <dsp:cNvSpPr/>
      </dsp:nvSpPr>
      <dsp:spPr>
        <a:xfrm rot="5400000">
          <a:off x="-177561" y="177561"/>
          <a:ext cx="1183743" cy="828620"/>
        </a:xfrm>
        <a:prstGeom prst="chevron">
          <a:avLst/>
        </a:prstGeom>
        <a:solidFill>
          <a:srgbClr val="00B0F0"/>
        </a:solidFill>
        <a:ln w="42500" cap="flat" cmpd="sng" algn="ctr">
          <a:solidFill>
            <a:srgbClr val="00B0F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1</a:t>
          </a:r>
        </a:p>
      </dsp:txBody>
      <dsp:txXfrm rot="-5400000">
        <a:off x="1" y="414309"/>
        <a:ext cx="828620" cy="355123"/>
      </dsp:txXfrm>
    </dsp:sp>
    <dsp:sp modelId="{B1E19E97-26FD-402F-B6F0-3D89D438E0CC}">
      <dsp:nvSpPr>
        <dsp:cNvPr id="0" name=""/>
        <dsp:cNvSpPr/>
      </dsp:nvSpPr>
      <dsp:spPr>
        <a:xfrm rot="5400000">
          <a:off x="3744369" y="-2899688"/>
          <a:ext cx="769433" cy="66009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1" kern="12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Выявить степень </a:t>
          </a:r>
          <a:r>
            <a:rPr lang="ru-RU" sz="1600" b="1" kern="1200" dirty="0" err="1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сформированности</a:t>
          </a:r>
          <a:r>
            <a:rPr lang="ru-RU" sz="1600" b="1" kern="12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представлений о  здоровом образе жизни у детей старшего дошкольного возраста.</a:t>
          </a:r>
        </a:p>
      </dsp:txBody>
      <dsp:txXfrm rot="-5400000">
        <a:off x="828621" y="53621"/>
        <a:ext cx="6563370" cy="694311"/>
      </dsp:txXfrm>
    </dsp:sp>
    <dsp:sp modelId="{AA936774-52FD-4178-BC56-FC77676C740B}">
      <dsp:nvSpPr>
        <dsp:cNvPr id="0" name=""/>
        <dsp:cNvSpPr/>
      </dsp:nvSpPr>
      <dsp:spPr>
        <a:xfrm rot="5400000">
          <a:off x="-177561" y="1225928"/>
          <a:ext cx="1183743" cy="828620"/>
        </a:xfrm>
        <a:prstGeom prst="chevron">
          <a:avLst/>
        </a:prstGeom>
        <a:solidFill>
          <a:srgbClr val="00B0F0"/>
        </a:solidFill>
        <a:ln w="42500" cap="flat" cmpd="sng" algn="ctr">
          <a:solidFill>
            <a:srgbClr val="00B0F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2</a:t>
          </a:r>
        </a:p>
      </dsp:txBody>
      <dsp:txXfrm rot="-5400000">
        <a:off x="1" y="1462676"/>
        <a:ext cx="828620" cy="355123"/>
      </dsp:txXfrm>
    </dsp:sp>
    <dsp:sp modelId="{BB78D0CC-BCEC-41FF-9FF7-FC0207228826}">
      <dsp:nvSpPr>
        <dsp:cNvPr id="0" name=""/>
        <dsp:cNvSpPr/>
      </dsp:nvSpPr>
      <dsp:spPr>
        <a:xfrm rot="5400000">
          <a:off x="3532448" y="-1685087"/>
          <a:ext cx="1285754" cy="650845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1" kern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Определить содержание образовательной деятельности со старшими дошкольниками по формированию представлений здоровом образе жизни у детей старшего дошкольного возраста с учетом требований к использованию в образовательной деятельности современной детской литературы</a:t>
          </a:r>
          <a:r>
            <a:rPr lang="ru-RU" sz="1600" b="1" kern="1200" dirty="0">
              <a:solidFill>
                <a:srgbClr val="002060"/>
              </a:solidFill>
            </a:rPr>
            <a:t>.</a:t>
          </a:r>
          <a:endParaRPr lang="ru-RU" sz="16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921100" y="989026"/>
        <a:ext cx="6445687" cy="1160224"/>
      </dsp:txXfrm>
    </dsp:sp>
    <dsp:sp modelId="{8AE17D2D-1F89-45BC-931F-CAE461472C1B}">
      <dsp:nvSpPr>
        <dsp:cNvPr id="0" name=""/>
        <dsp:cNvSpPr/>
      </dsp:nvSpPr>
      <dsp:spPr>
        <a:xfrm rot="5400000">
          <a:off x="-98569" y="2499401"/>
          <a:ext cx="1183743" cy="828620"/>
        </a:xfrm>
        <a:prstGeom prst="chevron">
          <a:avLst/>
        </a:prstGeom>
        <a:solidFill>
          <a:srgbClr val="00B0F0"/>
        </a:solidFill>
        <a:ln w="42500" cap="flat" cmpd="sng" algn="ctr">
          <a:solidFill>
            <a:srgbClr val="00B0F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3</a:t>
          </a:r>
        </a:p>
      </dsp:txBody>
      <dsp:txXfrm rot="-5400000">
        <a:off x="78993" y="2736149"/>
        <a:ext cx="828620" cy="355123"/>
      </dsp:txXfrm>
    </dsp:sp>
    <dsp:sp modelId="{F04C056D-EA2F-4724-B130-9B46EDD797AE}">
      <dsp:nvSpPr>
        <dsp:cNvPr id="0" name=""/>
        <dsp:cNvSpPr/>
      </dsp:nvSpPr>
      <dsp:spPr>
        <a:xfrm rot="5400000">
          <a:off x="3585831" y="-280397"/>
          <a:ext cx="1086509" cy="640079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1" kern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Разработать и апробировать  наиболее эффективные формы работы по формированию представлений о здоровом образе жизни у детей старшего дошкольного возраста с использование всего многообразия видов и жанров современной детской литературы.</a:t>
          </a:r>
        </a:p>
      </dsp:txBody>
      <dsp:txXfrm rot="-5400000">
        <a:off x="928691" y="2429782"/>
        <a:ext cx="6347751" cy="980431"/>
      </dsp:txXfrm>
    </dsp:sp>
    <dsp:sp modelId="{21DB0063-7BDE-4DD0-9B1E-065B137C00BB}">
      <dsp:nvSpPr>
        <dsp:cNvPr id="0" name=""/>
        <dsp:cNvSpPr/>
      </dsp:nvSpPr>
      <dsp:spPr>
        <a:xfrm rot="5400000">
          <a:off x="-117983" y="3531651"/>
          <a:ext cx="1183743" cy="828620"/>
        </a:xfrm>
        <a:prstGeom prst="chevron">
          <a:avLst/>
        </a:prstGeom>
        <a:solidFill>
          <a:srgbClr val="00B0F0"/>
        </a:solidFill>
        <a:ln w="42500" cap="flat" cmpd="sng" algn="ctr">
          <a:solidFill>
            <a:srgbClr val="00B0F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4</a:t>
          </a:r>
        </a:p>
      </dsp:txBody>
      <dsp:txXfrm rot="-5400000">
        <a:off x="59579" y="3768399"/>
        <a:ext cx="828620" cy="355123"/>
      </dsp:txXfrm>
    </dsp:sp>
    <dsp:sp modelId="{2BDEE30D-3EB2-4761-84A9-C35DE3885AEF}">
      <dsp:nvSpPr>
        <dsp:cNvPr id="0" name=""/>
        <dsp:cNvSpPr/>
      </dsp:nvSpPr>
      <dsp:spPr>
        <a:xfrm rot="5400000">
          <a:off x="3889953" y="698353"/>
          <a:ext cx="634444" cy="644475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1" kern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Исследовать и оценить эффективность  предложенных в опыте работы форм, методов и приемов.</a:t>
          </a:r>
        </a:p>
      </dsp:txBody>
      <dsp:txXfrm rot="-5400000">
        <a:off x="984799" y="3634479"/>
        <a:ext cx="6413782" cy="5725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0.51736</cdr:x>
      <cdr:y>0.48299</cdr:y>
    </cdr:from>
    <cdr:to>
      <cdr:x>0.64757</cdr:x>
      <cdr:y>0.56191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257676" y="2185990"/>
          <a:ext cx="1071570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4BA565-8CC2-4284-9AF8-51177F188174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E0D2C9-12ED-4D34-A3F3-F4E47878AE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528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0D2C9-12ED-4D34-A3F3-F4E47878AE3B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732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9" descr="E:\церковь\DSCN0198.JPG"/>
          <p:cNvPicPr>
            <a:picLocks noChangeAspect="1" noChangeArrowheads="1"/>
          </p:cNvPicPr>
          <p:nvPr/>
        </p:nvPicPr>
        <p:blipFill>
          <a:blip r:embed="rId2"/>
          <a:srcRect l="4808" t="6424" r="6250" b="3640"/>
          <a:stretch>
            <a:fillRect/>
          </a:stretch>
        </p:blipFill>
        <p:spPr bwMode="auto">
          <a:xfrm>
            <a:off x="1643042" y="2285992"/>
            <a:ext cx="5286412" cy="40005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642918"/>
            <a:ext cx="8280920" cy="1643074"/>
          </a:xfrm>
        </p:spPr>
        <p:txBody>
          <a:bodyPr>
            <a:normAutofit fontScale="90000"/>
          </a:bodyPr>
          <a:lstStyle/>
          <a:p>
            <a:r>
              <a:rPr lang="ru-RU" sz="2700" dirty="0"/>
              <a:t> </a:t>
            </a:r>
            <a:br>
              <a:rPr lang="ru-RU" sz="2700" dirty="0"/>
            </a:br>
            <a:r>
              <a:rPr lang="ru-RU" sz="2700" dirty="0">
                <a:solidFill>
                  <a:srgbClr val="002060"/>
                </a:solidFill>
              </a:rPr>
              <a:t> </a:t>
            </a:r>
            <a:r>
              <a:rPr lang="ru-RU" sz="27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ИСПОЛЬЗОВАНИЕ СОВРЕМЕННОЙ ДЕТСКОЙ ЛИТЕРАТУРЫ ДЛЯ ФОРМИРОВАНИЯ ПРЕДСТАВЛЕНИЙ О ЗДОРОВОМ ОБРАЗЕ ЖИЗНИ У ДЕТЕЙ СТАРШЕГО ДОШКОЛЬНОГО ВОЗРАСТА 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5857892"/>
            <a:ext cx="7973508" cy="796102"/>
          </a:xfrm>
        </p:spPr>
        <p:txBody>
          <a:bodyPr>
            <a:normAutofit/>
          </a:bodyPr>
          <a:lstStyle/>
          <a:p>
            <a:pPr algn="r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Воспитатель МДОУ «Детский сад №1» 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общеразвивающего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вида</a:t>
            </a:r>
          </a:p>
          <a:p>
            <a:pPr algn="r"/>
            <a:r>
              <a:rPr lang="ru-RU" sz="2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Зиновьева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Светлана Николаевна</a:t>
            </a:r>
          </a:p>
        </p:txBody>
      </p:sp>
    </p:spTree>
  </p:cSld>
  <p:clrMapOvr>
    <a:masterClrMapping/>
  </p:clrMapOvr>
  <p:transition spd="med">
    <p:pull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ВЗАИМОДЙСТВИЕ С СЕМЬЯМИ ВОСПИТАННИКОВ</a:t>
            </a:r>
          </a:p>
        </p:txBody>
      </p:sp>
      <p:pic>
        <p:nvPicPr>
          <p:cNvPr id="1026" name="Picture 2" descr="D:\фотки репка и др\1.08.16 велопробег\SAM_22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2643206" cy="18920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D:\фотки репка и др\детский сад №1\DSCN11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1928802"/>
            <a:ext cx="2500330" cy="18754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9" name="Picture 5" descr="D:\фотки репка и др\детский сад №1\IMG_22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1428736"/>
            <a:ext cx="3052207" cy="1928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 descr="D:\фотки репка и др\детский сад №1\IMG_232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22" y="3929066"/>
            <a:ext cx="2782976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D:\фотки репка и др\детский сад №1\SAM_257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40" y="4071942"/>
            <a:ext cx="2476517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5" descr="D:\фотки репка и др\SAM_311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4000504"/>
            <a:ext cx="2705104" cy="20288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29123019"/>
      </p:ext>
    </p:extLst>
  </p:cSld>
  <p:clrMapOvr>
    <a:masterClrMapping/>
  </p:clrMapOvr>
  <p:transition spd="med">
    <p:pull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фотки репка и др\Attachments_rakitcdb@mail.ru_2018-03-29_14-15-23\Новая папка\DSC_01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071546"/>
            <a:ext cx="4786346" cy="25105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СОТРУДНИЧЕСТВО С СОЦИАЛЬНЫМИ ПАРТНЕРАМИ</a:t>
            </a:r>
          </a:p>
        </p:txBody>
      </p:sp>
      <p:pic>
        <p:nvPicPr>
          <p:cNvPr id="2053" name="Picture 5" descr="D:\фотки репка и др\2017\SAM_45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3857628"/>
            <a:ext cx="2285985" cy="21363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7" name="Picture 9" descr="D:\фотки репка и др\казаки\фото казаки\DSCN113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4214818"/>
            <a:ext cx="2952740" cy="22145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Рисунок 2" descr="E:\Керамика\DSCN04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4071942"/>
            <a:ext cx="2975768" cy="22270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pull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0" y="571480"/>
            <a:ext cx="685804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ТАКИМ ОБРАЗОМ, В ПРОЦЕССЕ РЕАЛИЗАЦИИ ВТОРОГО ЭТАПА РАБОТЫ НАД ОПЫТОМ БЫЛ ВЫПОЛНЕН СЛЕДУЮЩИЙ ОБЪЕМ РАБОТЫ:</a:t>
            </a:r>
          </a:p>
          <a:p>
            <a:pPr lvl="0" indent="358775">
              <a:buFont typeface="Wingdings" pitchFamily="2" charset="2"/>
              <a:buChar char="§"/>
            </a:pPr>
            <a:r>
              <a:rPr lang="ru-RU" sz="24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разработано перспективное планирование образовательной деятельности по теме опыта на учебный год; </a:t>
            </a:r>
          </a:p>
          <a:p>
            <a:pPr lvl="0" indent="358775">
              <a:buFont typeface="Wingdings" pitchFamily="2" charset="2"/>
              <a:buChar char="§"/>
            </a:pPr>
            <a:r>
              <a:rPr lang="ru-RU" sz="24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в соответствии с перспективном планом систематически организовывалась работа по формированию у дошкольников элементарных представлений о здоровом образе жизни; </a:t>
            </a:r>
          </a:p>
          <a:p>
            <a:pPr indent="358775">
              <a:buFont typeface="Wingdings" pitchFamily="2" charset="2"/>
              <a:buChar char="§"/>
            </a:pPr>
            <a:r>
              <a:rPr lang="ru-RU" sz="24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были разработаны и апробированы современные формы работы с дошкольниками, родителями и социальными партнерами</a:t>
            </a:r>
          </a:p>
        </p:txBody>
      </p:sp>
    </p:spTree>
  </p:cSld>
  <p:clrMapOvr>
    <a:masterClrMapping/>
  </p:clrMapOvr>
  <p:transition spd="med">
    <p:pull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РЕЗУЛЬТАТИВНОСТЬ ОПЫТА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5984" y="4286256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050" name="Picture 2" descr="C:\Users\User\Pictures\значки для презентаций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571612"/>
            <a:ext cx="6286544" cy="4708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28" y="1785926"/>
          <a:ext cx="5715040" cy="34115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>
    <p:pull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ВЫВОДЫ: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indent="15875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процессе работы над опытом была выполнена определенная практическая работа, которая позволила достичь положительной динамики в формировании у старших дошкольников  представлений о здоровом образе жизни. Но  результаты повторной диагностики говорят о том, что работа над формированием представлений о здоровом образе жизни должна быть продолжена.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pull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Pictures\значки для презентаций\0_78e5f_fb63566_ori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4614291" cy="403521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71604" y="3214686"/>
            <a:ext cx="621510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Единственный способ сохранить здоровье — это есть то, чего не хочешь, пить то, чего не любишь, и делать то, что не нравится</a:t>
            </a:r>
          </a:p>
          <a:p>
            <a:pPr algn="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Лев Толстой</a:t>
            </a:r>
          </a:p>
        </p:txBody>
      </p:sp>
    </p:spTree>
  </p:cSld>
  <p:clrMapOvr>
    <a:masterClrMapping/>
  </p:clrMapOvr>
  <p:transition spd="med">
    <p:pull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www.dsector.ru/wp-content/uploads/2018/02/2dd0ac87823ae150cc09c279589a003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214554"/>
            <a:ext cx="5400600" cy="37766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785786" y="428604"/>
            <a:ext cx="7819802" cy="2088232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 целях совершенствования государственной политики в сфере защиты детства, учитывая результаты, достигнутые в ходе реализации Национальной стратегии действий в интересах детей на 2012-2017 годы, постановляю объявить 2018-2027 годы в РФ Десятилетием детства, которое станет «огромной ответственностью для всех для нас»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ll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8" descr="http://minemshop.ru/images/books_covers/10035730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36165">
            <a:off x="571609" y="4573593"/>
            <a:ext cx="2016224" cy="1998941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  <p:pic>
        <p:nvPicPr>
          <p:cNvPr id="16398" name="Picture 14" descr="http://fiction-books.ru/img/10139542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52874">
            <a:off x="6692820" y="2282148"/>
            <a:ext cx="1960234" cy="2579256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  <p:pic>
        <p:nvPicPr>
          <p:cNvPr id="12" name="Picture 2" descr="https://avatars.mds.yandex.net/get-mpic/466729/img_id5033859437723571027.jpeg/or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86982">
            <a:off x="427024" y="454221"/>
            <a:ext cx="2132857" cy="1944216"/>
          </a:xfrm>
          <a:prstGeom prst="rect">
            <a:avLst/>
          </a:prstGeom>
          <a:noFill/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3" name="Picture 4" descr="https://infodoski.ru/images/detailed/6/162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60" y="357166"/>
            <a:ext cx="2739667" cy="2016224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  <p:pic>
        <p:nvPicPr>
          <p:cNvPr id="14" name="Picture 6" descr="https://manuskript-shop.ru/image/cache/catalog/products/11079382-480x36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730076">
            <a:off x="5403742" y="484268"/>
            <a:ext cx="2784309" cy="2088232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  <p:pic>
        <p:nvPicPr>
          <p:cNvPr id="15" name="Picture 8" descr="https://img2.labirint.ru/books/464202/scrn_big_2.jpg"/>
          <p:cNvPicPr>
            <a:picLocks noChangeAspect="1" noChangeArrowheads="1"/>
          </p:cNvPicPr>
          <p:nvPr/>
        </p:nvPicPr>
        <p:blipFill>
          <a:blip r:embed="rId7" cstate="print"/>
          <a:srcRect r="2376" b="17326"/>
          <a:stretch>
            <a:fillRect/>
          </a:stretch>
        </p:blipFill>
        <p:spPr bwMode="auto">
          <a:xfrm rot="230809">
            <a:off x="6999333" y="200347"/>
            <a:ext cx="1785950" cy="214314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  <p:pic>
        <p:nvPicPr>
          <p:cNvPr id="16400" name="Picture 16" descr="http://aruna.kz/upload/iblock/ca3/256867790ab2b49e43e9688ee749d5cc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140273">
            <a:off x="6309402" y="3986991"/>
            <a:ext cx="1843415" cy="264288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  <p:pic>
        <p:nvPicPr>
          <p:cNvPr id="16404" name="Picture 20" descr="https://ozon-st.cdn.ngenix.net/multimedia/100880171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830918">
            <a:off x="562067" y="1962988"/>
            <a:ext cx="1786242" cy="252599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  <p:pic>
        <p:nvPicPr>
          <p:cNvPr id="16" name="Picture 10" descr="https://cf.ppt-online.org/files/slide/z/z1qIWSm6Mr5Dt2Ze80AnPlscjVXdJBLQTHFoyN/slide-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14546" y="2786058"/>
            <a:ext cx="4500594" cy="3375446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</p:spTree>
  </p:cSld>
  <p:clrMapOvr>
    <a:masterClrMapping/>
  </p:clrMapOvr>
  <p:transition spd="med">
    <p:pull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85786" y="214290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Результаты первичной диагностики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158" y="1428736"/>
            <a:ext cx="421484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ДИАГНОСТИЧЕСКИЕ МЕТОДИКИ: </a:t>
            </a:r>
          </a:p>
          <a:p>
            <a:pPr indent="358775">
              <a:buFont typeface="Wingdings" pitchFamily="2" charset="2"/>
              <a:buChar char="§"/>
            </a:pP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методика выбора способов укрепления здоровья «Что нужно делать, чтобы быть здоровым?» (В.Н. </a:t>
            </a:r>
            <a:r>
              <a:rPr lang="ru-RU" sz="22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Куриленко</a:t>
            </a: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М.Н. Гребцов); </a:t>
            </a:r>
          </a:p>
          <a:p>
            <a:pPr indent="358775">
              <a:buFont typeface="Wingdings" pitchFamily="2" charset="2"/>
              <a:buChar char="§"/>
            </a:pP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рисуночная методика «Здоровье и болезнь» (авторы О.С. Васильева, Ф.Р. Филатов);</a:t>
            </a:r>
          </a:p>
          <a:p>
            <a:pPr indent="358775">
              <a:buFont typeface="Wingdings" pitchFamily="2" charset="2"/>
              <a:buChar char="§"/>
            </a:pPr>
            <a:r>
              <a:rPr 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беседы с детьми старшей группы о здоровом образе жизни (методика В.Г. Кудрявцева)</a:t>
            </a: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4143372" y="2714620"/>
          <a:ext cx="4714908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pull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57166"/>
            <a:ext cx="8429684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представлений о здоровом образе жизни у детей старшего дошкольного возраста посредством современной детской литературы.</a:t>
            </a:r>
          </a:p>
          <a:p>
            <a:pPr lvl="0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Задачи:</a:t>
            </a:r>
          </a:p>
          <a:p>
            <a:pPr lvl="0"/>
            <a:endParaRPr lang="ru-RU" sz="2000" b="1" dirty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/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928662" y="1928802"/>
          <a:ext cx="7429552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pull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71472" y="142852"/>
            <a:ext cx="78581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ИСПОЛЬЗОВАНИЕ СОВРЕМЕННОЙ ДЕТСКОЙ ЛИТЕРАТУРЫ В</a:t>
            </a:r>
            <a:r>
              <a:rPr kumimoji="0" lang="ru-RU" sz="1600" b="1" u="none" strike="noStrike" cap="none" normalizeH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ОБРАЗОВАТЕЛЬНОЙ ДЕЯТЕЛЬНОСТИ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857232"/>
          <a:ext cx="8643998" cy="5702522"/>
        </p:xfrm>
        <a:graphic>
          <a:graphicData uri="http://schemas.openxmlformats.org/drawingml/2006/table">
            <a:tbl>
              <a:tblPr/>
              <a:tblGrid>
                <a:gridCol w="785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3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17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433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1882">
                <a:tc gridSpan="2">
                  <a:txBody>
                    <a:bodyPr/>
                    <a:lstStyle/>
                    <a:p>
                      <a:pPr marL="1651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Вид издания</a:t>
                      </a:r>
                    </a:p>
                  </a:txBody>
                  <a:tcPr marL="25086" marR="250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Жанр</a:t>
                      </a:r>
                      <a:r>
                        <a:rPr lang="ru-RU" sz="1600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детской</a:t>
                      </a:r>
                      <a:r>
                        <a:rPr lang="ru-RU" sz="1600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литературы</a:t>
                      </a:r>
                    </a:p>
                  </a:txBody>
                  <a:tcPr marL="25086" marR="250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Форма организации дошкольного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образования</a:t>
                      </a:r>
                    </a:p>
                  </a:txBody>
                  <a:tcPr marL="25086" marR="2508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388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Литературно-художествен-ные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086" marR="2508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51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Сборники, </a:t>
                      </a:r>
                      <a:r>
                        <a:rPr lang="ru-RU" sz="1600" dirty="0" err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моноиздания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собрания сочинений, содержащие все популярные жанры</a:t>
                      </a:r>
                    </a:p>
                  </a:txBody>
                  <a:tcPr marL="25086" marR="250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Сказки, рассказы, стихотворения, басни, </a:t>
                      </a:r>
                      <a:r>
                        <a:rPr lang="ru-RU" sz="1600" dirty="0" err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потешки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песенки, </a:t>
                      </a:r>
                      <a:r>
                        <a:rPr lang="ru-RU" sz="1600" dirty="0" err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фэнтази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былины и др.</a:t>
                      </a:r>
                    </a:p>
                  </a:txBody>
                  <a:tcPr marL="25086" marR="250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Чтение, рассказывание, пересказ, заучивание, тематические викторины, словесные игры, </a:t>
                      </a:r>
                      <a:r>
                        <a:rPr lang="ru-RU" sz="1600" dirty="0" err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автодидактические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игры</a:t>
                      </a:r>
                    </a:p>
                  </a:txBody>
                  <a:tcPr marL="25086" marR="250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31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Справоч-ные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25086" marR="2508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51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Словари, энциклопедии, имеющие научную основу</a:t>
                      </a:r>
                    </a:p>
                  </a:txBody>
                  <a:tcPr marL="25086" marR="250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Статьи, краткие описания </a:t>
                      </a:r>
                    </a:p>
                  </a:txBody>
                  <a:tcPr marL="25086" marR="250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Игры-путешествия, путешествия по карте, путешествия «по реке времени», викторины, КВН, презентации выставок</a:t>
                      </a:r>
                    </a:p>
                  </a:txBody>
                  <a:tcPr marL="25086" marR="250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388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Деловые издания</a:t>
                      </a:r>
                    </a:p>
                  </a:txBody>
                  <a:tcPr marL="25086" marR="2508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51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Относятся игры, развлечения, то есть все помогает в организации детского досуга</a:t>
                      </a:r>
                    </a:p>
                  </a:txBody>
                  <a:tcPr marL="25086" marR="250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Рассказы, короткие стихи, песенки </a:t>
                      </a:r>
                    </a:p>
                  </a:txBody>
                  <a:tcPr marL="25086" marR="250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Игры (настольно-печатные, дидактические), развлечения, вечера досуга</a:t>
                      </a:r>
                    </a:p>
                  </a:txBody>
                  <a:tcPr marL="25086" marR="250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86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Научно-популяр-ные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086" marR="2508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51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Книги о различных науках, ученых, написанные понятным для детей языком</a:t>
                      </a:r>
                    </a:p>
                  </a:txBody>
                  <a:tcPr marL="25086" marR="250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Рассказы, в том числе и публицистические, короткие стихи</a:t>
                      </a:r>
                    </a:p>
                  </a:txBody>
                  <a:tcPr marL="25086" marR="250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Участие в конкурсах «Юный эрудит», «Я – исследователь», коллекционирование (презентации выставок) и др.</a:t>
                      </a:r>
                    </a:p>
                  </a:txBody>
                  <a:tcPr marL="25086" marR="250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26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Изо-издания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25086" marR="25086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51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Панорамные книги, раскраски, плакаты, карточки, комиксы</a:t>
                      </a:r>
                    </a:p>
                  </a:txBody>
                  <a:tcPr marL="25086" marR="250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Сказки, рассказы, стихи, детский фольклор, </a:t>
                      </a:r>
                      <a:r>
                        <a:rPr lang="ru-RU" sz="1600" dirty="0" err="1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фэнтази</a:t>
                      </a:r>
                      <a:endParaRPr lang="ru-RU" sz="1600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086" marR="250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Занятия изобразительной деятельностью, организация выставок, культурные практики</a:t>
                      </a:r>
                    </a:p>
                  </a:txBody>
                  <a:tcPr marL="25086" marR="250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pull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71472" y="142852"/>
            <a:ext cx="75724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ПРЕДСТАВЛЕНИЙ О ЗДОРОВОМ ОБРАЗЕ ЖИЗНИ В ДЕТСКОЙ  ПЕРИОДИЧЕСКОЙ ПЕЧАТИ 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48" y="928670"/>
          <a:ext cx="8072494" cy="4937760"/>
        </p:xfrm>
        <a:graphic>
          <a:graphicData uri="http://schemas.openxmlformats.org/drawingml/2006/table">
            <a:tbl>
              <a:tblPr/>
              <a:tblGrid>
                <a:gridCol w="1765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55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800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Название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журнала</a:t>
                      </a:r>
                    </a:p>
                  </a:txBody>
                  <a:tcPr marL="50173" marR="501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Издательство</a:t>
                      </a:r>
                    </a:p>
                  </a:txBody>
                  <a:tcPr marL="50173" marR="501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Формы организации образовательной деятельности</a:t>
                      </a:r>
                    </a:p>
                  </a:txBody>
                  <a:tcPr marL="50173" marR="501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200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«Веселые картинки»</a:t>
                      </a:r>
                    </a:p>
                  </a:txBody>
                  <a:tcPr marL="50173" marR="50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Издательский дом «Веселые картинки»</a:t>
                      </a:r>
                    </a:p>
                  </a:txBody>
                  <a:tcPr marL="50173" marR="50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Изготовление книжек-самоделок «Виды спорта»</a:t>
                      </a:r>
                    </a:p>
                  </a:txBody>
                  <a:tcPr marL="50173" marR="50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200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«Тошка и компания»</a:t>
                      </a:r>
                    </a:p>
                  </a:txBody>
                  <a:tcPr marL="50173" marR="50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Издательский дом «Веселые картинки»</a:t>
                      </a:r>
                    </a:p>
                  </a:txBody>
                  <a:tcPr marL="50173" marR="50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Организация выставки детской литературы «Здоровье и здоровый образ жизни»</a:t>
                      </a:r>
                    </a:p>
                  </a:txBody>
                  <a:tcPr marL="50173" marR="50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800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«Карапуз»</a:t>
                      </a:r>
                    </a:p>
                  </a:txBody>
                  <a:tcPr marL="50173" marR="50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Издательский Дом «Карапуз»</a:t>
                      </a:r>
                    </a:p>
                  </a:txBody>
                  <a:tcPr marL="50173" marR="50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Изготовление плаката «Мы ребята смелые, ловкие, умелые».</a:t>
                      </a:r>
                    </a:p>
                  </a:txBody>
                  <a:tcPr marL="50173" marR="50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200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Журнал «Мастерилка»</a:t>
                      </a:r>
                    </a:p>
                  </a:txBody>
                  <a:tcPr marL="50173" marR="50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Издательский Дом «Карапуз»</a:t>
                      </a:r>
                    </a:p>
                  </a:txBody>
                  <a:tcPr marL="50173" marR="50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Изготовление спортивной атрибутики из природного материала, глины, пластилина.</a:t>
                      </a:r>
                    </a:p>
                  </a:txBody>
                  <a:tcPr marL="50173" marR="50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200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«Свирелька»</a:t>
                      </a:r>
                    </a:p>
                  </a:txBody>
                  <a:tcPr marL="50173" marR="50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Издательский дом «Веселые картинки»</a:t>
                      </a:r>
                    </a:p>
                  </a:txBody>
                  <a:tcPr marL="50173" marR="50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Разгадывание ребусов, отгадывание загадок.</a:t>
                      </a:r>
                    </a:p>
                  </a:txBody>
                  <a:tcPr marL="50173" marR="50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800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«Журнал сказок»</a:t>
                      </a:r>
                    </a:p>
                  </a:txBody>
                  <a:tcPr marL="50173" marR="50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Издательский Дом «Эгмонт Россия».</a:t>
                      </a:r>
                    </a:p>
                  </a:txBody>
                  <a:tcPr marL="50173" marR="50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Чтение художественной литературы</a:t>
                      </a:r>
                    </a:p>
                  </a:txBody>
                  <a:tcPr marL="50173" marR="501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pull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16" descr="https://im0-tub-ru.yandex.net/i?id=d9bb688c66bc600e0564e698c8d649eb-l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7" t="3809"/>
          <a:stretch>
            <a:fillRect/>
          </a:stretch>
        </p:blipFill>
        <p:spPr bwMode="auto">
          <a:xfrm>
            <a:off x="214282" y="2786058"/>
            <a:ext cx="1897574" cy="1928826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s://im0-tub-ru.yandex.net/i?id=627fc29a80390f93b9759014ba6bf275&amp;n=13&amp;exp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1" r="15200" b="-5168"/>
          <a:stretch>
            <a:fillRect/>
          </a:stretch>
        </p:blipFill>
        <p:spPr bwMode="auto">
          <a:xfrm rot="202706">
            <a:off x="504184" y="4193842"/>
            <a:ext cx="1714512" cy="2615912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scene3d>
            <a:camera prst="isometricOffAxis2Top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s://snoska.ru/images/covers/ac/66/ac66d544-ba58-54f5-86ca-d928538078df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4606">
            <a:off x="6463679" y="4258217"/>
            <a:ext cx="1857388" cy="2472982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scene3d>
            <a:camera prst="isometricOffAxis2Top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14612" y="2000240"/>
            <a:ext cx="3714776" cy="714380"/>
          </a:xfrm>
        </p:spPr>
        <p:txBody>
          <a:bodyPr>
            <a:normAutofit/>
          </a:bodyPr>
          <a:lstStyle/>
          <a:p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ИЗОИЗДАНИЯ </a:t>
            </a:r>
          </a:p>
        </p:txBody>
      </p:sp>
      <p:pic>
        <p:nvPicPr>
          <p:cNvPr id="16" name="Picture 2" descr="https://cdn.27.ua/799/ab/27/240423_1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7381">
            <a:off x="780723" y="438281"/>
            <a:ext cx="1908132" cy="2480571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http://antique.newbookshop.ru/pict/101651395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46478">
            <a:off x="6698416" y="346340"/>
            <a:ext cx="1785950" cy="1717853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0" descr="https://im0-tub-ru.yandex.net/i?id=64f0676eed92ff1efe7e95fde3f04098&amp;n=13&amp;exp=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3" r="17228"/>
          <a:stretch>
            <a:fillRect/>
          </a:stretch>
        </p:blipFill>
        <p:spPr bwMode="auto">
          <a:xfrm>
            <a:off x="7143768" y="2071678"/>
            <a:ext cx="1785950" cy="2590997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scene3d>
            <a:camera prst="isometricRightUp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4" descr="http://mmedia.ozone.ru/multimedia/mmedia.ozone.ru/multimedia/books_covers/c300/100559173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3" r="10376" b="6852"/>
          <a:stretch>
            <a:fillRect/>
          </a:stretch>
        </p:blipFill>
        <p:spPr bwMode="auto">
          <a:xfrm rot="590355">
            <a:off x="3926405" y="419811"/>
            <a:ext cx="1795816" cy="2631795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900igr.net/up/datai/257050/0011-023-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1857364"/>
            <a:ext cx="5429288" cy="40748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" name="TextBox 19"/>
          <p:cNvSpPr txBox="1"/>
          <p:nvPr/>
        </p:nvSpPr>
        <p:spPr>
          <a:xfrm>
            <a:off x="2357422" y="2143116"/>
            <a:ext cx="4429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ИЗОИЗДАНИЯ</a:t>
            </a:r>
          </a:p>
        </p:txBody>
      </p:sp>
    </p:spTree>
  </p:cSld>
  <p:clrMapOvr>
    <a:masterClrMapping/>
  </p:clrMapOvr>
  <p:transition spd="med">
    <p:pull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Изоиздания</a:t>
            </a:r>
            <a:r>
              <a:rPr lang="ru-RU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" name="Picture 2" descr="http://3.bp.blogspot.com/-dWrrMTsS3DA/UU_Tmt172EI/AAAAAAAABYE/pW6KtIPj7oQ/s1600/IMG_078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2" y="1285860"/>
            <a:ext cx="2571767" cy="1925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https://ds04.infourok.ru/uploads/ex/123b/000123aa-22f66b7c/1/img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2" y="1214422"/>
            <a:ext cx="2591528" cy="19436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http://img3.vitaportal.ru/sites/default/files/imagecache/bioaron_konkurs_big/bioaron/32599c1b9005128ba886c4ccf8fe2da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3929066"/>
            <a:ext cx="2692858" cy="19620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 descr="http://www.5-shagov.ru/images/razvoro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1214422"/>
            <a:ext cx="2957250" cy="20009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2" name="Picture 8" descr="http://alcostad.ru/wp-content/uploads/2017/10/pravila-zozh-sem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16" y="3929066"/>
            <a:ext cx="2671836" cy="19485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4" name="Picture 10" descr="https://ds02.infourok.ru/uploads/ex/032a/00051fc1-17cdbe74/hello_html_m1be8eef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74" y="3929066"/>
            <a:ext cx="2595618" cy="19503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06939282"/>
      </p:ext>
    </p:extLst>
  </p:cSld>
  <p:clrMapOvr>
    <a:masterClrMapping/>
  </p:clrMapOvr>
  <p:transition spd="med">
    <p:pull dir="d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825</TotalTime>
  <Words>740</Words>
  <Application>Microsoft Office PowerPoint</Application>
  <PresentationFormat>Экран (4:3)</PresentationFormat>
  <Paragraphs>83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Times New Roman</vt:lpstr>
      <vt:lpstr>Wingdings</vt:lpstr>
      <vt:lpstr>Тема Office</vt:lpstr>
      <vt:lpstr>   ИСПОЛЬЗОВАНИЕ СОВРЕМЕННОЙ ДЕТСКОЙ ЛИТЕРАТУРЫ ДЛЯ ФОРМИРОВАНИЯ ПРЕДСТАВЛЕНИЙ О ЗДОРОВОМ ОБРАЗЕ ЖИЗНИ У ДЕТЕЙ СТАРШЕГО ДОШКОЛЬНОГО ВОЗРАСТА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ИЗОИЗДАНИЯ </vt:lpstr>
      <vt:lpstr>Изоиздания </vt:lpstr>
      <vt:lpstr>ВЗАИМОДЙСТВИЕ С СЕМЬЯМИ ВОСПИТАННИКОВ</vt:lpstr>
      <vt:lpstr>СОТРУДНИЧЕСТВО С СОЦИАЛЬНЫМИ ПАРТНЕРАМИ</vt:lpstr>
      <vt:lpstr>Презентация PowerPoint</vt:lpstr>
      <vt:lpstr>РЕЗУЛЬТАТИВНОСТЬ ОПЫТА</vt:lpstr>
      <vt:lpstr>ВЫВОДЫ: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  «Использование современной детской литературы для формирования представлений о здоровом образе жизни у детей старшего дошкольного возраста» </dc:title>
  <dc:creator>Админ</dc:creator>
  <cp:lastModifiedBy>Светлана Зиновьева</cp:lastModifiedBy>
  <cp:revision>66</cp:revision>
  <dcterms:created xsi:type="dcterms:W3CDTF">2018-11-18T10:02:55Z</dcterms:created>
  <dcterms:modified xsi:type="dcterms:W3CDTF">2021-12-07T07:08:18Z</dcterms:modified>
</cp:coreProperties>
</file>