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6" r:id="rId2"/>
    <p:sldId id="287" r:id="rId3"/>
    <p:sldId id="290" r:id="rId4"/>
    <p:sldId id="288" r:id="rId5"/>
    <p:sldId id="292" r:id="rId6"/>
    <p:sldId id="289" r:id="rId7"/>
    <p:sldId id="293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330" autoAdjust="0"/>
  </p:normalViewPr>
  <p:slideViewPr>
    <p:cSldViewPr>
      <p:cViewPr varScale="1">
        <p:scale>
          <a:sx n="63" d="100"/>
          <a:sy n="63" d="100"/>
        </p:scale>
        <p:origin x="95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53BBF-9479-4EFD-875B-1554977443B8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5B9D9C-F77B-46BE-BBE4-14C9D33702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FC8C166-0FAA-439F-8A2D-91DB5DA79387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FEA4983-06BD-4107-A93C-88E834FBFD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214290"/>
            <a:ext cx="7143800" cy="2143140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</a:rPr>
              <a:t>Программа лагеря с дневной формой пребывания</a:t>
            </a:r>
            <a:br>
              <a:rPr lang="ru-RU" b="1" i="1" dirty="0" smtClean="0">
                <a:solidFill>
                  <a:srgbClr val="0000FF"/>
                </a:solidFill>
              </a:rPr>
            </a:br>
            <a:r>
              <a:rPr lang="ru-RU" b="1" i="1" dirty="0" smtClean="0">
                <a:solidFill>
                  <a:srgbClr val="0000FF"/>
                </a:solidFill>
              </a:rPr>
              <a:t>«В поисках культурного кода России»</a:t>
            </a:r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Россия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71744"/>
            <a:ext cx="9143999" cy="4286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2022_Год-культурного-наследния.jpg"/>
          <p:cNvPicPr>
            <a:picLocks noChangeAspect="1"/>
          </p:cNvPicPr>
          <p:nvPr/>
        </p:nvPicPr>
        <p:blipFill>
          <a:blip r:embed="rId3" cstate="print"/>
          <a:srcRect l="45140"/>
          <a:stretch>
            <a:fillRect/>
          </a:stretch>
        </p:blipFill>
        <p:spPr>
          <a:xfrm>
            <a:off x="0" y="0"/>
            <a:ext cx="1719366" cy="1369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un9-west.userapi.com/sun9-62/s/v1/ig2/IppsELJvxW0ivjMRkJhYX1zahZisygnLPXOcUudiAoLWWPBgT9woQ4MrDeWu6o5GV0Xveqyazf-obILAyAr3Xogs.jpg?size=512x425&amp;quality=96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"/>
            <a:ext cx="2865650" cy="23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47864" y="580692"/>
            <a:ext cx="5389072" cy="1564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Arial" pitchFamily="34" charset="0"/>
                <a:ea typeface="Cambria Math" panose="02040503050406030204" pitchFamily="18" charset="0"/>
                <a:cs typeface="Arial" pitchFamily="34" charset="0"/>
              </a:rPr>
              <a:t>Программа лагеря с дневным пребыванием детей </a:t>
            </a:r>
          </a:p>
          <a:p>
            <a:pPr algn="ctr">
              <a:lnSpc>
                <a:spcPts val="3120"/>
              </a:lnSpc>
            </a:pPr>
            <a:r>
              <a:rPr lang="ru-RU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mbria Math" panose="02040503050406030204" pitchFamily="18" charset="0"/>
                <a:cs typeface="Arial" pitchFamily="34" charset="0"/>
              </a:rPr>
              <a:t>«В поисках культурного кода России»</a:t>
            </a:r>
            <a:endParaRPr lang="ru-RU" sz="3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Cambria Math" panose="02040503050406030204" pitchFamily="18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39780" y="4437113"/>
            <a:ext cx="41371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ts val="2400"/>
              </a:lnSpc>
              <a:buFont typeface="Wingdings" pitchFamily="2" charset="2"/>
              <a:buChar char="ü"/>
            </a:pPr>
            <a:r>
              <a:rPr lang="ru-RU" dirty="0">
                <a:latin typeface="Cambria Math" pitchFamily="18" charset="0"/>
                <a:ea typeface="Cambria Math" pitchFamily="18" charset="0"/>
              </a:rPr>
              <a:t>работа на 3 площадках;</a:t>
            </a:r>
          </a:p>
          <a:p>
            <a:pPr marL="285750" indent="-285750">
              <a:lnSpc>
                <a:spcPts val="2400"/>
              </a:lnSpc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проведено мероприятий - 39;</a:t>
            </a:r>
          </a:p>
          <a:p>
            <a:pPr marL="285750" indent="-285750">
              <a:lnSpc>
                <a:spcPts val="2400"/>
              </a:lnSpc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охват детей – 95 чел. в возрасте от 6,5  до 12 лет;</a:t>
            </a:r>
          </a:p>
          <a:p>
            <a:pPr marL="285750" indent="-285750">
              <a:lnSpc>
                <a:spcPts val="2400"/>
              </a:lnSpc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проведено экскурсий – 17.</a:t>
            </a:r>
            <a:endParaRPr lang="ru-RU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636912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Cambria Math" pitchFamily="18" charset="0"/>
                <a:ea typeface="Cambria Math" pitchFamily="18" charset="0"/>
              </a:rPr>
              <a:t>Цель программы:</a:t>
            </a:r>
            <a:r>
              <a:rPr lang="ru-RU" dirty="0">
                <a:latin typeface="Cambria Math" pitchFamily="18" charset="0"/>
                <a:ea typeface="Cambria Math" pitchFamily="18" charset="0"/>
              </a:rPr>
              <a:t> формирование у детей патриотизма  через приобщение к культурному наследию народов России, 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продолжение </a:t>
            </a:r>
            <a:r>
              <a:rPr lang="ru-RU" dirty="0">
                <a:latin typeface="Cambria Math" pitchFamily="18" charset="0"/>
                <a:ea typeface="Cambria Math" pitchFamily="18" charset="0"/>
              </a:rPr>
              <a:t>образовательной деятельности по дополнительным общеобразовательным краткосрочным программам на основе сюжетно-ролевой игры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.</a:t>
            </a:r>
            <a:endParaRPr lang="ru-RU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4437112"/>
            <a:ext cx="41044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dirty="0">
                <a:latin typeface="Cambria Math" pitchFamily="18" charset="0"/>
                <a:ea typeface="Cambria Math" pitchFamily="18" charset="0"/>
              </a:rPr>
              <a:t>п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родолжительность  </a:t>
            </a:r>
            <a:r>
              <a:rPr lang="ru-RU" dirty="0">
                <a:latin typeface="Cambria Math" pitchFamily="18" charset="0"/>
                <a:ea typeface="Cambria Math" pitchFamily="18" charset="0"/>
              </a:rPr>
              <a:t>смены – 14 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дней;</a:t>
            </a:r>
            <a:endParaRPr lang="ru-RU" dirty="0">
              <a:latin typeface="Cambria Math" pitchFamily="18" charset="0"/>
              <a:ea typeface="Cambria Math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>
                <a:latin typeface="Cambria Math" pitchFamily="18" charset="0"/>
                <a:ea typeface="Cambria Math" pitchFamily="18" charset="0"/>
              </a:rPr>
              <a:t>н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ачало </a:t>
            </a:r>
            <a:r>
              <a:rPr lang="ru-RU" dirty="0">
                <a:latin typeface="Cambria Math" pitchFamily="18" charset="0"/>
                <a:ea typeface="Cambria Math" pitchFamily="18" charset="0"/>
              </a:rPr>
              <a:t>работы лагеря 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- 1 июня </a:t>
            </a:r>
            <a:r>
              <a:rPr lang="ru-RU" dirty="0">
                <a:latin typeface="Cambria Math" pitchFamily="18" charset="0"/>
                <a:ea typeface="Cambria Math" pitchFamily="18" charset="0"/>
              </a:rPr>
              <a:t>2022 г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.;</a:t>
            </a:r>
            <a:endParaRPr lang="ru-RU" dirty="0">
              <a:latin typeface="Cambria Math" pitchFamily="18" charset="0"/>
              <a:ea typeface="Cambria Math" pitchFamily="18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>
                <a:latin typeface="Cambria Math" pitchFamily="18" charset="0"/>
                <a:ea typeface="Cambria Math" pitchFamily="18" charset="0"/>
              </a:rPr>
              <a:t>о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кончание </a:t>
            </a:r>
            <a:r>
              <a:rPr lang="ru-RU" dirty="0">
                <a:latin typeface="Cambria Math" pitchFamily="18" charset="0"/>
                <a:ea typeface="Cambria Math" pitchFamily="18" charset="0"/>
              </a:rPr>
              <a:t>работы лагеря – 21 июня 2022 г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.</a:t>
            </a:r>
            <a:endParaRPr lang="ru-RU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648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248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669608" y="988196"/>
            <a:ext cx="7948803" cy="72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043608" y="404664"/>
            <a:ext cx="0" cy="7920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15616" y="53380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Образовательный модуль программы лагерной смены</a:t>
            </a:r>
            <a:r>
              <a:rPr lang="ru-RU" sz="2200" b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ru-RU" sz="2200" b="1" dirty="0">
              <a:solidFill>
                <a:srgbClr val="C0000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63688" y="1036273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«В поисках культурного кода России</a:t>
            </a: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»</a:t>
            </a:r>
            <a:endParaRPr lang="ru-RU" sz="2200" b="1" dirty="0">
              <a:solidFill>
                <a:schemeClr val="accent1">
                  <a:lumMod val="75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7584" y="5445224"/>
            <a:ext cx="8064896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rgbClr val="0000FF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 краткосрочная программа естественнонаучной направленности:</a:t>
            </a:r>
          </a:p>
          <a:p>
            <a:endParaRPr lang="ru-RU" sz="500" b="1" i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«</a:t>
            </a:r>
            <a:r>
              <a:rPr lang="ru-RU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ЭКОклассики</a:t>
            </a:r>
            <a:r>
              <a:rPr lang="ru-RU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».</a:t>
            </a:r>
            <a:endParaRPr lang="ru-RU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162880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rgbClr val="0000FF"/>
                </a:solidFill>
                <a:latin typeface="Cambria Math" pitchFamily="18" charset="0"/>
                <a:ea typeface="Cambria Math" pitchFamily="18" charset="0"/>
              </a:rPr>
              <a:t>8 краткосрочных образовательных программ художественной направленности</a:t>
            </a:r>
            <a:r>
              <a:rPr lang="ru-RU" b="1" i="1" dirty="0" smtClean="0">
                <a:solidFill>
                  <a:srgbClr val="0000FF"/>
                </a:solidFill>
                <a:latin typeface="Cambria Math" pitchFamily="18" charset="0"/>
                <a:ea typeface="Cambria Math" pitchFamily="18" charset="0"/>
              </a:rPr>
              <a:t>:</a:t>
            </a:r>
            <a:endParaRPr lang="ru-RU" b="1" i="1" dirty="0">
              <a:solidFill>
                <a:srgbClr val="0000FF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2490" y="2204865"/>
            <a:ext cx="3991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«Музыкальная лаборатория»;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«Сказочный Вернисаж»;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«Народные игры и забавы»;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«Народные ремесла»;</a:t>
            </a:r>
            <a:endParaRPr lang="ru-RU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39952" y="2218086"/>
            <a:ext cx="4752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«Хоровод дружбы»;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«Костюмы народов России»;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«Модницы»;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«Кукольный оберег-код народов России»</a:t>
            </a:r>
            <a:endParaRPr lang="ru-RU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2490" y="3748391"/>
            <a:ext cx="8599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rgbClr val="0000FF"/>
                </a:solidFill>
                <a:latin typeface="Cambria Math" pitchFamily="18" charset="0"/>
                <a:ea typeface="Cambria Math" pitchFamily="18" charset="0"/>
              </a:rPr>
              <a:t>3 краткосрочных образовательных программы технической направленности</a:t>
            </a:r>
            <a:r>
              <a:rPr lang="ru-RU" b="1" i="1" u="sng" dirty="0" smtClean="0">
                <a:latin typeface="Cambria Math" pitchFamily="18" charset="0"/>
                <a:ea typeface="Cambria Math" pitchFamily="18" charset="0"/>
              </a:rPr>
              <a:t>:</a:t>
            </a:r>
            <a:endParaRPr lang="ru-RU" b="1" i="1" u="sng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8594" y="4221088"/>
            <a:ext cx="7790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«Фольклорный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RGB</a:t>
            </a:r>
            <a:r>
              <a:rPr lang="ru-RU" dirty="0" smtClean="0">
                <a:latin typeface="Cambria Math" pitchFamily="18" charset="0"/>
                <a:ea typeface="Cambria Math" pitchFamily="18" charset="0"/>
              </a:rPr>
              <a:t>-код народов России»;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«Фото-код народов России»;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>
                <a:latin typeface="Cambria Math" pitchFamily="18" charset="0"/>
                <a:ea typeface="Cambria Math" pitchFamily="18" charset="0"/>
              </a:rPr>
              <a:t>«Архитектурный 3Д-код народов России»</a:t>
            </a:r>
            <a:endParaRPr lang="ru-RU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54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868054"/>
              </p:ext>
            </p:extLst>
          </p:nvPr>
        </p:nvGraphicFramePr>
        <p:xfrm>
          <a:off x="12508" y="26200"/>
          <a:ext cx="9036496" cy="6679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8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02801"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76364"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900" dirty="0" smtClean="0"/>
                    </a:p>
                    <a:p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7024" y="548680"/>
            <a:ext cx="4308952" cy="1682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120"/>
              </a:lnSpc>
            </a:pPr>
            <a:r>
              <a:rPr lang="ru-RU" sz="2200" b="1" dirty="0" smtClean="0">
                <a:solidFill>
                  <a:srgbClr val="C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Программа лагеря с дневным пребыванием детей </a:t>
            </a:r>
          </a:p>
          <a:p>
            <a:pPr algn="ctr">
              <a:lnSpc>
                <a:spcPts val="3120"/>
              </a:lnSpc>
            </a:pPr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«В поисках культурного кода России»</a:t>
            </a:r>
            <a:endParaRPr lang="ru-RU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7" name="Picture 6" descr="https://sun9-west.userapi.com/sun9-37/s/v1/ig2/Qx_t2gpSXcGYXlQ7qc4q_ocjx_Rj1gMfNoXYrp13xo9YL8GmJnlW8KPOvYNj7mimfjH72Yn_TV6DXKMPrrHvpveR.jpg?size=1280x960&amp;quality=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4" y="3452458"/>
            <a:ext cx="4512332" cy="33842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Picture 4" descr="https://sun9-east.userapi.com/sun9-73/s/v1/ig2/QZ6pjeigytUageoJBHzCLK7jKSqGX1jSCWOpl0EY2HNd43Cjpa44nGtNpHSdObuSULG7wAmRJzFNeV_3DF_F9FrM.jpg?size=1280x960&amp;quality=9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668" y="3473749"/>
            <a:ext cx="4512332" cy="33842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481" y="19766"/>
            <a:ext cx="4477491" cy="3418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7008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un9-west.userapi.com/sun9-71/s/v1/ig2/fl54aC8_J2BeAc0-dccoWqfODvwqzVnQKIg0Zj_dJGlyYPjMaPhMSgl0bSblcLn0EhBw3g2Hww2EGIFNxREiz43z.jpg?size=1280x960&amp;quality=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30" y="167069"/>
            <a:ext cx="4157219" cy="31179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sun9-west.userapi.com/sun9-46/s/v1/ig2/tae4IXQmgmXVwh6K7DWIQjfqK_rTOw2W6PIDP8BtatE8pIG22MCOdQNUhOM4-D5FR7dYfwnGVD6F59U0YKLedcCx.jpg?size=1024x768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339" y="242645"/>
            <a:ext cx="4056451" cy="30423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sun9-north.userapi.com/sun9-85/s/v1/ig2/86bboyz4K3EfznXMeaHEEk60y-SnH7GLqtgTIlYg9HBN0I8pFOkQkkZ1RabRBeVCf3Eoye7wrelDBCHeQvzax0wp.jpg?size=1280x939&amp;quality=9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28" y="3501009"/>
            <a:ext cx="4149132" cy="3043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sun9-north.userapi.com/sun9-87/s/v1/ig2/HBwA8RzXFaJsoz0V-Zd_J3D18kXRXRlFNUlGbpXvJUs467BTPeV2AUD1O0fmxMdID81A64OsqASk12kZ2lqtY9rA.jpg?size=1280x959&amp;quality=96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617" y="3469215"/>
            <a:ext cx="4147472" cy="31073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99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979"/>
            <a:ext cx="8928992" cy="37771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https://sun9-north.userapi.com/sun9-80/s/v1/ig2/so112wkfEzw4TFmUJ2mt5juXU_-azyKNXIdR70aBbeG3tc5T6QAEz9yHb3ao0OQDskdH7yWAMd_zIStKOSNYiTL-.jpg?size=810x1080&amp;quality=9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2304256" cy="3072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sun9-west.userapi.com/sun9-64/s/v1/ig2/5x55QiSLCxm_yOxhKpcNzgkV2vnxHN8VfqTgcnunU8J4Iu_5DKRsQdM6d7Ucf-CvtjifGu_RmXbmDCB8Y5S-PoDB.jpg?size=810x1080&amp;quality=9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955" y="3766620"/>
            <a:ext cx="2332543" cy="31100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ttps://sun9-east.userapi.com/sun9-25/s/v1/ig2/RyvxefG32C2hfCdruhyeL9ZVLpmhvWPqFt9USNdga4J5y5xW0FfH3o4GosuJW8jyelpSXbecqRun0vELPMC224bR.jpg?size=1024x768&amp;quality=96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848" y="3815888"/>
            <a:ext cx="4030307" cy="304211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  <p:extLst>
      <p:ext uri="{BB962C8B-B14F-4D97-AF65-F5344CB8AC3E}">
        <p14:creationId xmlns:p14="http://schemas.microsoft.com/office/powerpoint/2010/main" val="332367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>
            <a:off x="669608" y="988196"/>
            <a:ext cx="7948803" cy="72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043608" y="404664"/>
            <a:ext cx="0" cy="7920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15616" y="533806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Отзывы родителей о лагерной смене</a:t>
            </a:r>
            <a:endParaRPr lang="ru-RU" sz="2200" b="1" dirty="0">
              <a:solidFill>
                <a:schemeClr val="accent1">
                  <a:lumMod val="75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63688" y="1036273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«В поисках культурного кода России</a:t>
            </a: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»</a:t>
            </a:r>
            <a:endParaRPr lang="ru-RU" sz="2200" b="1" dirty="0">
              <a:solidFill>
                <a:schemeClr val="accent1">
                  <a:lumMod val="75000"/>
                </a:schemeClr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8" y="1496479"/>
            <a:ext cx="3340611" cy="368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803" y="1628800"/>
            <a:ext cx="4927476" cy="276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5373216"/>
            <a:ext cx="4680520" cy="957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791" y="4653137"/>
            <a:ext cx="5035488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715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Конкурс Программа , карта\IMG_758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214290"/>
            <a:ext cx="4786346" cy="63817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sun9-58.userapi.com/impg/j7st-xxV9Z4YvXu30HdMKXppP3Yg5RsmolM_rQ/CXvcTzEp0xA.jpg?size=1280x959&amp;quality=96&amp;sign=8a09f7ba0af3345630a2cacbced5f3f5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794" y="1214422"/>
            <a:ext cx="3357586" cy="264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sun9-77.userapi.com/impg/bjOXdSDF7ZtzzAvALGgy4va9LRgC9wMQWgpM8Q/J7344tqhLLE.jpg?size=1280x959&amp;quality=96&amp;sign=4766ca06d724b896f3ff19d51be7b0bc&amp;type=album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4" y="1214422"/>
            <a:ext cx="3357586" cy="264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sun9-76.userapi.com/impg/yWm3Al78C-w5t3s-pxtt_Qn5GdUy0g8dV_x-3g/XdnCVbOQ4qY.jpg?size=1280x720&amp;quality=96&amp;sign=ad571749dbdd0f1e3b9081f18c2c22b0&amp;type=album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4286256"/>
            <a:ext cx="3143272" cy="2007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sun9-70.userapi.com/impg/j971RuONwgPM9dgSYRJQH6HEm-eXTE8f2jM4pQ/Ws9IDMFLRWw.jpg?size=1280x720&amp;quality=96&amp;sign=067bf3e428bdd93508016149f03290d6&amp;type=album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46" y="4286256"/>
            <a:ext cx="3143272" cy="2008608"/>
          </a:xfrm>
          <a:prstGeom prst="rect">
            <a:avLst/>
          </a:prstGeom>
          <a:noFill/>
          <a:ln>
            <a:noFill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357422" y="0"/>
            <a:ext cx="61378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День единых действий – 1 июня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500166" y="571480"/>
            <a:ext cx="7455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Открытие смены «В поисках культурного кода России»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s://sun9-42.userapi.com/impg/mdhjiLGFqhmAYVEjYhuwNxAR6CulNs3CW-e8rQ/siWZjfEnUK4.jpg?size=1280x832&amp;quality=95&amp;sign=a2147b8f7176d772526101ea1ea87939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32" y="1142984"/>
            <a:ext cx="3429024" cy="2357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sun9-1.userapi.com/impg/d9xSu2InAZdNGD78da_230pISXBYQtgYquTyeQ/wsJuPAbZBho.jpg?size=1280x960&amp;quality=95&amp;sign=21d58220018aeb685a4a9bcd11c8185c&amp;type=album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70" y="1142984"/>
            <a:ext cx="3286148" cy="2357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sun9-86.userapi.com/impg/YjifkbEU7BAkI3H7jdzkPNUIecvBGt7F8GwCGQ/q8auHsB-eGs.jpg?size=810x1080&amp;quality=95&amp;sign=0505df68ff15740f4af918fedf750cc7&amp;type=album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36" y="3643314"/>
            <a:ext cx="2500330" cy="3000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sun9-77.userapi.com/impg/LKOXyeX7V-IqVTkYfLtlB_j8AhSC-GU0xvm0MA/q-QLNvKgLQM.jpg?size=810x1080&amp;quality=95&amp;sign=0c07f94b9c2b32210a3259f577373daa&amp;type=album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0" y="3643314"/>
            <a:ext cx="2357069" cy="2928958"/>
          </a:xfrm>
          <a:prstGeom prst="rect">
            <a:avLst/>
          </a:prstGeom>
          <a:noFill/>
          <a:ln>
            <a:noFill/>
          </a:ln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2500298" y="0"/>
            <a:ext cx="61378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День единых действий – 6 июня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143108" y="500042"/>
            <a:ext cx="67222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Смотрим сказки Пушкина А.С.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(Театр «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БиБаБо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https://sun9-11.userapi.com/impg/uVHHRT3sc6Z4PuYNjGTuHsbpzUR9aTDAFJcbJQ/62Xm4GyY1ls.jpg?size=1280x960&amp;quality=95&amp;sign=ecc0993afaf9aa9506e70398f6fb5f56&amp;type=albu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049" y="1395662"/>
            <a:ext cx="7070669" cy="5105172"/>
          </a:xfrm>
          <a:prstGeom prst="rect">
            <a:avLst/>
          </a:prstGeom>
          <a:noFill/>
          <a:ln>
            <a:noFill/>
          </a:ln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857356" y="0"/>
            <a:ext cx="61378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День единых действий – 9 июня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643306" y="571480"/>
            <a:ext cx="22564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День Петра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sun9-77.userapi.com/impg/E4PCNJNuO-8WTMSbfV9a30xtL2Eg6Fa9dbAuVA/y3nO3xsc2MY.jpg?size=1280x959&amp;quality=96&amp;sign=4b53dc66bb0ab506950bc680586697f2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44" y="1071546"/>
            <a:ext cx="3500462" cy="2500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sun9-25.userapi.com/impg/C8Dj5NMIIG7ZcjQVlOWteen4-bZDy1n-M08ZyQ/QBHSxKjXKDA.jpg?size=1024x768&amp;quality=96&amp;sign=a5e36ba700969f0b0678b552ce5ad48a&amp;type=album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929066"/>
            <a:ext cx="3191014" cy="2428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sun9-81.userapi.com/impg/GKO7cLdoWBXGra-0T-PqAkcJZ7UnN3MMRDmgpA/7yXNCoEGKwc.jpg?size=1280x959&amp;quality=96&amp;sign=2a0dd7f0d2c2d24d2d05818e1fdbcc54&amp;type=album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70" y="3929066"/>
            <a:ext cx="3259439" cy="2428892"/>
          </a:xfrm>
          <a:prstGeom prst="rect">
            <a:avLst/>
          </a:prstGeom>
          <a:noFill/>
          <a:ln>
            <a:noFill/>
          </a:ln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071802" y="214290"/>
            <a:ext cx="44306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 июня – День России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786050" y="214290"/>
            <a:ext cx="54927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Краткосрочные программы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https://sun9-41.userapi.com/impg/YDG2RjL_z2pAPnuz9K7Kwun0jJT7tqEohGM_HA/DMHbUjUbpFY.jpg?size=1280x960&amp;quality=95&amp;sign=56435389ede884dc8f12a1b215be9922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32" y="1000108"/>
            <a:ext cx="3405121" cy="2375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3"/>
          <a:stretch>
            <a:fillRect/>
          </a:stretch>
        </p:blipFill>
        <p:spPr>
          <a:xfrm>
            <a:off x="5929322" y="3786190"/>
            <a:ext cx="2928958" cy="2786082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>
          <a:blip r:embed="rId4"/>
          <a:stretch>
            <a:fillRect/>
          </a:stretch>
        </p:blipFill>
        <p:spPr>
          <a:xfrm>
            <a:off x="2285984" y="3786190"/>
            <a:ext cx="3357586" cy="2786058"/>
          </a:xfrm>
          <a:prstGeom prst="rect">
            <a:avLst/>
          </a:prstGeom>
        </p:spPr>
      </p:pic>
      <p:pic>
        <p:nvPicPr>
          <p:cNvPr id="12" name="Рисунок 11" descr="https://sun9-81.userapi.com/impg/gSIo2EhZtyphJSkqx3oY1PLehuSGpldKWvK4AA/sSMy7_fJBOM.jpg?size=1280x960&amp;quality=95&amp;sign=92d43a3295a92a0a7a51f0baa46d31cb&amp;type=album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70" y="1000109"/>
            <a:ext cx="3286148" cy="23574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786050" y="214290"/>
            <a:ext cx="51984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Отзывы родителей и детей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2"/>
          <a:stretch>
            <a:fillRect/>
          </a:stretch>
        </p:blipFill>
        <p:spPr>
          <a:xfrm>
            <a:off x="2000232" y="1214422"/>
            <a:ext cx="5471413" cy="1259457"/>
          </a:xfrm>
          <a:prstGeom prst="rect">
            <a:avLst/>
          </a:prstGeom>
        </p:spPr>
      </p:pic>
      <p:pic>
        <p:nvPicPr>
          <p:cNvPr id="14" name="Рисунок 13"/>
          <p:cNvPicPr/>
          <p:nvPr/>
        </p:nvPicPr>
        <p:blipFill>
          <a:blip r:embed="rId3"/>
          <a:stretch>
            <a:fillRect/>
          </a:stretch>
        </p:blipFill>
        <p:spPr>
          <a:xfrm>
            <a:off x="2714612" y="2571744"/>
            <a:ext cx="6078117" cy="38563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786050" y="214290"/>
            <a:ext cx="51984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Отзывы родителей и детей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143108" y="2714620"/>
            <a:ext cx="5786478" cy="1721953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1928794" y="857232"/>
            <a:ext cx="6262351" cy="1689652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/>
          <a:stretch>
            <a:fillRect/>
          </a:stretch>
        </p:blipFill>
        <p:spPr>
          <a:xfrm>
            <a:off x="2428860" y="4500570"/>
            <a:ext cx="5625548" cy="19109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214290"/>
            <a:ext cx="7143800" cy="214314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00FF"/>
                </a:solidFill>
              </a:rPr>
              <a:t>Программа лагеря с дневной формой пребывания</a:t>
            </a:r>
            <a:br>
              <a:rPr lang="ru-RU" b="1" i="1" dirty="0" smtClean="0">
                <a:solidFill>
                  <a:srgbClr val="0000FF"/>
                </a:solidFill>
              </a:rPr>
            </a:br>
            <a:r>
              <a:rPr lang="ru-RU" b="1" i="1" dirty="0" smtClean="0">
                <a:solidFill>
                  <a:srgbClr val="0000FF"/>
                </a:solidFill>
              </a:rPr>
              <a:t>«В поисках культурного кода России»</a:t>
            </a:r>
            <a:endParaRPr lang="ru-RU" b="1" i="1" dirty="0">
              <a:solidFill>
                <a:srgbClr val="0000FF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Россия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71744"/>
            <a:ext cx="9143999" cy="4286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2022_Год-культурного-наследния.jpg"/>
          <p:cNvPicPr>
            <a:picLocks noChangeAspect="1"/>
          </p:cNvPicPr>
          <p:nvPr/>
        </p:nvPicPr>
        <p:blipFill>
          <a:blip r:embed="rId3" cstate="print"/>
          <a:srcRect l="45140"/>
          <a:stretch>
            <a:fillRect/>
          </a:stretch>
        </p:blipFill>
        <p:spPr>
          <a:xfrm>
            <a:off x="0" y="0"/>
            <a:ext cx="1719366" cy="1369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177</TotalTime>
  <Words>275</Words>
  <Application>Microsoft Office PowerPoint</Application>
  <PresentationFormat>Экран (4:3)</PresentationFormat>
  <Paragraphs>44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Cambria Math</vt:lpstr>
      <vt:lpstr>Century Schoolbook</vt:lpstr>
      <vt:lpstr>Times New Roman</vt:lpstr>
      <vt:lpstr>Wingdings</vt:lpstr>
      <vt:lpstr>Wingdings 2</vt:lpstr>
      <vt:lpstr>Эркер</vt:lpstr>
      <vt:lpstr>Программа лагеря с дневной формой пребывания «В поисках культурного кода России»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Программа лагеря с дневной формой пребывания «В поисках культурного кода России»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43</cp:revision>
  <dcterms:created xsi:type="dcterms:W3CDTF">2022-09-14T13:42:29Z</dcterms:created>
  <dcterms:modified xsi:type="dcterms:W3CDTF">2026-04-28T13:22:27Z</dcterms:modified>
</cp:coreProperties>
</file>