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0" r:id="rId2"/>
    <p:sldId id="261" r:id="rId3"/>
    <p:sldId id="262" r:id="rId4"/>
    <p:sldId id="272" r:id="rId5"/>
    <p:sldId id="273" r:id="rId6"/>
    <p:sldId id="263" r:id="rId7"/>
    <p:sldId id="268" r:id="rId8"/>
    <p:sldId id="274" r:id="rId9"/>
    <p:sldId id="269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58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0" autoAdjust="0"/>
    <p:restoredTop sz="94660"/>
  </p:normalViewPr>
  <p:slideViewPr>
    <p:cSldViewPr showGuides="1">
      <p:cViewPr>
        <p:scale>
          <a:sx n="72" d="100"/>
          <a:sy n="72" d="100"/>
        </p:scale>
        <p:origin x="-81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17CDE-33E3-4BEC-A99B-AB1CE89809E8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7D8AA-585E-4750-B24C-C4976800D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609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37D8AA-585E-4750-B24C-C4976800DA68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92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E873A0-F84F-4323-A446-4D61CC9FB2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9205F9AF-D0DB-432E-81E9-C870F302A5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1F4AF07-3488-415F-8FC2-749D9C512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2CCA419-94FC-4230-A603-1C478779E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7CC7787-0378-47D3-8E5A-B92CD2569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53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774CB4-9476-4D67-A61F-8636A7183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841EEB4-5F6D-44A8-8AC5-A6E7689907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030FA7A-490F-4A5A-A6B5-86E9A45E7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8E03679-4DC0-4148-AC16-A4D963A1F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D9424A7-91A2-4D34-9A4B-7A5A6DABC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88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5EB7CA7-2D16-477F-A916-FB99222A2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A53466C-CE30-4FBD-96CA-0EA362D33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26EB55B-274D-481A-88FF-4FFE59001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3FC3710-531D-4EA0-94DF-BC3570489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73E12FE-F392-43B9-8BF3-DE5F1FBC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40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4C9977B-6754-4FDF-9147-07724C939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9033AF3-0605-49AC-9462-439A096F04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0BD85FC-239A-44D7-AA55-E245C8D2D9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124E275-D4C5-417B-A476-EBE178359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F07CDC7-CCD3-47C9-871B-A54F77E21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E60E6CD-284A-4BCC-A8EA-92E51E2B7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6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67854AC-27FA-49B7-A21B-78F55043C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03BFC0F-AB2E-4221-B20D-1E34DA0344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D4858C8-6A00-4459-94F8-5553AC9B8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E8FE0572-4950-4BE2-AEEC-E5ABCEFBEB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DDC2D9A-5DF5-4007-8AF9-E010C6D152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E242F5FB-D357-4C58-87EB-47484A33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F7B922ED-D3F0-4A07-998B-DF0BF99E2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ECCB3C1-9C6F-4236-8158-937AE42A7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85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3618F5DC-79EC-467F-ACC8-AC05CA266654}"/>
              </a:ext>
            </a:extLst>
          </p:cNvPr>
          <p:cNvSpPr/>
          <p:nvPr userDrawn="1"/>
        </p:nvSpPr>
        <p:spPr>
          <a:xfrm>
            <a:off x="501" y="581"/>
            <a:ext cx="2520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2FD335D0-A26D-44FF-A9E4-BA9185A9A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2121" y="234000"/>
            <a:ext cx="7951679" cy="1035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7" name="Текст 2">
            <a:extLst>
              <a:ext uri="{FF2B5EF4-FFF2-40B4-BE49-F238E27FC236}">
                <a16:creationId xmlns="" xmlns:a16="http://schemas.microsoft.com/office/drawing/2014/main" id="{3B3B7749-73D6-4285-91B8-CEFE987DEC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02121" y="1449000"/>
            <a:ext cx="7951788" cy="4696389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242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912429A-A5C9-48AD-9F1C-2DB11D6D4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CF01FBD4-F84E-4E02-87EE-194D4A0D8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3B9BD6C2-D0E8-46BF-81E2-EAEF2FA66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C3CB785-B376-4FC6-BCDA-D2C110407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62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3721462-A9E1-4536-9F2D-B2F8F2185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1D1B458C-BFE5-4FED-890B-A3C81CBD9E00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474EC097-BE1E-47C5-A4A4-558BFD9F9C06}"/>
              </a:ext>
            </a:extLst>
          </p:cNvPr>
          <p:cNvSpPr/>
          <p:nvPr userDrawn="1"/>
        </p:nvSpPr>
        <p:spPr>
          <a:xfrm>
            <a:off x="12450" y="6772425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ECD6CA42-8F84-4EF7-AC44-C6D7CA7B5256}"/>
              </a:ext>
            </a:extLst>
          </p:cNvPr>
          <p:cNvGrpSpPr/>
          <p:nvPr userDrawn="1"/>
        </p:nvGrpSpPr>
        <p:grpSpPr>
          <a:xfrm>
            <a:off x="0" y="49500"/>
            <a:ext cx="2844750" cy="274500"/>
            <a:chOff x="5228062" y="49500"/>
            <a:chExt cx="2844750" cy="274500"/>
          </a:xfrm>
          <a:solidFill>
            <a:schemeClr val="tx1"/>
          </a:solidFill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F73193D-4957-4A8F-A457-261D1530DEC3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9CA2CB59-7E2E-4FE6-B4DA-BC82267C4973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F77822EB-8A6C-4A70-8594-303E6651250C}"/>
              </a:ext>
            </a:extLst>
          </p:cNvPr>
          <p:cNvGrpSpPr/>
          <p:nvPr userDrawn="1"/>
        </p:nvGrpSpPr>
        <p:grpSpPr>
          <a:xfrm>
            <a:off x="9382650" y="6596925"/>
            <a:ext cx="2844750" cy="274500"/>
            <a:chOff x="9347250" y="6571200"/>
            <a:chExt cx="2844750" cy="274500"/>
          </a:xfrm>
          <a:solidFill>
            <a:schemeClr val="tx1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="" xmlns:a16="http://schemas.microsoft.com/office/drawing/2014/main" id="{1DA2A97F-749F-48D2-AE48-5762F540EF28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="" xmlns:a16="http://schemas.microsoft.com/office/drawing/2014/main" id="{3E93E1D6-3B3B-47F6-966E-B20E50008B90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Текст 18">
            <a:extLst>
              <a:ext uri="{FF2B5EF4-FFF2-40B4-BE49-F238E27FC236}">
                <a16:creationId xmlns="" xmlns:a16="http://schemas.microsoft.com/office/drawing/2014/main" id="{57C0137E-3F0D-4D70-B2CA-0E5AD27AD1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2033588"/>
            <a:ext cx="10444163" cy="4049712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2423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3721462-A9E1-4536-9F2D-B2F8F2185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8" y="365125"/>
            <a:ext cx="5257801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A18D8509-D379-49B3-A4FE-EDBEE0641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1D1B458C-BFE5-4FED-890B-A3C81CBD9E00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474EC097-BE1E-47C5-A4A4-558BFD9F9C06}"/>
              </a:ext>
            </a:extLst>
          </p:cNvPr>
          <p:cNvSpPr/>
          <p:nvPr userDrawn="1"/>
        </p:nvSpPr>
        <p:spPr>
          <a:xfrm>
            <a:off x="12450" y="6772425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2">
            <a:extLst>
              <a:ext uri="{FF2B5EF4-FFF2-40B4-BE49-F238E27FC236}">
                <a16:creationId xmlns="" xmlns:a16="http://schemas.microsoft.com/office/drawing/2014/main" id="{17DD4B55-CA6E-4B68-97C9-646C6EC1FBE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0850" y="-575"/>
            <a:ext cx="5186362" cy="6858575"/>
          </a:xfrm>
          <a:solidFill>
            <a:schemeClr val="bg1"/>
          </a:solidFill>
        </p:spPr>
        <p:txBody>
          <a:bodyPr/>
          <a:lstStyle/>
          <a:p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ECD6CA42-8F84-4EF7-AC44-C6D7CA7B5256}"/>
              </a:ext>
            </a:extLst>
          </p:cNvPr>
          <p:cNvGrpSpPr/>
          <p:nvPr userDrawn="1"/>
        </p:nvGrpSpPr>
        <p:grpSpPr>
          <a:xfrm>
            <a:off x="5207212" y="36075"/>
            <a:ext cx="2844750" cy="274500"/>
            <a:chOff x="5228062" y="49500"/>
            <a:chExt cx="2844750" cy="274500"/>
          </a:xfrm>
          <a:solidFill>
            <a:schemeClr val="tx1"/>
          </a:solidFill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F73193D-4957-4A8F-A457-261D1530DEC3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9CA2CB59-7E2E-4FE6-B4DA-BC82267C4973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F77822EB-8A6C-4A70-8594-303E6651250C}"/>
              </a:ext>
            </a:extLst>
          </p:cNvPr>
          <p:cNvGrpSpPr/>
          <p:nvPr userDrawn="1"/>
        </p:nvGrpSpPr>
        <p:grpSpPr>
          <a:xfrm>
            <a:off x="9382650" y="6596925"/>
            <a:ext cx="2844750" cy="274500"/>
            <a:chOff x="9347250" y="6571200"/>
            <a:chExt cx="2844750" cy="274500"/>
          </a:xfrm>
          <a:solidFill>
            <a:schemeClr val="tx1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="" xmlns:a16="http://schemas.microsoft.com/office/drawing/2014/main" id="{1DA2A97F-749F-48D2-AE48-5762F540EF28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="" xmlns:a16="http://schemas.microsoft.com/office/drawing/2014/main" id="{3E93E1D6-3B3B-47F6-966E-B20E50008B90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Текст 18">
            <a:extLst>
              <a:ext uri="{FF2B5EF4-FFF2-40B4-BE49-F238E27FC236}">
                <a16:creationId xmlns="" xmlns:a16="http://schemas.microsoft.com/office/drawing/2014/main" id="{57C0137E-3F0D-4D70-B2CA-0E5AD27AD19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6000" y="2033588"/>
            <a:ext cx="5186363" cy="4049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436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595E16D1-998B-48A7-9C66-2F192101B82F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548120B5-0C92-46E1-BAA0-BA8A5399D9C2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="" xmlns:a16="http://schemas.microsoft.com/office/drawing/2014/main" id="{7BF0CE19-D07F-45F4-8B53-F4AE3EAC0AF5}"/>
              </a:ext>
            </a:extLst>
          </p:cNvPr>
          <p:cNvGrpSpPr/>
          <p:nvPr userDrawn="1"/>
        </p:nvGrpSpPr>
        <p:grpSpPr>
          <a:xfrm>
            <a:off x="4161000" y="150"/>
            <a:ext cx="2844750" cy="286020"/>
            <a:chOff x="9347250" y="37980"/>
            <a:chExt cx="2844750" cy="286020"/>
          </a:xfrm>
          <a:solidFill>
            <a:schemeClr val="tx1"/>
          </a:solidFill>
        </p:grpSpPr>
        <p:sp>
          <p:nvSpPr>
            <p:cNvPr id="8" name="Прямоугольник 7">
              <a:extLst>
                <a:ext uri="{FF2B5EF4-FFF2-40B4-BE49-F238E27FC236}">
                  <a16:creationId xmlns="" xmlns:a16="http://schemas.microsoft.com/office/drawing/2014/main" id="{56D0ED7C-6F6D-4A0C-B5BF-D4C886121974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" name="Блок-схема: объединение 8">
              <a:extLst>
                <a:ext uri="{FF2B5EF4-FFF2-40B4-BE49-F238E27FC236}">
                  <a16:creationId xmlns="" xmlns:a16="http://schemas.microsoft.com/office/drawing/2014/main" id="{F6313D72-2173-410E-9DAC-5F683BF77D8C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9D0FFF0F-DED0-4533-AA04-278237E63B65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  <a:solidFill>
            <a:schemeClr val="tx1"/>
          </a:solidFill>
        </p:grpSpPr>
        <p:sp>
          <p:nvSpPr>
            <p:cNvPr id="11" name="Прямоугольник 10">
              <a:extLst>
                <a:ext uri="{FF2B5EF4-FFF2-40B4-BE49-F238E27FC236}">
                  <a16:creationId xmlns="" xmlns:a16="http://schemas.microsoft.com/office/drawing/2014/main" id="{01E034F0-B288-495E-B8C4-5A4D6270B72C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Блок-схема: объединение 11">
              <a:extLst>
                <a:ext uri="{FF2B5EF4-FFF2-40B4-BE49-F238E27FC236}">
                  <a16:creationId xmlns="" xmlns:a16="http://schemas.microsoft.com/office/drawing/2014/main" id="{7F3095C1-9AE8-47F3-8F8B-8B149C02C892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Рисунок 2">
            <a:extLst>
              <a:ext uri="{FF2B5EF4-FFF2-40B4-BE49-F238E27FC236}">
                <a16:creationId xmlns="" xmlns:a16="http://schemas.microsoft.com/office/drawing/2014/main" id="{9563E350-4964-48DA-95EE-507A76F601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5638" y="9000"/>
            <a:ext cx="5186362" cy="3330000"/>
          </a:xfrm>
        </p:spPr>
        <p:txBody>
          <a:bodyPr/>
          <a:lstStyle/>
          <a:p>
            <a:endParaRPr lang="ru-RU"/>
          </a:p>
        </p:txBody>
      </p:sp>
      <p:sp>
        <p:nvSpPr>
          <p:cNvPr id="14" name="Заголовок 16">
            <a:extLst>
              <a:ext uri="{FF2B5EF4-FFF2-40B4-BE49-F238E27FC236}">
                <a16:creationId xmlns="" xmlns:a16="http://schemas.microsoft.com/office/drawing/2014/main" id="{E44DF226-C979-4C53-9AB3-F30F19A61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87" y="485501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5" name="Текст 18">
            <a:extLst>
              <a:ext uri="{FF2B5EF4-FFF2-40B4-BE49-F238E27FC236}">
                <a16:creationId xmlns="" xmlns:a16="http://schemas.microsoft.com/office/drawing/2014/main" id="{C0D997C5-63D2-40A5-8978-8A0E7A482F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987" y="2153964"/>
            <a:ext cx="5186363" cy="4049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6" name="Рисунок 2">
            <a:extLst>
              <a:ext uri="{FF2B5EF4-FFF2-40B4-BE49-F238E27FC236}">
                <a16:creationId xmlns="" xmlns:a16="http://schemas.microsoft.com/office/drawing/2014/main" id="{0DC8507B-223A-4D10-9873-5F8CBA1FA68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984638" y="3519000"/>
            <a:ext cx="5186362" cy="33300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35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C31BDB-50F3-43CA-877E-F9C7672D8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74453DF6-9509-45CB-BD4E-84F90C1C94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8AF27442-62D0-4CA6-81B4-B7FDDA51A9A2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E1FD6AC4-0F96-4D40-B8AD-EF85E9EDE11D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73640FF5-D492-4210-9DE4-D7B66426125F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  <a:solidFill>
            <a:schemeClr val="tx1"/>
          </a:solidFill>
        </p:grpSpPr>
        <p:sp>
          <p:nvSpPr>
            <p:cNvPr id="13" name="Прямоугольник 12">
              <a:extLst>
                <a:ext uri="{FF2B5EF4-FFF2-40B4-BE49-F238E27FC236}">
                  <a16:creationId xmlns="" xmlns:a16="http://schemas.microsoft.com/office/drawing/2014/main" id="{062B47E0-EF90-4ECC-A73E-6E5DA1F62FCD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="" xmlns:a16="http://schemas.microsoft.com/office/drawing/2014/main" id="{2FC4DE4B-558A-425B-A23E-B63E93533558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D1C3AA05-E7C7-4C27-A908-2E47AFEBA600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  <a:solidFill>
            <a:schemeClr val="tx1"/>
          </a:solidFill>
        </p:grpSpPr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D94BF255-53E4-439B-83D0-7DE93A9900DD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Блок-схема: объединение 16">
              <a:extLst>
                <a:ext uri="{FF2B5EF4-FFF2-40B4-BE49-F238E27FC236}">
                  <a16:creationId xmlns="" xmlns:a16="http://schemas.microsoft.com/office/drawing/2014/main" id="{E38044D4-D5F4-4E1E-8B74-E24D6E7B2929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63907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1">
            <a:extLst>
              <a:ext uri="{FF2B5EF4-FFF2-40B4-BE49-F238E27FC236}">
                <a16:creationId xmlns="" xmlns:a16="http://schemas.microsoft.com/office/drawing/2014/main" id="{AC7B45C4-0029-484F-BC10-E13FF5623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450" y="234000"/>
            <a:ext cx="11341100" cy="1035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7" name="Рисунок 2">
            <a:extLst>
              <a:ext uri="{FF2B5EF4-FFF2-40B4-BE49-F238E27FC236}">
                <a16:creationId xmlns="" xmlns:a16="http://schemas.microsoft.com/office/drawing/2014/main" id="{F8FF044D-1DB9-4B7C-9D24-F0D3A3DD3C0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5450" y="2303463"/>
            <a:ext cx="4005550" cy="1620837"/>
          </a:xfrm>
        </p:spPr>
        <p:txBody>
          <a:bodyPr/>
          <a:lstStyle/>
          <a:p>
            <a:endParaRPr lang="ru-RU"/>
          </a:p>
        </p:txBody>
      </p:sp>
      <p:sp>
        <p:nvSpPr>
          <p:cNvPr id="18" name="Рисунок 2">
            <a:extLst>
              <a:ext uri="{FF2B5EF4-FFF2-40B4-BE49-F238E27FC236}">
                <a16:creationId xmlns="" xmlns:a16="http://schemas.microsoft.com/office/drawing/2014/main" id="{738784A2-81B9-4C54-8F48-52CB72EF971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595341" y="2303463"/>
            <a:ext cx="4005550" cy="1620837"/>
          </a:xfrm>
        </p:spPr>
        <p:txBody>
          <a:bodyPr/>
          <a:lstStyle/>
          <a:p>
            <a:endParaRPr lang="ru-RU"/>
          </a:p>
        </p:txBody>
      </p:sp>
      <p:sp>
        <p:nvSpPr>
          <p:cNvPr id="19" name="Рисунок 2">
            <a:extLst>
              <a:ext uri="{FF2B5EF4-FFF2-40B4-BE49-F238E27FC236}">
                <a16:creationId xmlns="" xmlns:a16="http://schemas.microsoft.com/office/drawing/2014/main" id="{21C4B4FC-EB7C-4B83-9B03-36AC76ADC66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761675" y="2303463"/>
            <a:ext cx="3004875" cy="1620837"/>
          </a:xfrm>
        </p:spPr>
        <p:txBody>
          <a:bodyPr/>
          <a:lstStyle/>
          <a:p>
            <a:endParaRPr lang="ru-RU"/>
          </a:p>
        </p:txBody>
      </p:sp>
      <p:sp>
        <p:nvSpPr>
          <p:cNvPr id="20" name="Рисунок 2">
            <a:extLst>
              <a:ext uri="{FF2B5EF4-FFF2-40B4-BE49-F238E27FC236}">
                <a16:creationId xmlns="" xmlns:a16="http://schemas.microsoft.com/office/drawing/2014/main" id="{FC421DAD-9956-40BC-B396-121BDF52207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5450" y="4058163"/>
            <a:ext cx="3004875" cy="1620837"/>
          </a:xfrm>
        </p:spPr>
        <p:txBody>
          <a:bodyPr/>
          <a:lstStyle/>
          <a:p>
            <a:endParaRPr lang="ru-RU"/>
          </a:p>
        </p:txBody>
      </p:sp>
      <p:sp>
        <p:nvSpPr>
          <p:cNvPr id="21" name="Рисунок 2">
            <a:extLst>
              <a:ext uri="{FF2B5EF4-FFF2-40B4-BE49-F238E27FC236}">
                <a16:creationId xmlns="" xmlns:a16="http://schemas.microsoft.com/office/drawing/2014/main" id="{0596AFFC-6327-4316-8A52-555C5499A3E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606109" y="4058163"/>
            <a:ext cx="4005550" cy="1620837"/>
          </a:xfrm>
        </p:spPr>
        <p:txBody>
          <a:bodyPr/>
          <a:lstStyle/>
          <a:p>
            <a:endParaRPr lang="ru-RU"/>
          </a:p>
        </p:txBody>
      </p:sp>
      <p:sp>
        <p:nvSpPr>
          <p:cNvPr id="22" name="Рисунок 2">
            <a:extLst>
              <a:ext uri="{FF2B5EF4-FFF2-40B4-BE49-F238E27FC236}">
                <a16:creationId xmlns="" xmlns:a16="http://schemas.microsoft.com/office/drawing/2014/main" id="{709A8CBC-B10E-4729-8664-C17D4F6947A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776000" y="4058163"/>
            <a:ext cx="4005550" cy="1620837"/>
          </a:xfrm>
        </p:spPr>
        <p:txBody>
          <a:bodyPr/>
          <a:lstStyle/>
          <a:p>
            <a:endParaRPr lang="ru-RU"/>
          </a:p>
        </p:txBody>
      </p:sp>
      <p:sp>
        <p:nvSpPr>
          <p:cNvPr id="23" name="Текст 4">
            <a:extLst>
              <a:ext uri="{FF2B5EF4-FFF2-40B4-BE49-F238E27FC236}">
                <a16:creationId xmlns="" xmlns:a16="http://schemas.microsoft.com/office/drawing/2014/main" id="{05550F69-FB7F-4160-902B-8FE3C5C275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39739" y="1493838"/>
            <a:ext cx="11341100" cy="627062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8015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74749BF-E679-4094-8E73-303978329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7800" cy="1325563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76058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793706B-DFF1-4198-95A2-885671985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C69F182-353B-4839-9FFC-4C65D89AA2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CE9C2C2-180A-498D-B5EB-AB4AA772B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498363D-3D95-4AD7-9D83-BBC264903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EDF0573-3F68-4ECA-98EA-09BF3644F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65DEDD6-B9E1-4C9C-9D96-0E8814C8C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99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B7A4F1-AA9E-4CA3-89F8-C1D3C9AE2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F1044A7-9EA8-4064-BD11-19EE5EE2E2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5E8028DE-7CEA-4197-B806-ABC8734FB5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9F9C82B-91BF-4B7D-A310-2DCA3960D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EDC3603-5C0C-4452-BE70-CCDD08266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D4C64E7-87EA-4085-A0D7-BC55EAB98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3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5BECDBD-C04D-46CF-92A7-B8C9D0836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5D773E96-AA64-4948-B456-7F27277D31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77ADCE6-5529-413C-A29A-571133516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0E2C2BF-300F-4068-A753-E9F0F6C1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7079BE0-CB87-491E-AC0B-700E9C57B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66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F9108050-D26F-48C9-AE7B-BC28E63571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5CED39D-E31F-4A09-8402-422F9E9B18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3E32F61-9425-4672-80AF-FEA99034E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9C5D381-8B98-4D5A-A810-846CB520F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4C124C1-0FE9-4063-AC80-63540C488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40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Пустой слайд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81E132A-DAAE-4C5A-9799-9BEDDD0FBE6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05ABEC81-0435-44F8-AC84-9AA06776E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E9A5681-179B-43EF-A41E-7921E27CA6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2124075"/>
            <a:ext cx="10515600" cy="1530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6082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75A6C3A-6058-47AC-8C7C-8D12E7327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7553708D-0EB0-412E-93AB-1EF1963694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D2FB742-CD4D-4AED-90F9-24C56529A8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B3E60-2F82-4C12-95B3-7ACC1B0E5862}" type="datetimeFigureOut">
              <a:rPr lang="ru-RU" smtClean="0"/>
              <a:t>20.11.2024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7491BF8-6565-4611-B06E-593AB5B96F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AB86C5F-3A42-4D66-874B-B8BA71B077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981FB-684B-4CAF-A490-D4A6C9E8C494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20"/>
            <a:extLst>
              <a:ext uri="{FF2B5EF4-FFF2-40B4-BE49-F238E27FC236}">
                <a16:creationId xmlns="" xmlns:a16="http://schemas.microsoft.com/office/drawing/2014/main" id="{34A6A0F7-627E-4580-AA51-61AFC9D01210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715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4" r:id="rId6"/>
    <p:sldLayoutId id="2147483654" r:id="rId7"/>
    <p:sldLayoutId id="2147483665" r:id="rId8"/>
    <p:sldLayoutId id="2147483661" r:id="rId9"/>
    <p:sldLayoutId id="2147483655" r:id="rId10"/>
    <p:sldLayoutId id="2147483662" r:id="rId11"/>
    <p:sldLayoutId id="2147483663" r:id="rId12"/>
    <p:sldLayoutId id="2147483660" r:id="rId13"/>
    <p:sldLayoutId id="2147483656" r:id="rId14"/>
    <p:sldLayoutId id="2147483657" r:id="rId15"/>
    <p:sldLayoutId id="2147483658" r:id="rId16"/>
    <p:sldLayoutId id="2147483659" r:id="rId17"/>
    <p:sldLayoutId id="2147483666" r:id="rId1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83B9C36-89C6-456B-83CA-0743FDD2AC5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27" b="98788" l="1398" r="98164">
                        <a14:backgroundMark x1="33653" y1="15960" x2="33653" y2="15960"/>
                        <a14:backgroundMark x1="91779" y1="23596" x2="91779" y2="235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67081"/>
            <a:ext cx="7138863" cy="4838594"/>
          </a:xfrm>
          <a:custGeom>
            <a:avLst/>
            <a:gdLst>
              <a:gd name="connsiteX0" fmla="*/ 2961443 w 6931728"/>
              <a:gd name="connsiteY0" fmla="*/ 0 h 6858000"/>
              <a:gd name="connsiteX1" fmla="*/ 3956029 w 6931728"/>
              <a:gd name="connsiteY1" fmla="*/ 0 h 6858000"/>
              <a:gd name="connsiteX2" fmla="*/ 3987639 w 6931728"/>
              <a:gd name="connsiteY2" fmla="*/ 4017 h 6858000"/>
              <a:gd name="connsiteX3" fmla="*/ 6931728 w 6931728"/>
              <a:gd name="connsiteY3" fmla="*/ 3436992 h 6858000"/>
              <a:gd name="connsiteX4" fmla="*/ 4158665 w 6931728"/>
              <a:gd name="connsiteY4" fmla="*/ 6839425 h 6858000"/>
              <a:gd name="connsiteX5" fmla="*/ 4054652 w 6931728"/>
              <a:gd name="connsiteY5" fmla="*/ 6858000 h 6858000"/>
              <a:gd name="connsiteX6" fmla="*/ 2862820 w 6931728"/>
              <a:gd name="connsiteY6" fmla="*/ 6858000 h 6858000"/>
              <a:gd name="connsiteX7" fmla="*/ 2758807 w 6931728"/>
              <a:gd name="connsiteY7" fmla="*/ 6839425 h 6858000"/>
              <a:gd name="connsiteX8" fmla="*/ 3675 w 6931728"/>
              <a:gd name="connsiteY8" fmla="*/ 3792085 h 6858000"/>
              <a:gd name="connsiteX9" fmla="*/ 0 w 6931728"/>
              <a:gd name="connsiteY9" fmla="*/ 3719314 h 6858000"/>
              <a:gd name="connsiteX10" fmla="*/ 0 w 6931728"/>
              <a:gd name="connsiteY10" fmla="*/ 3154670 h 6858000"/>
              <a:gd name="connsiteX11" fmla="*/ 3675 w 6931728"/>
              <a:gd name="connsiteY11" fmla="*/ 3081899 h 6858000"/>
              <a:gd name="connsiteX12" fmla="*/ 2929834 w 6931728"/>
              <a:gd name="connsiteY12" fmla="*/ 401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931728" h="6858000">
                <a:moveTo>
                  <a:pt x="2961443" y="0"/>
                </a:moveTo>
                <a:lnTo>
                  <a:pt x="3956029" y="0"/>
                </a:lnTo>
                <a:lnTo>
                  <a:pt x="3987639" y="4017"/>
                </a:lnTo>
                <a:cubicBezTo>
                  <a:pt x="5654697" y="258738"/>
                  <a:pt x="6931728" y="1698731"/>
                  <a:pt x="6931728" y="3436992"/>
                </a:cubicBezTo>
                <a:cubicBezTo>
                  <a:pt x="6931728" y="5115313"/>
                  <a:pt x="5741249" y="6515582"/>
                  <a:pt x="4158665" y="6839425"/>
                </a:cubicBezTo>
                <a:lnTo>
                  <a:pt x="4054652" y="6858000"/>
                </a:lnTo>
                <a:lnTo>
                  <a:pt x="2862820" y="6858000"/>
                </a:lnTo>
                <a:lnTo>
                  <a:pt x="2758807" y="6839425"/>
                </a:lnTo>
                <a:cubicBezTo>
                  <a:pt x="1289265" y="6538714"/>
                  <a:pt x="157813" y="5309860"/>
                  <a:pt x="3675" y="3792085"/>
                </a:cubicBezTo>
                <a:lnTo>
                  <a:pt x="0" y="3719314"/>
                </a:lnTo>
                <a:lnTo>
                  <a:pt x="0" y="3154670"/>
                </a:lnTo>
                <a:lnTo>
                  <a:pt x="3675" y="3081899"/>
                </a:lnTo>
                <a:cubicBezTo>
                  <a:pt x="163742" y="1505749"/>
                  <a:pt x="1377745" y="241171"/>
                  <a:pt x="2929834" y="4017"/>
                </a:cubicBezTo>
                <a:close/>
              </a:path>
            </a:pathLst>
          </a:custGeom>
        </p:spPr>
      </p:pic>
      <p:sp>
        <p:nvSpPr>
          <p:cNvPr id="5" name="Заголовок 9">
            <a:extLst>
              <a:ext uri="{FF2B5EF4-FFF2-40B4-BE49-F238E27FC236}">
                <a16:creationId xmlns="" xmlns:a16="http://schemas.microsoft.com/office/drawing/2014/main" id="{E893E3A9-6396-47AA-8648-E22DFF86D681}"/>
              </a:ext>
            </a:extLst>
          </p:cNvPr>
          <p:cNvSpPr txBox="1">
            <a:spLocks/>
          </p:cNvSpPr>
          <p:nvPr/>
        </p:nvSpPr>
        <p:spPr>
          <a:xfrm>
            <a:off x="798104" y="189000"/>
            <a:ext cx="11325222" cy="205205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ценности и  традиции-залог успешного человека»</a:t>
            </a:r>
            <a:endParaRPr lang="ru-RU" sz="50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40D4121-DDD5-4E24-8A70-430C14D0F319}"/>
              </a:ext>
            </a:extLst>
          </p:cNvPr>
          <p:cNvSpPr/>
          <p:nvPr/>
        </p:nvSpPr>
        <p:spPr>
          <a:xfrm>
            <a:off x="7296222" y="4554000"/>
            <a:ext cx="4815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ГКОУ КК специальная(коррекционная) школа-интернат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ст-цы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Ленинградской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Учитель-Филоненко Жанна Николаевна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Воспитатель-Владимирова Светлана Сергеевна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07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EB060B7A-1F02-4D4A-8310-3CAC83A67E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66086" y="234000"/>
            <a:ext cx="4945914" cy="3175616"/>
          </a:xfrm>
        </p:spPr>
      </p:pic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D89DCA7F-88D4-400D-B9D3-9E9053BC6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000" y="504000"/>
            <a:ext cx="5257800" cy="1665000"/>
          </a:xfrm>
        </p:spPr>
        <p:txBody>
          <a:bodyPr>
            <a:normAutofit fontScale="90000"/>
          </a:bodyPr>
          <a:lstStyle/>
          <a:p>
            <a:pPr algn="just">
              <a:lnSpc>
                <a:spcPct val="100000"/>
              </a:lnSpc>
            </a:pPr>
            <a:r>
              <a:rPr lang="ru-RU" sz="27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представление учащихся о семье, традициях и семейных ценностях, о доброжелательных отношениях родных людей.</a:t>
            </a:r>
            <a:endParaRPr lang="ru-RU" sz="2400" b="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DDD8087F-D289-422F-8F5B-7B683A3D04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1000" y="2304000"/>
            <a:ext cx="5186363" cy="358467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marL="342900" lvl="0" indent="-34290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Symbol" pitchFamily="18" charset="2"/>
              <a:buChar char=""/>
            </a:pP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актуализировать </a:t>
            </a:r>
            <a:r>
              <a:rPr lang="ru-RU" alt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значение семьи, традиций, семейных ценностей </a:t>
            </a: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семьи для </a:t>
            </a:r>
            <a:r>
              <a:rPr lang="ru-RU" alt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развития полноценной личности ребёнка;</a:t>
            </a:r>
            <a:endParaRPr lang="ru-RU" altLang="ru-RU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Symbol" pitchFamily="18" charset="2"/>
              <a:buChar char=""/>
            </a:pPr>
            <a:r>
              <a:rPr lang="ru-RU" alt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расширять представление детей о семейных праздниках, о том, как они отмечаются в семье; </a:t>
            </a:r>
          </a:p>
          <a:p>
            <a:pPr marL="342900" lvl="0" indent="-34290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Symbol" pitchFamily="18" charset="2"/>
              <a:buChar char=""/>
            </a:pPr>
            <a:r>
              <a:rPr lang="ru-RU" alt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воспитывать уважение к членам своей семьи, людям старшего </a:t>
            </a: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поколения, эстетический вкус. </a:t>
            </a:r>
          </a:p>
          <a:p>
            <a:pPr marL="514350" indent="-514350">
              <a:buAutoNum type="arabicParenR"/>
            </a:pPr>
            <a:endParaRPr lang="en-US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FC5D5703-84D9-4749-A069-86D67756B5D4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21086" y="3519000"/>
            <a:ext cx="5014914" cy="3219919"/>
          </a:xfrm>
        </p:spPr>
      </p:pic>
    </p:spTree>
    <p:extLst>
      <p:ext uri="{BB962C8B-B14F-4D97-AF65-F5344CB8AC3E}">
        <p14:creationId xmlns:p14="http://schemas.microsoft.com/office/powerpoint/2010/main" val="294286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="" xmlns:a16="http://schemas.microsoft.com/office/drawing/2014/main" id="{70249F2D-23BE-4CE7-9A40-F8C4536CB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семья?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5490758-329B-488A-B614-6C7D582722A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5E2AB9C1-D1B2-4773-936C-106A68E21A8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961000" y="1584000"/>
            <a:ext cx="5985000" cy="4499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-социальная группа, обладающая исторически определенной организацией, члены которой связаны брачными или родственными отношениями, общностью быта, взаимной моральной ответственностью и социальной необходимостью, которая обусловлена потребностью общества в физическом и духовном воспроизводстве населения.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23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>
          <a:xfrm>
            <a:off x="707572" y="369000"/>
            <a:ext cx="10574792" cy="2565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Семья - </a:t>
            </a: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это дом, где друг друга любят и уважают, разделяют радости и печали, хранят свои семейные традиции и ценности. </a:t>
            </a:r>
            <a:b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Семья - </a:t>
            </a: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это не просто родственники, живущие рядом. Это близкие люди, которые сплочены чувствами, интересами, идеалами, отношением к</a:t>
            </a:r>
            <a:b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жизни.</a:t>
            </a:r>
            <a:r>
              <a:rPr lang="ru-RU" sz="25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5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5" name="Picture 2" descr="C:\Users\User\Downloads\1671747518_kartinkin-net-p-kartinki-po-teme-semya-dlya-doshkolnikov-p-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690" y="2484000"/>
            <a:ext cx="7923525" cy="413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000" y="459000"/>
            <a:ext cx="5294294" cy="2700000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ценности </a:t>
            </a: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400" b="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главные </a:t>
            </a:r>
            <a:r>
              <a:rPr lang="ru-RU" sz="2400" b="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принципы, на которых строится вся жизнь семьи</a:t>
            </a:r>
            <a:r>
              <a:rPr lang="ru-RU" sz="2400" b="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0" i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b="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b="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6000" y="252900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большинства семейные ценности приблизительно одинаковы:</a:t>
            </a:r>
          </a:p>
          <a:p>
            <a:pPr marL="342900" indent="285750">
              <a:buFont typeface="Arial" pitchFamily="34" charset="0"/>
              <a:buChar char="•"/>
              <a:tabLst>
                <a:tab pos="534988" algn="l"/>
              </a:tabLst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</a:t>
            </a:r>
          </a:p>
          <a:p>
            <a:pPr marL="342900" indent="285750">
              <a:buFont typeface="Arial" pitchFamily="34" charset="0"/>
              <a:buChar char="•"/>
              <a:tabLst>
                <a:tab pos="534988" algn="l"/>
              </a:tabLst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</a:t>
            </a:r>
          </a:p>
          <a:p>
            <a:pPr marL="342900" indent="285750">
              <a:buFont typeface="Arial" pitchFamily="34" charset="0"/>
              <a:buChar char="•"/>
              <a:tabLst>
                <a:tab pos="534988" algn="l"/>
              </a:tabLst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верность</a:t>
            </a:r>
          </a:p>
          <a:p>
            <a:pPr marL="342900" indent="285750">
              <a:buFont typeface="Arial" pitchFamily="34" charset="0"/>
              <a:buChar char="•"/>
              <a:tabLst>
                <a:tab pos="534988" algn="l"/>
              </a:tabLst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доверие</a:t>
            </a:r>
          </a:p>
          <a:p>
            <a:pPr marL="342900" indent="285750">
              <a:buFont typeface="Arial" pitchFamily="34" charset="0"/>
              <a:buChar char="•"/>
              <a:tabLst>
                <a:tab pos="534988" algn="l"/>
              </a:tabLst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</a:t>
            </a:r>
          </a:p>
          <a:p>
            <a:pPr marL="342900" indent="285750">
              <a:buFont typeface="Arial" pitchFamily="34" charset="0"/>
              <a:buChar char="•"/>
              <a:tabLst>
                <a:tab pos="534988" algn="l"/>
              </a:tabLst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</a:t>
            </a:r>
          </a:p>
          <a:p>
            <a:pPr marL="342900" indent="285750">
              <a:buFont typeface="Arial" pitchFamily="34" charset="0"/>
              <a:buChar char="•"/>
              <a:tabLst>
                <a:tab pos="534988" algn="l"/>
              </a:tabLst>
            </a:pP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</a:p>
        </p:txBody>
      </p:sp>
      <p:pic>
        <p:nvPicPr>
          <p:cNvPr id="6" name="Picture 3" descr="C:\Users\User\Downloads\img_274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000" y="369000"/>
            <a:ext cx="5670000" cy="621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37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80CF87C3-40E4-45EF-812C-175E18941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семейные традиции?</a:t>
            </a:r>
            <a:endParaRPr lang="ru-RU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754F1A49-809B-42B6-9B58-BCDCDCEFFAE1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6000" y="3834000"/>
            <a:ext cx="4152861" cy="1680446"/>
          </a:xfrm>
        </p:spPr>
      </p:pic>
      <p:sp>
        <p:nvSpPr>
          <p:cNvPr id="12" name="Текст 11">
            <a:extLst>
              <a:ext uri="{FF2B5EF4-FFF2-40B4-BE49-F238E27FC236}">
                <a16:creationId xmlns="" xmlns:a16="http://schemas.microsoft.com/office/drawing/2014/main" id="{FE0729B2-82C7-4D8B-8A62-A05731883CF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39739" y="1089000"/>
            <a:ext cx="11341100" cy="2745000"/>
          </a:xfrm>
        </p:spPr>
        <p:txBody>
          <a:bodyPr>
            <a:noAutofit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от латинского "передача". Это слово означает сложившиеся и передаваемые в течение длительного времени из поколения в поколение обычаи, порядки, правила поведения. </a:t>
            </a:r>
          </a:p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традиции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очень ценное средство воспитания. Это обычные, принятые в семье нормы, манеры поведения, взгляды, которые передаются из поколения в поколение.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2C577D56-BD18-4F5C-B41A-8326F6E0B7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56000" y="3834000"/>
            <a:ext cx="3015000" cy="175583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9166471A-9BDB-48F3-8EA1-1CD4DECDE92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31000" y="3901499"/>
            <a:ext cx="4005550" cy="162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1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="" xmlns:a16="http://schemas.microsoft.com/office/drawing/2014/main" id="{7A32CFDF-4E37-47E2-BF8B-C161E53BC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0070" y="279000"/>
            <a:ext cx="9810000" cy="1035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Что же дают семейные традиции людям?</a:t>
            </a:r>
            <a:endParaRPr lang="ru-RU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C34EE8D5-D5E2-42C5-BB03-462D77A9450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lvl="0" indent="442913" algn="just">
              <a:buClr>
                <a:srgbClr val="711907"/>
              </a:buClr>
              <a:buSzPts val="4000"/>
              <a:tabLst>
                <a:tab pos="534988" algn="l"/>
              </a:tabLst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Во-первых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они способствуют гармоничному развитию ребенка. Ведь традиции предполагают многократное повторение каких-то действий, а, значит, стабильность.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42913" algn="just">
              <a:tabLst>
                <a:tab pos="534988" algn="l"/>
              </a:tabLst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Во-вторых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для взрослых семейные традиции дают ощущение единства со своей родней, сближают, укрепляют чувства. Ведь зачастую это моменты приятного совместного времяпрепровождения с самыми близкими, когда можно расслабиться, быть собой и радоваться жизни.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42913" algn="just">
              <a:tabLst>
                <a:tab pos="534988" algn="l"/>
              </a:tabLst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В-третьих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это культурное обогащение семьи. Она становится не просто комбинацией отдельных «я», а полноценной ячейкой общества, несущей и делающей свой вклад в культурное наследие страны.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B5D4551-D0DB-444B-A981-BFC74C9F7C6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66806"/>
            <a:ext cx="2713311" cy="451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1001" y="234000"/>
            <a:ext cx="8542800" cy="1035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семейных традиций:</a:t>
            </a:r>
            <a:endParaRPr lang="ru-RU" sz="40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2946000" y="1449001"/>
            <a:ext cx="8407909" cy="1395000"/>
          </a:xfrm>
        </p:spPr>
        <p:txBody>
          <a:bodyPr/>
          <a:lstStyle/>
          <a:p>
            <a:r>
              <a:rPr 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В обществе семейные традиции принято подразделять на два вида: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общие и специальные.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01000" y="3891688"/>
            <a:ext cx="4803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Общие традиции </a:t>
            </a:r>
            <a:r>
              <a:rPr lang="ru-RU" sz="28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– это традиции, встречающиеся в большинстве семей в том или ином виде.</a:t>
            </a:r>
            <a:endParaRPr lang="ru-RU" sz="28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000" y="2619000"/>
            <a:ext cx="3631462" cy="374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2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719296DE-E499-4BFB-9D6C-B12516A12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1000" y="11478"/>
            <a:ext cx="10515599" cy="720000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Общие семейные традиции:</a:t>
            </a:r>
            <a:endParaRPr lang="ru-RU" sz="4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E5C48BA-14E7-4EF6-81A2-D62869D8A099}"/>
              </a:ext>
            </a:extLst>
          </p:cNvPr>
          <p:cNvSpPr txBox="1"/>
          <p:nvPr/>
        </p:nvSpPr>
        <p:spPr>
          <a:xfrm>
            <a:off x="6916530" y="3004754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2"/>
                </a:solidFill>
              </a:rPr>
              <a:t>2020</a:t>
            </a:r>
            <a:endParaRPr lang="ru-RU" sz="3600" dirty="0">
              <a:solidFill>
                <a:schemeClr val="bg2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70970A3-B863-4131-80E4-3C38EDAB317F}"/>
              </a:ext>
            </a:extLst>
          </p:cNvPr>
          <p:cNvSpPr txBox="1"/>
          <p:nvPr/>
        </p:nvSpPr>
        <p:spPr>
          <a:xfrm>
            <a:off x="5219680" y="3004753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2"/>
                </a:solidFill>
              </a:rPr>
              <a:t>2015</a:t>
            </a:r>
            <a:endParaRPr lang="ru-RU" sz="3600" dirty="0">
              <a:solidFill>
                <a:schemeClr val="bg2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46A4802-354D-4E30-A70E-2E0867306A6B}"/>
              </a:ext>
            </a:extLst>
          </p:cNvPr>
          <p:cNvSpPr txBox="1"/>
          <p:nvPr/>
        </p:nvSpPr>
        <p:spPr>
          <a:xfrm>
            <a:off x="3522830" y="300475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2"/>
                </a:solidFill>
              </a:rPr>
              <a:t>201</a:t>
            </a:r>
            <a:endParaRPr lang="ru-RU" sz="3600" dirty="0">
              <a:solidFill>
                <a:schemeClr val="bg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1000" y="694814"/>
            <a:ext cx="76500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Празднование дней рождений и семейных праздников</a:t>
            </a:r>
            <a:r>
              <a:rPr lang="ru-RU" sz="22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Благодаря таким обычаям и дети, и взрослые получают множество «бонусов»: предвкушение праздника, хорошее настроение, радость общения с семьей, ощущение своей нужности и значимости для близких. Эта традиция – одна из самых теплых и </a:t>
            </a:r>
            <a:r>
              <a:rPr lang="ru-RU" sz="2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веселых.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Домашние </a:t>
            </a:r>
            <a:r>
              <a:rPr lang="ru-RU" sz="22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обязанности </a:t>
            </a:r>
            <a:r>
              <a:rPr lang="ru-RU" sz="22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всех членов семьи, уборка, раскладывание вещей по </a:t>
            </a:r>
            <a:r>
              <a:rPr lang="ru-RU" sz="2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местам.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Совместные игры с детьми. </a:t>
            </a:r>
            <a:r>
              <a:rPr lang="ru-RU" sz="2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таких играх принимают участие и взрослые, и маленькие.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Семейный обед. </a:t>
            </a:r>
            <a:r>
              <a:rPr lang="ru-RU" sz="2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Очень многие семьи чтят традиции гостеприимства, что помогает объединять семьи, собирая их за одним столом.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Семейный совет. </a:t>
            </a:r>
            <a:r>
              <a:rPr lang="ru-RU" sz="22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«Собрание» всех членов семьи, на котором решаются важные вопросы, обсуждается ситуация, строятся дальнейшие планы, рассматривается бюджет семьи и т.п.</a:t>
            </a:r>
            <a:endParaRPr lang="ru-RU" sz="22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000" y="2124000"/>
            <a:ext cx="3754057" cy="426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46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6000" y="144001"/>
            <a:ext cx="10515599" cy="675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Общие семейные традиции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471000" y="1089000"/>
            <a:ext cx="8279999" cy="4949300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Традиции «кнута и пряника». </a:t>
            </a:r>
            <a:r>
              <a:rPr lang="ru-RU" sz="26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каждой семьи есть свои правила, за что можно (если можно) наказывать ребенка, и как его поощрять. Кто-то дает дополнительные карманные деньги, а кто-то – совместный поход в цирк.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Ритуалы приветствия и прощания. </a:t>
            </a:r>
            <a:r>
              <a:rPr lang="ru-RU" sz="26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Пожелания доброго утра и сладких снов, поцелуи, объятия, встреча при возвращении домой – все это является знаками внимания и заботы со стороны близких.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Дни памяти умерших родных и близких.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Совместные прогулки, походы в театры, кино, </a:t>
            </a:r>
            <a:r>
              <a:rPr lang="ru-RU" sz="26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выставки, поездки, в путешествия – эти традиции обогащают жизнь семьи, делают ее более яркой </a:t>
            </a:r>
            <a:r>
              <a:rPr lang="ru-RU" sz="26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насыщенной</a:t>
            </a:r>
            <a:r>
              <a:rPr lang="ru-RU" sz="26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Picture 2" descr="http://im2-tub-ru.yandex.net/i?id=e51c4e62d160c29d40112fd3b5e3dd5a-81-144&amp;n=2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796000" y="1494000"/>
            <a:ext cx="3005281" cy="175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http://im0-tub-ru.yandex.net/i?id=dc091737166beaa4aff60ad2900922fa-54-144&amp;n=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931000" y="3609000"/>
            <a:ext cx="2745000" cy="183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501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6000" y="189001"/>
            <a:ext cx="10515599" cy="765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семейные традиции:</a:t>
            </a:r>
            <a:endParaRPr lang="ru-RU" sz="40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651000" y="1224000"/>
            <a:ext cx="10800000" cy="1350000"/>
          </a:xfrm>
        </p:spPr>
        <p:txBody>
          <a:bodyPr/>
          <a:lstStyle/>
          <a:p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Специальные традиции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особые традиции, присущие одной данной семье. Возможно, это привычка по воскресеньям спать до обеда, или по выходным отправляться на пикник. Или домашний кинотеатр. Или походы в горы. </a:t>
            </a:r>
          </a:p>
          <a:p>
            <a:endParaRPr lang="ru-RU" dirty="0"/>
          </a:p>
        </p:txBody>
      </p:sp>
      <p:pic>
        <p:nvPicPr>
          <p:cNvPr id="4" name="Picture 2" descr="C:\Users\User\Downloads\Семь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51" y="2799000"/>
            <a:ext cx="5158209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ownloads\Portfolio_priv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80" y="2799000"/>
            <a:ext cx="5130000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82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688" y="279000"/>
            <a:ext cx="11017800" cy="132556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интересных семейных традиций</a:t>
            </a:r>
            <a:endParaRPr lang="ru-RU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426000" y="2079000"/>
            <a:ext cx="4454999" cy="31950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сейчас рассмотрим интересные примеры семейных традиций, возможна какая-то из них понравится и вам, и вы захотите внедрить ее в свою семью?!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User\Downloads\1614807322_200-p-fon-dlya-semeinogo-foto-2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859" y="1944000"/>
            <a:ext cx="6400629" cy="426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72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1000" y="189000"/>
            <a:ext cx="11242800" cy="630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интересных семейных традиций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336000" y="774000"/>
            <a:ext cx="6480000" cy="589500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8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 </a:t>
            </a:r>
            <a:r>
              <a:rPr lang="ru-RU" sz="8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Совместная рыбалка до утра. </a:t>
            </a: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Папа, мама, дети, ночь и комары – на это решатся немногие! Но зато и масса эмоций и новых впечатлений тоже обеспечена!</a:t>
            </a:r>
          </a:p>
          <a:p>
            <a:pPr>
              <a:lnSpc>
                <a:spcPct val="120000"/>
              </a:lnSpc>
            </a:pPr>
            <a:r>
              <a:rPr lang="ru-RU" sz="8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 </a:t>
            </a:r>
            <a:r>
              <a:rPr lang="ru-RU" sz="8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Семейное приготовление пищи. </a:t>
            </a: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Мама месит тесто, папа крутит фарш, а ребенок лепит пельмени. Ну и что, что не совсем ровно и правильно. Главное, что все веселые, счастливые и испачканные в муке!</a:t>
            </a:r>
          </a:p>
          <a:p>
            <a:pPr>
              <a:lnSpc>
                <a:spcPct val="120000"/>
              </a:lnSpc>
            </a:pPr>
            <a:r>
              <a:rPr lang="ru-RU" sz="8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 </a:t>
            </a:r>
            <a:r>
              <a:rPr lang="ru-RU" sz="8800" b="1" dirty="0" err="1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Квесты</a:t>
            </a:r>
            <a:r>
              <a:rPr lang="ru-RU" sz="88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случаю дня</a:t>
            </a:r>
            <a:b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рождения. Каждому </a:t>
            </a:r>
            <a:b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имениннику – будь то</a:t>
            </a:r>
            <a:b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ребенок или дедушка –</a:t>
            </a:r>
            <a:b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утром вручается карта, </a:t>
            </a:r>
            <a:b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которой он ищет </a:t>
            </a:r>
            <a:b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подсказки, ведущие его</a:t>
            </a:r>
            <a:b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подарку.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000" y="2034000"/>
            <a:ext cx="5355000" cy="407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81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471000" y="414000"/>
            <a:ext cx="7785000" cy="58050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00000"/>
              </a:lnSpc>
            </a:pPr>
            <a:r>
              <a:rPr lang="ru-RU" sz="23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Рисовать друг другу открытки. </a:t>
            </a: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Просто так, без повода и специального художественного таланта. Вместо того, чтобы обидеться и надуться, написать: «Я тебя люблю! Хоть ты порой и невыносим… Но я тоже не подарок.».</a:t>
            </a:r>
          </a:p>
          <a:p>
            <a:pPr marL="342900" indent="-342900" algn="just">
              <a:lnSpc>
                <a:spcPct val="110000"/>
              </a:lnSpc>
              <a:buFont typeface="Symbol" pitchFamily="18" charset="2"/>
              <a:buChar char="·"/>
            </a:pPr>
            <a:r>
              <a:rPr lang="ru-RU" sz="25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Поездки </a:t>
            </a: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морю зимой. </a:t>
            </a: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Собрать всей семьей рюкзаки и отправиться на морское побережье, подышать свежим воздухом, устроить пикник или переночевать в зимней палатке – все это подарит необычные ощущения и объединит </a:t>
            </a:r>
            <a:r>
              <a:rPr lang="ru-RU" sz="25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семью.</a:t>
            </a:r>
          </a:p>
          <a:p>
            <a:pPr marL="342900" indent="-342900" algn="just">
              <a:lnSpc>
                <a:spcPct val="100000"/>
              </a:lnSpc>
              <a:buFont typeface="Symbol" pitchFamily="18" charset="2"/>
              <a:buChar char="·"/>
            </a:pPr>
            <a:r>
              <a:rPr lang="ru-RU" sz="25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Сказка </a:t>
            </a: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ночь. </a:t>
            </a: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Нет, не просто, когда мама читает малышу. А когда читают все взрослые по очереди, а слушают все. Светлое, доброе, вечное</a:t>
            </a:r>
            <a:r>
              <a:rPr lang="ru-RU" sz="25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00000"/>
              </a:lnSpc>
            </a:pP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 </a:t>
            </a: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Вечера стихов и песен. </a:t>
            </a: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Также можно устраивать домашние спектакли и кукольный театр.</a:t>
            </a:r>
          </a:p>
          <a:p>
            <a:pPr algn="just">
              <a:lnSpc>
                <a:spcPct val="100000"/>
              </a:lnSpc>
            </a:pP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 </a:t>
            </a:r>
            <a:r>
              <a:rPr lang="ru-RU" sz="25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Говорим теплые слова. </a:t>
            </a:r>
            <a:r>
              <a:rPr lang="ru-RU" sz="25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Каждый раз перед едой все говорят друг другу приятные слова и комплименты. Воодушевляет, правда?</a:t>
            </a:r>
          </a:p>
          <a:p>
            <a:pPr marL="457200" indent="-457200">
              <a:buFont typeface="Symbol" pitchFamily="18" charset="2"/>
              <a:buChar char="·"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 descr="C:\Users\User\Downloads\61094498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00" y="3387981"/>
            <a:ext cx="3709565" cy="24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25DE43D-1CC9-418D-8245-FE32ADA3FB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481000" y="774000"/>
            <a:ext cx="3503877" cy="189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3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786000" y="459000"/>
            <a:ext cx="7552800" cy="5354300"/>
          </a:xfrm>
        </p:spPr>
        <p:txBody>
          <a:bodyPr>
            <a:normAutofit/>
          </a:bodyPr>
          <a:lstStyle/>
          <a:p>
            <a:pPr lvl="0" algn="ctr"/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того, чтобы создать новую семейную традицию, необходимо всего две вещи: ваше желание и принципиальное согласие домочадцев. Алгоритм создания традиции можно привести к следующему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buClr>
                <a:schemeClr val="accent1"/>
              </a:buClr>
              <a:buSzPts val="3600"/>
            </a:pPr>
            <a:r>
              <a:rPr lang="ru-RU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Symbol"/>
              </a:rPr>
              <a:t> </a:t>
            </a:r>
            <a:r>
              <a:rPr lang="ru-RU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Собственно, придумайте саму традицию.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buClr>
                <a:schemeClr val="accent1"/>
              </a:buClr>
              <a:buSzPts val="3600"/>
            </a:pPr>
            <a:r>
              <a:rPr lang="ru-RU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Symbol"/>
              </a:rPr>
              <a:t> </a:t>
            </a:r>
            <a:r>
              <a:rPr lang="ru-RU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Сделайте первый шаг. Попробуйте свое «действо».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buClr>
                <a:schemeClr val="accent1"/>
              </a:buClr>
              <a:buSzPts val="3600"/>
            </a:pPr>
            <a:r>
              <a:rPr lang="ru-RU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Symbol"/>
              </a:rPr>
              <a:t> </a:t>
            </a:r>
            <a:r>
              <a:rPr lang="ru-RU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Будьте умеренны в своих желаниях.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0"/>
              </a:spcBef>
              <a:buClr>
                <a:schemeClr val="accent1"/>
              </a:buClr>
              <a:buSzPts val="3600"/>
            </a:pPr>
            <a:r>
              <a:rPr lang="ru-RU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Symbol"/>
              </a:rPr>
              <a:t> </a:t>
            </a:r>
            <a:r>
              <a:rPr lang="ru-RU" sz="2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Закрепляйте традицию. Необходимо повторить ее несколько раз, чтобы она запомнилась и начала неукоснительно соблюдаться.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Picture 2" descr="C:\Users\User\Downloads\1667265430_5-celes-club-p-fon-semya-oboi-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821" y="3474000"/>
            <a:ext cx="3828422" cy="215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er\Downloads\yqmi3weup0zrrgthu9wd53f48ghqacj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210" y="908999"/>
            <a:ext cx="3531033" cy="233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21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0514" y="-216000"/>
            <a:ext cx="10515599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заповеди:</a:t>
            </a:r>
            <a:endParaRPr lang="ru-RU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4"/>
          </p:nvPr>
        </p:nvSpPr>
        <p:spPr>
          <a:xfrm>
            <a:off x="838200" y="1044000"/>
            <a:ext cx="5752799" cy="5039300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Любите свою семью и делайте ее лучше.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Будьте внимательными и чуткими, всегда готовыми прийти на помощь членам своей семьи.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Уважайте </a:t>
            </a:r>
            <a:r>
              <a:rPr lang="ru-RU" alt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мнение всех членов семьи.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alt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Старайтесь понять каждого и если надо простить</a:t>
            </a: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 общайтесь друг с другом, проводите время вместе.</a:t>
            </a:r>
            <a:endParaRPr lang="ru-RU" altLang="ru-RU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alt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Уважайте родственников.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altLang="ru-RU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Почитайте </a:t>
            </a:r>
            <a:r>
              <a:rPr lang="ru-RU" alt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Picture 2" descr="C:\Users\User\Downloads\MZTraQgX6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000" y="1134000"/>
            <a:ext cx="4590000" cy="49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659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83B9C36-89C6-456B-83CA-0743FDD2AC5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1000" y="324000"/>
            <a:ext cx="6645180" cy="4430120"/>
          </a:xfrm>
          <a:custGeom>
            <a:avLst/>
            <a:gdLst>
              <a:gd name="connsiteX0" fmla="*/ 2961443 w 6931728"/>
              <a:gd name="connsiteY0" fmla="*/ 0 h 6858000"/>
              <a:gd name="connsiteX1" fmla="*/ 3956029 w 6931728"/>
              <a:gd name="connsiteY1" fmla="*/ 0 h 6858000"/>
              <a:gd name="connsiteX2" fmla="*/ 3987639 w 6931728"/>
              <a:gd name="connsiteY2" fmla="*/ 4017 h 6858000"/>
              <a:gd name="connsiteX3" fmla="*/ 6931728 w 6931728"/>
              <a:gd name="connsiteY3" fmla="*/ 3436992 h 6858000"/>
              <a:gd name="connsiteX4" fmla="*/ 4158665 w 6931728"/>
              <a:gd name="connsiteY4" fmla="*/ 6839425 h 6858000"/>
              <a:gd name="connsiteX5" fmla="*/ 4054652 w 6931728"/>
              <a:gd name="connsiteY5" fmla="*/ 6858000 h 6858000"/>
              <a:gd name="connsiteX6" fmla="*/ 2862820 w 6931728"/>
              <a:gd name="connsiteY6" fmla="*/ 6858000 h 6858000"/>
              <a:gd name="connsiteX7" fmla="*/ 2758807 w 6931728"/>
              <a:gd name="connsiteY7" fmla="*/ 6839425 h 6858000"/>
              <a:gd name="connsiteX8" fmla="*/ 3675 w 6931728"/>
              <a:gd name="connsiteY8" fmla="*/ 3792085 h 6858000"/>
              <a:gd name="connsiteX9" fmla="*/ 0 w 6931728"/>
              <a:gd name="connsiteY9" fmla="*/ 3719314 h 6858000"/>
              <a:gd name="connsiteX10" fmla="*/ 0 w 6931728"/>
              <a:gd name="connsiteY10" fmla="*/ 3154670 h 6858000"/>
              <a:gd name="connsiteX11" fmla="*/ 3675 w 6931728"/>
              <a:gd name="connsiteY11" fmla="*/ 3081899 h 6858000"/>
              <a:gd name="connsiteX12" fmla="*/ 2929834 w 6931728"/>
              <a:gd name="connsiteY12" fmla="*/ 401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931728" h="6858000">
                <a:moveTo>
                  <a:pt x="2961443" y="0"/>
                </a:moveTo>
                <a:lnTo>
                  <a:pt x="3956029" y="0"/>
                </a:lnTo>
                <a:lnTo>
                  <a:pt x="3987639" y="4017"/>
                </a:lnTo>
                <a:cubicBezTo>
                  <a:pt x="5654697" y="258738"/>
                  <a:pt x="6931728" y="1698731"/>
                  <a:pt x="6931728" y="3436992"/>
                </a:cubicBezTo>
                <a:cubicBezTo>
                  <a:pt x="6931728" y="5115313"/>
                  <a:pt x="5741249" y="6515582"/>
                  <a:pt x="4158665" y="6839425"/>
                </a:cubicBezTo>
                <a:lnTo>
                  <a:pt x="4054652" y="6858000"/>
                </a:lnTo>
                <a:lnTo>
                  <a:pt x="2862820" y="6858000"/>
                </a:lnTo>
                <a:lnTo>
                  <a:pt x="2758807" y="6839425"/>
                </a:lnTo>
                <a:cubicBezTo>
                  <a:pt x="1289265" y="6538714"/>
                  <a:pt x="157813" y="5309860"/>
                  <a:pt x="3675" y="3792085"/>
                </a:cubicBezTo>
                <a:lnTo>
                  <a:pt x="0" y="3719314"/>
                </a:lnTo>
                <a:lnTo>
                  <a:pt x="0" y="3154670"/>
                </a:lnTo>
                <a:lnTo>
                  <a:pt x="3675" y="3081899"/>
                </a:lnTo>
                <a:cubicBezTo>
                  <a:pt x="163742" y="1505749"/>
                  <a:pt x="1377745" y="241171"/>
                  <a:pt x="2929834" y="4017"/>
                </a:cubicBezTo>
                <a:close/>
              </a:path>
            </a:pathLst>
          </a:cu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23BD3689-927D-44E0-9168-5B279F27AB2B}"/>
              </a:ext>
            </a:extLst>
          </p:cNvPr>
          <p:cNvSpPr/>
          <p:nvPr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E080FEEB-0723-48BB-A3C4-0580E1C81FDC}"/>
              </a:ext>
            </a:extLst>
          </p:cNvPr>
          <p:cNvSpPr/>
          <p:nvPr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4643" y="991548"/>
            <a:ext cx="56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65281B"/>
              </a:buClr>
              <a:buSzPts val="2400"/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Как видим, семейные традиции – это интересно и здорово. Не пренебрегайте ими, ведь они сплачивают семью, помогают ей стать единым 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  <a:sym typeface="Times New Roman"/>
              </a:rPr>
              <a:t>целым!</a:t>
            </a:r>
            <a:endParaRPr lang="ru-RU" sz="24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06000" y="4959000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buClr>
                <a:srgbClr val="65281B"/>
              </a:buClr>
              <a:buSzPts val="2400"/>
            </a:pPr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69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rgbClr val="167373"/>
      </a:dk1>
      <a:lt1>
        <a:srgbClr val="DCEFEB"/>
      </a:lt1>
      <a:dk2>
        <a:srgbClr val="000000"/>
      </a:dk2>
      <a:lt2>
        <a:srgbClr val="FFFFFF"/>
      </a:lt2>
      <a:accent1>
        <a:srgbClr val="1E3259"/>
      </a:accent1>
      <a:accent2>
        <a:srgbClr val="167373"/>
      </a:accent2>
      <a:accent3>
        <a:srgbClr val="60BFBF"/>
      </a:accent3>
      <a:accent4>
        <a:srgbClr val="F2C849"/>
      </a:accent4>
      <a:accent5>
        <a:srgbClr val="F29191"/>
      </a:accent5>
      <a:accent6>
        <a:srgbClr val="DCEFEB"/>
      </a:accent6>
      <a:hlink>
        <a:srgbClr val="1E3259"/>
      </a:hlink>
      <a:folHlink>
        <a:srgbClr val="60BFBF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1067</Words>
  <Application>Microsoft Office PowerPoint</Application>
  <PresentationFormat>Произвольный</PresentationFormat>
  <Paragraphs>76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Цель:  Сформировать представление учащихся о семье, традициях и семейных ценностях, о доброжелательных отношениях родных людей.</vt:lpstr>
      <vt:lpstr>Что такое семья?</vt:lpstr>
      <vt:lpstr>Презентация PowerPoint</vt:lpstr>
      <vt:lpstr>Семейные ценности –главные принципы, на которых строится вся жизнь семьи.    </vt:lpstr>
      <vt:lpstr>Что такое семейные традиции?</vt:lpstr>
      <vt:lpstr> Что же дают семейные традиции людям?</vt:lpstr>
      <vt:lpstr>Виды семейных традиций:</vt:lpstr>
      <vt:lpstr>Общие семейные традиции:</vt:lpstr>
      <vt:lpstr>Общие семейные традиции</vt:lpstr>
      <vt:lpstr>Специальные семейные традиции:</vt:lpstr>
      <vt:lpstr>Примеры интересных семейных традиций</vt:lpstr>
      <vt:lpstr>Примеры интересных семейных традиций</vt:lpstr>
      <vt:lpstr>Презентация PowerPoint</vt:lpstr>
      <vt:lpstr>Презентация PowerPoint</vt:lpstr>
      <vt:lpstr>Семейные заповеди: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ее</cp:lastModifiedBy>
  <cp:revision>29</cp:revision>
  <dcterms:created xsi:type="dcterms:W3CDTF">2020-06-20T14:12:20Z</dcterms:created>
  <dcterms:modified xsi:type="dcterms:W3CDTF">2024-11-20T08:59:11Z</dcterms:modified>
</cp:coreProperties>
</file>