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60" r:id="rId5"/>
    <p:sldId id="262" r:id="rId6"/>
    <p:sldId id="265" r:id="rId7"/>
    <p:sldId id="266" r:id="rId8"/>
    <p:sldId id="267" r:id="rId9"/>
    <p:sldId id="264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9E432-1C4F-4C97-8BA5-1BB98839B736}" type="datetimeFigureOut">
              <a:rPr lang="ru-RU" smtClean="0"/>
              <a:pPr/>
              <a:t>17-04-2020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C8429-9DB1-436C-B278-FD6AD43E0C9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2130425"/>
            <a:ext cx="5758408" cy="1470025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Консультация для родителей по теме</a:t>
            </a:r>
            <a:r>
              <a:rPr lang="ru-RU" sz="2800" b="1" dirty="0" smtClean="0"/>
              <a:t>:</a:t>
            </a:r>
            <a:br>
              <a:rPr lang="ru-RU" sz="2800" b="1" dirty="0" smtClean="0"/>
            </a:br>
            <a:r>
              <a:rPr lang="ru-RU" sz="2800" b="1" dirty="0" smtClean="0"/>
              <a:t> </a:t>
            </a:r>
            <a:r>
              <a:rPr lang="ru-RU" sz="2800" b="1" dirty="0" smtClean="0"/>
              <a:t>«Инновационные методы работы с детьми С ОВЗ (ранний детский аутизм</a:t>
            </a:r>
            <a:r>
              <a:rPr lang="ru-RU" sz="2800" b="1" dirty="0" smtClean="0"/>
              <a:t>)»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4437112"/>
            <a:ext cx="4968552" cy="1368152"/>
          </a:xfrm>
        </p:spPr>
        <p:txBody>
          <a:bodyPr>
            <a:normAutofit fontScale="85000" lnSpcReduction="20000"/>
          </a:bodyPr>
          <a:lstStyle/>
          <a:p>
            <a:r>
              <a:rPr lang="ru-RU" sz="2000" b="1" dirty="0" smtClean="0"/>
              <a:t>          Выполнил: воспитатель высшей категории</a:t>
            </a:r>
          </a:p>
          <a:p>
            <a:r>
              <a:rPr lang="ru-RU" sz="2000" b="1" dirty="0" err="1" smtClean="0"/>
              <a:t>Н.В.Василенко</a:t>
            </a:r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/>
          </a:p>
          <a:p>
            <a:r>
              <a:rPr lang="ru-RU" sz="2000" b="1" dirty="0" smtClean="0"/>
              <a:t> 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620688"/>
            <a:ext cx="6213376" cy="178621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Что такое АУТИЗМ?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2492895"/>
            <a:ext cx="6923112" cy="23042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/>
              <a:t>        «</a:t>
            </a:r>
            <a:r>
              <a:rPr lang="ru-RU" sz="2800" b="1" dirty="0"/>
              <a:t>Аутичность (от греческого — "сам</a:t>
            </a:r>
            <a:r>
              <a:rPr lang="ru-RU" sz="2800" b="1" dirty="0" smtClean="0"/>
              <a:t>")</a:t>
            </a:r>
          </a:p>
          <a:p>
            <a:pPr marL="0" indent="0" algn="ctr">
              <a:buNone/>
            </a:pPr>
            <a:r>
              <a:rPr lang="ru-RU" sz="2800" b="1" dirty="0" smtClean="0"/>
              <a:t>обозначает </a:t>
            </a:r>
            <a:r>
              <a:rPr lang="ru-RU" sz="2800" b="1" dirty="0"/>
              <a:t>крайние формы нарушения контактов, уход от реальности в мир </a:t>
            </a:r>
            <a:r>
              <a:rPr lang="ru-RU" sz="2800" b="1" dirty="0" smtClean="0"/>
              <a:t>собственных переживаний»</a:t>
            </a:r>
          </a:p>
          <a:p>
            <a:pPr marL="0" indent="0" algn="ctr">
              <a:buNone/>
            </a:pP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/>
              <a:t>Три основные области, в которых аутизм проявляется особенно ярко: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2708920"/>
            <a:ext cx="6923112" cy="3417243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b="1" dirty="0"/>
              <a:t>речь и коммуникация;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b="1" dirty="0"/>
              <a:t> социальное взаимодействие; </a:t>
            </a:r>
            <a:endParaRPr lang="ru-RU" b="1" dirty="0" smtClean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b="1" dirty="0" smtClean="0"/>
              <a:t>воображение</a:t>
            </a:r>
            <a:r>
              <a:rPr lang="ru-RU" b="1" dirty="0"/>
              <a:t>, эмоциональная сфера.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8169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Выделяют </a:t>
            </a:r>
            <a:r>
              <a:rPr lang="ru-RU" sz="2800" b="1" dirty="0"/>
              <a:t>четыре основных формы проявления </a:t>
            </a:r>
            <a:r>
              <a:rPr lang="ru-RU" sz="2800" b="1" dirty="0" smtClean="0"/>
              <a:t>аутизма: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2200093"/>
            <a:ext cx="7283152" cy="3633267"/>
          </a:xfrm>
        </p:spPr>
        <p:txBody>
          <a:bodyPr>
            <a:normAutofit/>
          </a:bodyPr>
          <a:lstStyle/>
          <a:p>
            <a:r>
              <a:rPr lang="ru-RU" sz="2800" b="1" dirty="0"/>
              <a:t>Полная отрешенность от происходящего</a:t>
            </a:r>
            <a:r>
              <a:rPr lang="ru-RU" sz="2800" b="1" dirty="0" smtClean="0"/>
              <a:t>.</a:t>
            </a:r>
          </a:p>
          <a:p>
            <a:r>
              <a:rPr lang="ru-RU" sz="2800" b="1" dirty="0"/>
              <a:t>Активное </a:t>
            </a:r>
            <a:r>
              <a:rPr lang="ru-RU" sz="2800" b="1" dirty="0" smtClean="0"/>
              <a:t>отвержение</a:t>
            </a:r>
          </a:p>
          <a:p>
            <a:r>
              <a:rPr lang="ru-RU" sz="2800" b="1" dirty="0" smtClean="0"/>
              <a:t>Захваченность </a:t>
            </a:r>
            <a:r>
              <a:rPr lang="ru-RU" sz="2800" b="1" dirty="0"/>
              <a:t>артистическими интересами</a:t>
            </a:r>
            <a:r>
              <a:rPr lang="ru-RU" sz="2800" b="1" dirty="0" smtClean="0"/>
              <a:t>.</a:t>
            </a:r>
          </a:p>
          <a:p>
            <a:r>
              <a:rPr lang="ru-RU" sz="2800" b="1" dirty="0"/>
              <a:t>Чрезвычайная трудность организации общения и взаимодействия. </a:t>
            </a:r>
          </a:p>
        </p:txBody>
      </p:sp>
    </p:spTree>
    <p:extLst>
      <p:ext uri="{BB962C8B-B14F-4D97-AF65-F5344CB8AC3E}">
        <p14:creationId xmlns:p14="http://schemas.microsoft.com/office/powerpoint/2010/main" val="411024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+mn-lt"/>
              </a:rPr>
              <a:t>КАК ПОМОЧЬ АУТИЧНОМУ РЕБЕНКУ ?</a:t>
            </a:r>
            <a:endParaRPr lang="ru-RU" sz="28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Родители должны понять, как сложно жить их ребенку в этом мире, научиться терпеливо наблюдать за ним, замечая и интерпретируя вслух каждое его слово и каждый жест. Это поможет расширить внутренний мир маленького человека и подтолкнет его к необходимости выражать свои мысли, чувства и эмоции словами. Кроме того, родители должны понять, что их ребенок очень раним. Любое мимолетно сказанное взрослыми слово может стать причиной «эмоциональной бури». Именно поэтому родители должны быть очень осторожны и деликатны, общаясь </a:t>
            </a:r>
            <a:r>
              <a:rPr lang="ru-RU" sz="2400" dirty="0" smtClean="0"/>
              <a:t>с ребенком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70811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+mn-lt"/>
              </a:rPr>
              <a:t>КАК ПОМОЧЬ АУТИЧНОМУ РЕБЕНКУ ?</a:t>
            </a:r>
            <a:endParaRPr lang="ru-RU" sz="28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Установить эмоциональный контакт с ребенком и привить ему навыки социального поведения может помочь семейное чтение. Лучше всего читать, посадив ребенка на руки (тактильные ощущение будут способствовать укреплению контактов родителя с ребенком). Причем желательно медленное , поэтапное , тщательное , эмоционально насыщенно е освоение художественных образов литературных героев. Лучше читать и обсуждать книгу не один раз. Это поможет ребенку научиться лучше понимать себя и других, а вновь образованные стереотипы общения снизят тревожность и повысят его уверенность в себе. </a:t>
            </a:r>
          </a:p>
        </p:txBody>
      </p:sp>
    </p:spTree>
    <p:extLst>
      <p:ext uri="{BB962C8B-B14F-4D97-AF65-F5344CB8AC3E}">
        <p14:creationId xmlns:p14="http://schemas.microsoft.com/office/powerpoint/2010/main" val="1887981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152128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+mn-lt"/>
              </a:rPr>
              <a:t>КАК ПОМОЧЬ АУТИЧНОМУ РЕБЕНКУ ?</a:t>
            </a:r>
            <a:endParaRPr lang="ru-RU" sz="28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1760" y="2348880"/>
            <a:ext cx="4752528" cy="3777283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/>
              <a:t>Если ребенок совсем мал, нужно как можно чаще брать его на руки, прижимать к себе, поглаживать его (даже если он сопротивляется этому на первых порах) и говорить ему ласковые слова.</a:t>
            </a:r>
          </a:p>
        </p:txBody>
      </p:sp>
    </p:spTree>
    <p:extLst>
      <p:ext uri="{BB962C8B-B14F-4D97-AF65-F5344CB8AC3E}">
        <p14:creationId xmlns:p14="http://schemas.microsoft.com/office/powerpoint/2010/main" val="3621452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Шпаргалка для взрослых, или Правила работы с аутичными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4525963"/>
          </a:xfrm>
        </p:spPr>
        <p:txBody>
          <a:bodyPr>
            <a:normAutofit fontScale="92500" lnSpcReduction="10000"/>
          </a:bodyPr>
          <a:lstStyle/>
          <a:p>
            <a:r>
              <a:rPr lang="ru-RU" sz="2000" b="1" dirty="0"/>
              <a:t>1. </a:t>
            </a:r>
            <a:r>
              <a:rPr lang="ru-RU" sz="2000" b="1" dirty="0" smtClean="0"/>
              <a:t>Принимать </a:t>
            </a:r>
            <a:r>
              <a:rPr lang="ru-RU" sz="2000" b="1" dirty="0"/>
              <a:t>ребенка таким, какой он есть. </a:t>
            </a:r>
            <a:endParaRPr lang="ru-RU" sz="2000" b="1" dirty="0" smtClean="0"/>
          </a:p>
          <a:p>
            <a:r>
              <a:rPr lang="ru-RU" sz="2000" b="1" dirty="0" smtClean="0"/>
              <a:t>2</a:t>
            </a:r>
            <a:r>
              <a:rPr lang="ru-RU" sz="2000" b="1" dirty="0"/>
              <a:t>. Исходить из интересов ребенка. </a:t>
            </a:r>
            <a:endParaRPr lang="ru-RU" sz="2000" b="1" dirty="0" smtClean="0"/>
          </a:p>
          <a:p>
            <a:r>
              <a:rPr lang="ru-RU" sz="2000" b="1" dirty="0" smtClean="0"/>
              <a:t>3</a:t>
            </a:r>
            <a:r>
              <a:rPr lang="ru-RU" sz="2000" b="1" dirty="0"/>
              <a:t>. Строго придерживаться определенного режима и ритма жизни ребенка. </a:t>
            </a:r>
            <a:endParaRPr lang="ru-RU" sz="2000" b="1" dirty="0" smtClean="0"/>
          </a:p>
          <a:p>
            <a:r>
              <a:rPr lang="ru-RU" sz="2000" b="1" dirty="0" smtClean="0"/>
              <a:t>4</a:t>
            </a:r>
            <a:r>
              <a:rPr lang="ru-RU" sz="2000" b="1" dirty="0"/>
              <a:t>. Соблюдать ежедневные ритуалы (они обеспечивают безопасность ребенка</a:t>
            </a:r>
            <a:r>
              <a:rPr lang="ru-RU" sz="2000" b="1" dirty="0" smtClean="0"/>
              <a:t>).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5. Научиться улавливать малейшие вербальные и невербальные сигналы ребенка , свидетельствующие о его дискомфорте </a:t>
            </a:r>
            <a:r>
              <a:rPr lang="ru-RU" sz="2000" b="1" dirty="0" smtClean="0"/>
              <a:t>.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6. Чаще присутствовать в группе </a:t>
            </a:r>
            <a:r>
              <a:rPr lang="ru-RU" sz="2000" b="1" dirty="0" smtClean="0"/>
              <a:t>, </a:t>
            </a:r>
            <a:r>
              <a:rPr lang="ru-RU" sz="2000" b="1" dirty="0"/>
              <a:t>где занимается ребенок</a:t>
            </a:r>
            <a:r>
              <a:rPr lang="ru-RU" sz="2000" b="1" dirty="0" smtClean="0"/>
              <a:t>.</a:t>
            </a:r>
          </a:p>
          <a:p>
            <a:r>
              <a:rPr lang="ru-RU" sz="2000" b="1" dirty="0" smtClean="0"/>
              <a:t> 7.Как </a:t>
            </a:r>
            <a:r>
              <a:rPr lang="ru-RU" sz="2000" b="1" dirty="0"/>
              <a:t>можно чаще разговаривать с ребенком. </a:t>
            </a:r>
          </a:p>
          <a:p>
            <a:r>
              <a:rPr lang="ru-RU" sz="2000" b="1" dirty="0" smtClean="0"/>
              <a:t>8</a:t>
            </a:r>
            <a:r>
              <a:rPr lang="ru-RU" sz="2000" b="1" dirty="0"/>
              <a:t>. Обеспечить комфортную обстановку для </a:t>
            </a:r>
            <a:r>
              <a:rPr lang="ru-RU" sz="2000" b="1" dirty="0" smtClean="0"/>
              <a:t>обще­ния </a:t>
            </a:r>
            <a:r>
              <a:rPr lang="ru-RU" sz="2000" b="1" dirty="0"/>
              <a:t>и обучения</a:t>
            </a:r>
            <a:r>
              <a:rPr lang="ru-RU" sz="2000" b="1" dirty="0" smtClean="0"/>
              <a:t>.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9. Терпеливо объяснят ь ребенку смысл его </a:t>
            </a:r>
            <a:r>
              <a:rPr lang="ru-RU" sz="2000" b="1" dirty="0" smtClean="0"/>
              <a:t>деятельности</a:t>
            </a:r>
            <a:r>
              <a:rPr lang="ru-RU" sz="2000" b="1" dirty="0"/>
              <a:t>, используя четкую наглядную </a:t>
            </a:r>
            <a:r>
              <a:rPr lang="ru-RU" sz="2000" b="1" dirty="0" smtClean="0"/>
              <a:t>информацию </a:t>
            </a:r>
            <a:r>
              <a:rPr lang="ru-RU" sz="2000" b="1" dirty="0"/>
              <a:t>(схемы, карты и т. п</a:t>
            </a:r>
            <a:r>
              <a:rPr lang="ru-RU" sz="2000" b="1" dirty="0" smtClean="0"/>
              <a:t>.).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10. Избегать переутомления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2736961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 ИГРАТЬ С АУТИЧНЫМИ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r>
              <a:rPr lang="ru-RU" sz="2400" b="1" dirty="0"/>
              <a:t>рекомендуя игры для работы с аутичными детьми, мы подразумеваем, что проводить их вы будете только </a:t>
            </a:r>
            <a:r>
              <a:rPr lang="ru-RU" sz="2400" b="1" dirty="0" smtClean="0"/>
              <a:t>исходя </a:t>
            </a:r>
            <a:r>
              <a:rPr lang="ru-RU" sz="2400" b="1" dirty="0"/>
              <a:t>из </a:t>
            </a:r>
            <a:r>
              <a:rPr lang="ru-RU" sz="2400" b="1" dirty="0" smtClean="0"/>
              <a:t>реальных </a:t>
            </a:r>
            <a:r>
              <a:rPr lang="ru-RU" sz="2400" b="1" dirty="0"/>
              <a:t>возможностей и </a:t>
            </a:r>
            <a:r>
              <a:rPr lang="ru-RU" sz="2400" b="1" dirty="0" smtClean="0"/>
              <a:t>необходимости</a:t>
            </a:r>
          </a:p>
          <a:p>
            <a:pPr algn="just"/>
            <a:r>
              <a:rPr lang="ru-RU" sz="2400" dirty="0"/>
              <a:t>«РУКАВИЧКИ» </a:t>
            </a:r>
            <a:endParaRPr lang="ru-RU" sz="2400" dirty="0" smtClean="0"/>
          </a:p>
          <a:p>
            <a:pPr algn="just"/>
            <a:r>
              <a:rPr lang="ru-RU" sz="2400" dirty="0" smtClean="0"/>
              <a:t>Цель </a:t>
            </a:r>
            <a:r>
              <a:rPr lang="ru-RU" sz="2400" dirty="0"/>
              <a:t>Включение аутичных детей в групповую работу. Для игры нужны вырезанные из бумаги рукавички, </a:t>
            </a:r>
            <a:r>
              <a:rPr lang="ru-RU" sz="2400" dirty="0" smtClean="0"/>
              <a:t>количество </a:t>
            </a:r>
            <a:r>
              <a:rPr lang="ru-RU" sz="2400" dirty="0"/>
              <a:t>пар равно количеству пар участников игры. Ведущий раскидывает рукавички с одинаковым орнаментом, но не раскрашенным, по помещению. </a:t>
            </a:r>
            <a:r>
              <a:rPr lang="ru-RU" sz="2400" dirty="0" smtClean="0"/>
              <a:t>Ребенок свободно двигается. Отыскивает </a:t>
            </a:r>
            <a:r>
              <a:rPr lang="ru-RU" sz="2400" dirty="0"/>
              <a:t>свою «пару», отходят в уголок и с помощью трех карандашей разного цвета стараются как можно быстрее раскрасить совершенно одинаковые рукавички</a:t>
            </a:r>
            <a:r>
              <a:rPr lang="ru-RU" sz="2400" dirty="0" smtClean="0"/>
              <a:t>. </a:t>
            </a:r>
            <a:r>
              <a:rPr lang="ru-RU" sz="2400" dirty="0"/>
              <a:t>Дети сразу видят и понимают целесообразность своих действий (ищут пару). </a:t>
            </a:r>
            <a:r>
              <a:rPr lang="ru-RU" sz="2400" dirty="0" smtClean="0"/>
              <a:t>Взрослый </a:t>
            </a:r>
            <a:r>
              <a:rPr lang="ru-RU" sz="2400" dirty="0"/>
              <a:t>наблюдает, как организуют совместную работу пары, как делят карандаши, как при этом договариваются. Проводить игру рекомендуется в два этапа. На первом этапе дети только ищут парную рукавичку. Проиграв подобным образом несколько раз, можно переходить ко второму этапу: найдя пару, участники игры раскрашивают парные рукавички.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62107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 ИГРАТЬ С АУТИЧНЫМИ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400" dirty="0"/>
              <a:t>«</a:t>
            </a:r>
            <a:r>
              <a:rPr lang="ru-RU" sz="2400" b="1" dirty="0"/>
              <a:t>ЩЕПКИ НА РЕКЕ» </a:t>
            </a:r>
            <a:endParaRPr lang="ru-RU" sz="2400" b="1" dirty="0" smtClean="0"/>
          </a:p>
          <a:p>
            <a:pPr algn="just"/>
            <a:r>
              <a:rPr lang="ru-RU" sz="2400" dirty="0" smtClean="0"/>
              <a:t>Цель </a:t>
            </a:r>
            <a:r>
              <a:rPr lang="ru-RU" sz="2400" dirty="0"/>
              <a:t>Создать спокойную, доверительную атмосферу. Участники встают в два длинных ряда, один напротив другого. Расстояние между рядами должно быть больше вытянутой руки. Это все вместе — Вода одной реки. По реке сейчас поплывут Щепки. Первый ребенок, первая Щепка, начинает движение. Он сам решит, как будет двигаться. Например, закроет глаза и поплывет прямо. А Вода плавно поможет руками Щепке найти дорогу. Возможно, щепка поплывет не прямо, а будет крутиться. Вода должна и этой щепке помочь найти дорогу. Может быть, Щепка, оставив глаза открытыми, будет двигаться хаотично или кругами. Вода должна и ей помочь. Когда Щепка проходит до конца Реки, она становится рядом с последним ребенком и ждет, пока не приплывет следующая, которая встает напротив первой. Тем самым они составляют Реку и постепенно удлиняют ее. Так, неспешно, Река будет блуждать по классу, пока все дети не проплывут по Реке, изображая Щепки. Дети сами могут решить, как они в качестве «Щепок» будут «двигаться по Воде»: медленно или быстро. Дети, которые будут Водой, должны потренироваться приостанавливать и направлять самые разные Щепки. Аутичному ребенку не обязательно быть в роли Щепки.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99370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 ИГРАТЬ С АУТИЧНЫМИ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«ОХОТА НА ТИГРОВ</a:t>
            </a:r>
            <a:r>
              <a:rPr lang="ru-RU" sz="2400" dirty="0" smtClean="0"/>
              <a:t>» (Е. В. Карпова, Е. К. Лютова, 1999) Цель: </a:t>
            </a:r>
            <a:r>
              <a:rPr lang="ru-RU" sz="2400" dirty="0"/>
              <a:t>Научить детей планировать свои действия во времени. Группа участников встает в круг. Водящий выходит за круг, становится спиной к группе и начинает громко считать до 10. В это время участники передают друг другу </a:t>
            </a:r>
            <a:r>
              <a:rPr lang="ru-RU" sz="2400" dirty="0" smtClean="0"/>
              <a:t>маленького </a:t>
            </a:r>
            <a:r>
              <a:rPr lang="ru-RU" sz="2400" dirty="0"/>
              <a:t>игрушечного тигра. После окончания счета тот, у кого находится тигр, вытягивая руки вперед, закрывает тигра ладошками. Остальные участники делают то же самое. Задача водящего — найти тигра. Как правило, аутичным детям трудно сразу включиться в игру, поэтому сначала необходимо дать им возможность понаблюдать за ходом игры со стороны.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5731261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 ИГРАТЬ С АУТИЧНЫМИ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«ПОКАЖИ НОС» </a:t>
            </a:r>
            <a:r>
              <a:rPr lang="ru-RU" sz="2400" dirty="0" smtClean="0"/>
              <a:t>(Е. А. Васильева) </a:t>
            </a:r>
          </a:p>
          <a:p>
            <a:pPr algn="just"/>
            <a:r>
              <a:rPr lang="ru-RU" sz="2400" dirty="0" smtClean="0"/>
              <a:t>Цель: </a:t>
            </a:r>
            <a:r>
              <a:rPr lang="ru-RU" sz="2400" dirty="0"/>
              <a:t>Помочь детям ощутить и осознать свое тело. Раз, два, три, четыре, пять, Начинаем мы играть. Вы смотрите, не зевайте И за мной все повторяйте, Что я вам сейчас скажу И при этом покажу. </a:t>
            </a:r>
            <a:r>
              <a:rPr lang="ru-RU" sz="2400" dirty="0" smtClean="0"/>
              <a:t>Взрослый, </a:t>
            </a:r>
            <a:r>
              <a:rPr lang="ru-RU" sz="2400" dirty="0"/>
              <a:t>называя части своего тела, показывает их на себе, кладет на них руку. Дети повторяют за ним </a:t>
            </a:r>
            <a:r>
              <a:rPr lang="ru-RU" sz="2400" dirty="0" smtClean="0"/>
              <a:t>движения </a:t>
            </a:r>
            <a:r>
              <a:rPr lang="ru-RU" sz="2400" dirty="0"/>
              <a:t>, показывая на себе на себе названные части тела. Затем воспитатель начинает «путать» детей: называть одну часть тела, а показывать другую. Дети должны заметить это и не повторить неверные движения.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884085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 ИГРАТЬ С АУТИЧНЫМИ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smtClean="0"/>
              <a:t> </a:t>
            </a:r>
            <a:r>
              <a:rPr lang="ru-RU" sz="2400" dirty="0"/>
              <a:t>«КТО Я?» </a:t>
            </a:r>
            <a:r>
              <a:rPr lang="ru-RU" sz="2400" dirty="0" smtClean="0"/>
              <a:t>(Г. Д. Черепанова)</a:t>
            </a:r>
          </a:p>
          <a:p>
            <a:pPr algn="just"/>
            <a:r>
              <a:rPr lang="ru-RU" sz="2400" dirty="0" smtClean="0"/>
              <a:t> Цель: Развитие представлений и воображения ребенка. Содержание Взрослый поочередно надевает на себя атрибуты представителей различных профессий (врач, артист, дирижер, дрессировщик, милиционер и т. д.). Ребенок должен отгадать, кто это был.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99193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 ИГРАТЬ С АУТИЧНЫМИ ДЕТЬМИ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«ПРИДУМКИ» (Г. Д. Черепанова) Цель Научить детей распознавать различные эмоции. Взрослый просит ребенка придумать небольшой рассказ, ориентируясь на картинки. Он говорит: «Я начну придумывать историю, а ты продолжишь ее. К этой истории у нас уже нарисованы картинки. Например, Таня вышла во двор гулять. Она взяла мяч. Настроение у нее было вот такое (</a:t>
            </a:r>
            <a:r>
              <a:rPr lang="ru-RU" sz="2400" dirty="0" smtClean="0"/>
              <a:t>педагог </a:t>
            </a:r>
            <a:r>
              <a:rPr lang="ru-RU" sz="2400" dirty="0"/>
              <a:t>показывает на карточку № 1...). Как ты думаешь, что произошло?» «Затем Таня...» </a:t>
            </a:r>
            <a:r>
              <a:rPr lang="ru-RU" sz="2400" dirty="0" smtClean="0"/>
              <a:t>(взрослый показывает </a:t>
            </a:r>
            <a:r>
              <a:rPr lang="ru-RU" sz="2400" dirty="0"/>
              <a:t>карточку № 2....) и т. д. (рис. 9).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1176408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          КАК </a:t>
            </a:r>
            <a:r>
              <a:rPr lang="ru-RU" sz="2800" b="1" dirty="0"/>
              <a:t>ИГРАТЬ С АУТИЧНЫМИ ДЕТЬМИ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96752"/>
            <a:ext cx="6205262" cy="4525963"/>
          </a:xfrm>
        </p:spPr>
      </p:pic>
    </p:spTree>
    <p:extLst>
      <p:ext uri="{BB962C8B-B14F-4D97-AF65-F5344CB8AC3E}">
        <p14:creationId xmlns:p14="http://schemas.microsoft.com/office/powerpoint/2010/main" val="17247858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          КАК </a:t>
            </a:r>
            <a:r>
              <a:rPr lang="ru-RU" sz="2800" b="1" dirty="0"/>
              <a:t>ИГРАТЬ С АУТИЧНЫМИ ДЕТЬМИ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«СОЛНЕЧНЫЙ ЗАЙЧИК» (Г. Д. Черепанова) </a:t>
            </a:r>
            <a:endParaRPr lang="ru-RU" sz="2000" dirty="0" smtClean="0"/>
          </a:p>
          <a:p>
            <a:r>
              <a:rPr lang="ru-RU" sz="2000" dirty="0" smtClean="0"/>
              <a:t>Цель </a:t>
            </a:r>
            <a:r>
              <a:rPr lang="ru-RU" sz="2000" dirty="0"/>
              <a:t>Развитие внимания и умения ориентироваться в </a:t>
            </a:r>
            <a:r>
              <a:rPr lang="ru-RU" sz="2000" dirty="0" smtClean="0"/>
              <a:t>про­странстве</a:t>
            </a:r>
            <a:r>
              <a:rPr lang="ru-RU" sz="2000" dirty="0"/>
              <a:t>. «К нам в гости пришел Солнечный зайчик. Найди, где он находится. </a:t>
            </a:r>
            <a:r>
              <a:rPr lang="ru-RU" sz="2000" dirty="0" smtClean="0"/>
              <a:t>(Взрослый </a:t>
            </a:r>
            <a:r>
              <a:rPr lang="ru-RU" sz="2000" dirty="0"/>
              <a:t>включает фонарик и светит им на стенку.) А теперь зайчик будет двигаться. Запомни, как он двигался, и нарисуй его путь». Ребенок следит взглядом за движением светового пятна, а затем </a:t>
            </a:r>
            <a:r>
              <a:rPr lang="ru-RU" sz="2000" dirty="0" smtClean="0"/>
              <a:t>зарисовывает траекторию </a:t>
            </a:r>
            <a:r>
              <a:rPr lang="ru-RU" sz="2000" dirty="0"/>
              <a:t>пути зайчика на бумаге (</a:t>
            </a:r>
            <a:r>
              <a:rPr lang="ru-RU" sz="2000" dirty="0" smtClean="0"/>
              <a:t>рис. ниже).</a:t>
            </a:r>
          </a:p>
          <a:p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859356"/>
            <a:ext cx="38100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940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Список рекомендуемой литературы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600200"/>
            <a:ext cx="7355160" cy="4525963"/>
          </a:xfrm>
        </p:spPr>
        <p:txBody>
          <a:bodyPr>
            <a:noAutofit/>
          </a:bodyPr>
          <a:lstStyle/>
          <a:p>
            <a:r>
              <a:rPr lang="ru-RU" sz="2400" dirty="0"/>
              <a:t>1</a:t>
            </a:r>
            <a:r>
              <a:rPr lang="ru-RU" sz="2400" dirty="0" smtClean="0"/>
              <a:t>. </a:t>
            </a:r>
            <a:r>
              <a:rPr lang="ru-RU" sz="2400" dirty="0"/>
              <a:t>Выготский Л. С. Вопросы детской психологии. СПб., 1997. </a:t>
            </a:r>
            <a:endParaRPr lang="ru-RU" sz="2400" dirty="0" smtClean="0"/>
          </a:p>
          <a:p>
            <a:r>
              <a:rPr lang="ru-RU" sz="2400" dirty="0"/>
              <a:t>2</a:t>
            </a:r>
            <a:r>
              <a:rPr lang="ru-RU" sz="2400" dirty="0" smtClean="0"/>
              <a:t>. </a:t>
            </a:r>
            <a:r>
              <a:rPr lang="ru-RU" sz="2400" dirty="0" err="1"/>
              <a:t>Гиппенрейтер</a:t>
            </a:r>
            <a:r>
              <a:rPr lang="ru-RU" sz="2400" dirty="0"/>
              <a:t> Ю. Б. Общаться с ребенком. Как? М., 2000. </a:t>
            </a:r>
            <a:endParaRPr lang="ru-RU" sz="2400" dirty="0" smtClean="0"/>
          </a:p>
          <a:p>
            <a:r>
              <a:rPr lang="ru-RU" sz="2400" dirty="0"/>
              <a:t>3</a:t>
            </a:r>
            <a:r>
              <a:rPr lang="ru-RU" sz="2400" dirty="0" smtClean="0"/>
              <a:t>. </a:t>
            </a:r>
            <a:r>
              <a:rPr lang="ru-RU" sz="2400" dirty="0"/>
              <a:t>Захаров А. И. Предупреждение отклонений в поведении ребенка. СПб., 1997. </a:t>
            </a:r>
            <a:endParaRPr lang="ru-RU" sz="2400" dirty="0" smtClean="0"/>
          </a:p>
          <a:p>
            <a:r>
              <a:rPr lang="ru-RU" sz="2400" dirty="0"/>
              <a:t>4</a:t>
            </a:r>
            <a:r>
              <a:rPr lang="ru-RU" sz="2400" dirty="0" smtClean="0"/>
              <a:t>. </a:t>
            </a:r>
            <a:r>
              <a:rPr lang="ru-RU" sz="2400" dirty="0" err="1"/>
              <a:t>Зинкевич-Евстшнеева</a:t>
            </a:r>
            <a:r>
              <a:rPr lang="ru-RU" sz="2400" dirty="0"/>
              <a:t> Т. Д., </a:t>
            </a:r>
            <a:r>
              <a:rPr lang="ru-RU" sz="2400" dirty="0" err="1"/>
              <a:t>НисневичЛ</a:t>
            </a:r>
            <a:r>
              <a:rPr lang="ru-RU" sz="2400" dirty="0"/>
              <a:t>. А. Как помочь «особому» ребенку. СПб</a:t>
            </a:r>
            <a:r>
              <a:rPr lang="ru-RU" sz="2400" dirty="0" smtClean="0"/>
              <a:t>.,</a:t>
            </a:r>
          </a:p>
          <a:p>
            <a:r>
              <a:rPr lang="ru-RU" sz="2400" dirty="0" smtClean="0"/>
              <a:t>5. </a:t>
            </a:r>
            <a:r>
              <a:rPr lang="ru-RU" sz="2400" dirty="0"/>
              <a:t>Карабанова О. А. Игра в коррекции психического развития ребенка. М., 1997. </a:t>
            </a:r>
          </a:p>
        </p:txBody>
      </p:sp>
    </p:spTree>
    <p:extLst>
      <p:ext uri="{BB962C8B-B14F-4D97-AF65-F5344CB8AC3E}">
        <p14:creationId xmlns:p14="http://schemas.microsoft.com/office/powerpoint/2010/main" val="484874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cd9ac2bccd521e56c23dfab429231491ae4bb6"/>
</p:tagLst>
</file>

<file path=ppt/theme/theme1.xml><?xml version="1.0" encoding="utf-8"?>
<a:theme xmlns:a="http://schemas.openxmlformats.org/drawingml/2006/main" name="reading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reading</Template>
  <TotalTime>107</TotalTime>
  <Words>1433</Words>
  <Application>Microsoft Office PowerPoint</Application>
  <PresentationFormat>Экран (4:3)</PresentationFormat>
  <Paragraphs>62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reading</vt:lpstr>
      <vt:lpstr>Консультация для родителей по теме:  «Инновационные методы работы с детьми С ОВЗ (ранний детский аутизм)»</vt:lpstr>
      <vt:lpstr>Что такое АУТИЗМ?</vt:lpstr>
      <vt:lpstr>Три основные области, в которых аутизм проявляется особенно ярко:</vt:lpstr>
      <vt:lpstr>Выделяют четыре основных формы проявления аутизма:</vt:lpstr>
      <vt:lpstr>КАК ПОМОЧЬ АУТИЧНОМУ РЕБЕНКУ ?</vt:lpstr>
      <vt:lpstr>КАК ПОМОЧЬ АУТИЧНОМУ РЕБЕНКУ ?</vt:lpstr>
      <vt:lpstr>КАК ПОМОЧЬ АУТИЧНОМУ РЕБЕНКУ ?</vt:lpstr>
      <vt:lpstr>Шпаргалка для взрослых, или Правила работы с аутичными детьми</vt:lpstr>
      <vt:lpstr>КАК ИГРАТЬ С АУТИЧНЫМИ ДЕТЬМИ</vt:lpstr>
      <vt:lpstr>КАК ИГРАТЬ С АУТИЧНЫМИ ДЕТЬМИ</vt:lpstr>
      <vt:lpstr>КАК ИГРАТЬ С АУТИЧНЫМИ ДЕТЬМИ</vt:lpstr>
      <vt:lpstr>КАК ИГРАТЬ С АУТИЧНЫМИ ДЕТЬМИ</vt:lpstr>
      <vt:lpstr>КАК ИГРАТЬ С АУТИЧНЫМИ ДЕТЬМИ</vt:lpstr>
      <vt:lpstr>КАК ИГРАТЬ С АУТИЧНЫМИ ДЕТЬМИ</vt:lpstr>
      <vt:lpstr>          КАК ИГРАТЬ С АУТИЧНЫМИ ДЕТЬМИ</vt:lpstr>
      <vt:lpstr>          КАК ИГРАТЬ С АУТИЧНЫМИ ДЕТЬМИ</vt:lpstr>
      <vt:lpstr>Список рекомендуемой литературы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Консультация для родителей по теме: «Инновационные методы работы с детьми С ОВЗ (ранний детский аутизм)</dc:title>
  <dc:creator>Пользователь Windows</dc:creator>
  <cp:lastModifiedBy>Пользователь Windows</cp:lastModifiedBy>
  <cp:revision>27</cp:revision>
  <dcterms:created xsi:type="dcterms:W3CDTF">2020-04-17T07:14:39Z</dcterms:created>
  <dcterms:modified xsi:type="dcterms:W3CDTF">2020-04-17T07:13:42Z</dcterms:modified>
</cp:coreProperties>
</file>