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6"/>
  </p:notesMasterIdLst>
  <p:sldIdLst>
    <p:sldId id="257" r:id="rId2"/>
    <p:sldId id="291" r:id="rId3"/>
    <p:sldId id="258" r:id="rId4"/>
    <p:sldId id="292" r:id="rId5"/>
    <p:sldId id="317" r:id="rId6"/>
    <p:sldId id="266" r:id="rId7"/>
    <p:sldId id="318" r:id="rId8"/>
    <p:sldId id="267" r:id="rId9"/>
    <p:sldId id="319" r:id="rId10"/>
    <p:sldId id="293" r:id="rId11"/>
    <p:sldId id="320" r:id="rId12"/>
    <p:sldId id="271" r:id="rId13"/>
    <p:sldId id="321" r:id="rId14"/>
    <p:sldId id="259" r:id="rId15"/>
    <p:sldId id="297" r:id="rId16"/>
    <p:sldId id="261" r:id="rId17"/>
    <p:sldId id="298" r:id="rId18"/>
    <p:sldId id="262" r:id="rId19"/>
    <p:sldId id="299" r:id="rId20"/>
    <p:sldId id="263" r:id="rId21"/>
    <p:sldId id="300" r:id="rId22"/>
    <p:sldId id="264" r:id="rId23"/>
    <p:sldId id="301" r:id="rId24"/>
    <p:sldId id="273" r:id="rId25"/>
    <p:sldId id="302" r:id="rId26"/>
    <p:sldId id="274" r:id="rId27"/>
    <p:sldId id="303" r:id="rId28"/>
    <p:sldId id="275" r:id="rId29"/>
    <p:sldId id="304" r:id="rId30"/>
    <p:sldId id="276" r:id="rId31"/>
    <p:sldId id="305" r:id="rId32"/>
    <p:sldId id="277" r:id="rId33"/>
    <p:sldId id="306" r:id="rId34"/>
    <p:sldId id="278" r:id="rId35"/>
    <p:sldId id="307" r:id="rId36"/>
    <p:sldId id="279" r:id="rId37"/>
    <p:sldId id="308" r:id="rId38"/>
    <p:sldId id="285" r:id="rId39"/>
    <p:sldId id="309" r:id="rId40"/>
    <p:sldId id="280" r:id="rId41"/>
    <p:sldId id="310" r:id="rId42"/>
    <p:sldId id="281" r:id="rId43"/>
    <p:sldId id="311" r:id="rId44"/>
    <p:sldId id="282" r:id="rId45"/>
    <p:sldId id="312" r:id="rId46"/>
    <p:sldId id="283" r:id="rId47"/>
    <p:sldId id="313" r:id="rId48"/>
    <p:sldId id="286" r:id="rId49"/>
    <p:sldId id="314" r:id="rId50"/>
    <p:sldId id="287" r:id="rId51"/>
    <p:sldId id="315" r:id="rId52"/>
    <p:sldId id="284" r:id="rId53"/>
    <p:sldId id="316" r:id="rId54"/>
    <p:sldId id="260" r:id="rId5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BE4245"/>
    <a:srgbClr val="FF33CC"/>
    <a:srgbClr val="FF9966"/>
    <a:srgbClr val="FF9900"/>
    <a:srgbClr val="26C6CA"/>
    <a:srgbClr val="FF66FF"/>
    <a:srgbClr val="FF99CC"/>
    <a:srgbClr val="CCFF99"/>
    <a:srgbClr val="05AB0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69" autoAdjust="0"/>
    <p:restoredTop sz="94673" autoAdjust="0"/>
  </p:normalViewPr>
  <p:slideViewPr>
    <p:cSldViewPr>
      <p:cViewPr varScale="1">
        <p:scale>
          <a:sx n="88" d="100"/>
          <a:sy n="88" d="100"/>
        </p:scale>
        <p:origin x="-1286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11362-B2BE-4B7E-8193-778993545B80}" type="datetimeFigureOut">
              <a:rPr lang="ru-RU" smtClean="0"/>
              <a:pPr/>
              <a:t>24.01.2025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29F2A0-DF1A-4248-8243-9C4B607377D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9F2A0-DF1A-4248-8243-9C4B607377D7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9F2A0-DF1A-4248-8243-9C4B607377D7}" type="slidenum">
              <a:rPr lang="ru-RU" smtClean="0"/>
              <a:pPr/>
              <a:t>45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EB4B-7414-43CD-A2F5-F1E6C549653D}" type="datetimeFigureOut">
              <a:rPr lang="ru-RU" smtClean="0"/>
              <a:pPr/>
              <a:t>24.01.2025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11081E8-DA7D-4661-95DA-22A1927A8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EB4B-7414-43CD-A2F5-F1E6C549653D}" type="datetimeFigureOut">
              <a:rPr lang="ru-RU" smtClean="0"/>
              <a:pPr/>
              <a:t>24.01.2025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11081E8-DA7D-4661-95DA-22A1927A8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EB4B-7414-43CD-A2F5-F1E6C549653D}" type="datetimeFigureOut">
              <a:rPr lang="ru-RU" smtClean="0"/>
              <a:pPr/>
              <a:t>24.01.2025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081E8-DA7D-4661-95DA-22A1927A87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EB4B-7414-43CD-A2F5-F1E6C549653D}" type="datetimeFigureOut">
              <a:rPr lang="ru-RU" smtClean="0"/>
              <a:pPr/>
              <a:t>24.01.2025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081E8-DA7D-4661-95DA-22A1927A8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EB4B-7414-43CD-A2F5-F1E6C549653D}" type="datetimeFigureOut">
              <a:rPr lang="ru-RU" smtClean="0"/>
              <a:pPr/>
              <a:t>24.01.2025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11081E8-DA7D-4661-95DA-22A1927A87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EB4B-7414-43CD-A2F5-F1E6C549653D}" type="datetimeFigureOut">
              <a:rPr lang="ru-RU" smtClean="0"/>
              <a:pPr/>
              <a:t>24.01.2025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081E8-DA7D-4661-95DA-22A1927A8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EB4B-7414-43CD-A2F5-F1E6C549653D}" type="datetimeFigureOut">
              <a:rPr lang="ru-RU" smtClean="0"/>
              <a:pPr/>
              <a:t>24.01.2025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081E8-DA7D-4661-95DA-22A1927A8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EB4B-7414-43CD-A2F5-F1E6C549653D}" type="datetimeFigureOut">
              <a:rPr lang="ru-RU" smtClean="0"/>
              <a:pPr/>
              <a:t>24.01.2025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081E8-DA7D-4661-95DA-22A1927A8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EB4B-7414-43CD-A2F5-F1E6C549653D}" type="datetimeFigureOut">
              <a:rPr lang="ru-RU" smtClean="0"/>
              <a:pPr/>
              <a:t>24.01.2025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081E8-DA7D-4661-95DA-22A1927A87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EB4B-7414-43CD-A2F5-F1E6C549653D}" type="datetimeFigureOut">
              <a:rPr lang="ru-RU" smtClean="0"/>
              <a:pPr/>
              <a:t>24.01.2025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081E8-DA7D-4661-95DA-22A1927A8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EB4B-7414-43CD-A2F5-F1E6C549653D}" type="datetimeFigureOut">
              <a:rPr lang="ru-RU" smtClean="0"/>
              <a:pPr/>
              <a:t>24.01.2025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081E8-DA7D-4661-95DA-22A1927A8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0ADEB4B-7414-43CD-A2F5-F1E6C549653D}" type="datetimeFigureOut">
              <a:rPr lang="ru-RU" smtClean="0"/>
              <a:pPr/>
              <a:t>24.01.2025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11081E8-DA7D-4661-95DA-22A1927A87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slide" Target="slide28.xml"/><Relationship Id="rId18" Type="http://schemas.openxmlformats.org/officeDocument/2006/relationships/slide" Target="slide36.xml"/><Relationship Id="rId26" Type="http://schemas.openxmlformats.org/officeDocument/2006/relationships/slide" Target="slide42.xml"/><Relationship Id="rId3" Type="http://schemas.openxmlformats.org/officeDocument/2006/relationships/slide" Target="slide8.xml"/><Relationship Id="rId21" Type="http://schemas.openxmlformats.org/officeDocument/2006/relationships/slide" Target="slide48.xml"/><Relationship Id="rId7" Type="http://schemas.openxmlformats.org/officeDocument/2006/relationships/slide" Target="slide14.xml"/><Relationship Id="rId12" Type="http://schemas.openxmlformats.org/officeDocument/2006/relationships/slide" Target="slide26.xml"/><Relationship Id="rId17" Type="http://schemas.openxmlformats.org/officeDocument/2006/relationships/slide" Target="slide34.xml"/><Relationship Id="rId25" Type="http://schemas.openxmlformats.org/officeDocument/2006/relationships/slide" Target="slide52.xml"/><Relationship Id="rId2" Type="http://schemas.openxmlformats.org/officeDocument/2006/relationships/slide" Target="slide4.xml"/><Relationship Id="rId16" Type="http://schemas.openxmlformats.org/officeDocument/2006/relationships/slide" Target="slide24.xml"/><Relationship Id="rId20" Type="http://schemas.openxmlformats.org/officeDocument/2006/relationships/slide" Target="slide4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slide" Target="slide22.xml"/><Relationship Id="rId24" Type="http://schemas.openxmlformats.org/officeDocument/2006/relationships/slide" Target="slide40.xml"/><Relationship Id="rId5" Type="http://schemas.openxmlformats.org/officeDocument/2006/relationships/slide" Target="slide12.xml"/><Relationship Id="rId15" Type="http://schemas.openxmlformats.org/officeDocument/2006/relationships/slide" Target="slide32.xml"/><Relationship Id="rId23" Type="http://schemas.openxmlformats.org/officeDocument/2006/relationships/slide" Target="slide50.xml"/><Relationship Id="rId10" Type="http://schemas.openxmlformats.org/officeDocument/2006/relationships/slide" Target="slide20.xml"/><Relationship Id="rId19" Type="http://schemas.openxmlformats.org/officeDocument/2006/relationships/slide" Target="slide44.xml"/><Relationship Id="rId4" Type="http://schemas.openxmlformats.org/officeDocument/2006/relationships/slide" Target="slide10.xml"/><Relationship Id="rId9" Type="http://schemas.openxmlformats.org/officeDocument/2006/relationships/slide" Target="slide18.xml"/><Relationship Id="rId14" Type="http://schemas.openxmlformats.org/officeDocument/2006/relationships/slide" Target="slide30.xml"/><Relationship Id="rId22" Type="http://schemas.openxmlformats.org/officeDocument/2006/relationships/slide" Target="slide38.xml"/><Relationship Id="rId27" Type="http://schemas.openxmlformats.org/officeDocument/2006/relationships/slide" Target="slide5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5" Type="http://schemas.openxmlformats.org/officeDocument/2006/relationships/image" Target="../media/image13.png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slide" Target="slide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image" Target="../media/image4.png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slide" Target="slide4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4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7" Type="http://schemas.openxmlformats.org/officeDocument/2006/relationships/hyperlink" Target="Budzametneinadoroge.flv" TargetMode="Externa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01-02%20&#1043;&#1072;&#1088;&#1084;&#1086;&#1085;&#1080;&#1103;%20&#1089;&#1074;&#1077;&#1090;&#1086;&#1092;&#1086;&#1088;&#1072;.avi" TargetMode="Externa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&#1058;&#1072;&#1085;&#1103;\2021-2022%20&#1091;&#1095;&#1077;&#1073;&#1085;&#1099;&#1081;%20&#1075;&#1086;&#1076;\&#1055;&#1088;&#1086;&#1077;&#1082;&#1090;%20&#1089;&#1074;&#1077;&#1090;&#1086;&#1092;&#1086;&#1088;\&#1055;&#1088;&#1072;&#1074;&#1080;&#1083;&#1072;%20&#1076;&#1086;&#1088;&#1086;&#1078;&#1085;&#1086;&#1075;&#1086;%20&#1076;&#1074;&#1080;&#1078;&#1077;&#1085;&#1080;&#1103;.mp4" TargetMode="External"/><Relationship Id="rId4" Type="http://schemas.openxmlformats.org/officeDocument/2006/relationships/image" Target="../media/image2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51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4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images/search?img_url=http://cs956.vk.me/v956988/3/FmxSQyzQz-E.jpg&amp;_=1446119066744&amp;p=1&amp;text=%D0%BA%D0%B0%D1%80%D1%82%D0%B8%D0%BD%D0%BA%D0%B8%20%D0%B7%D0%BD%D0%B0%D0%BA%D0%B8%20%D0%B4%D0%BE%D1%80%D0%BE%D0%B6%D0%BD%D0%BE%D0%B3%D0%BE%20%D0%B4%D0%B2%D0%B8%D0%B6%D0%B5%D0%BD%D0%B8%D1%8F%20%D0%B4%D0%BB%D1%8F%20%D0%B4%D0%B5%D1%82%D0%B5%D0%B9&amp;redircnt=1446119045.1&amp;noreask=1&amp;pos=57&amp;rpt=simage&amp;lr=50" TargetMode="External"/><Relationship Id="rId2" Type="http://schemas.openxmlformats.org/officeDocument/2006/relationships/hyperlink" Target="http://www.uchportal.ru/load/192-1-0-23546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andex.ru/images/search?text=%D0%B0%D0%BD%D0%B8%D0%BC%D0%B0%D1%86%D0%B8%D1%8F%20%D0%B2%20%D0%B2%D0%B8%D0%B4%D0%B5%20%D0%B4%D0%BE%D1%80%D0%BE%D0%B6%D0%BD%D1%8B%D1%85%20%D0%B7%D0%BD%D0%B0%D0%BA%D0%BE%D0%B2&amp;redircnt=1446119134.1&amp;noreask=1&amp;lr=5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cap="none" dirty="0" smtClean="0">
                <a:solidFill>
                  <a:srgbClr val="0033CC"/>
                </a:solidFill>
                <a:effectLst/>
                <a:latin typeface="Times New Roman" pitchFamily="18" charset="0"/>
                <a:cs typeface="Times New Roman" pitchFamily="18" charset="0"/>
              </a:rPr>
              <a:t>Интеллектуальная игра для учащихся начальной школы</a:t>
            </a:r>
            <a:endParaRPr lang="ru-RU" sz="3200" b="1" cap="none" dirty="0">
              <a:solidFill>
                <a:srgbClr val="0033CC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91681" y="908721"/>
            <a:ext cx="6048672" cy="381642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5400" b="1" cap="none" spc="50" dirty="0" smtClean="0">
              <a:ln w="11430"/>
              <a:solidFill>
                <a:srgbClr val="FF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4000" b="1" cap="none" spc="50" dirty="0" smtClean="0">
                <a:ln w="11430"/>
                <a:solidFill>
                  <a:srgbClr val="FF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Сражение по правилам дорожного движения</a:t>
            </a:r>
          </a:p>
          <a:p>
            <a:pPr algn="ctr"/>
            <a:endParaRPr lang="ru-RU" sz="5400" b="1" spc="50" dirty="0" smtClean="0">
              <a:ln w="11430"/>
              <a:solidFill>
                <a:srgbClr val="FF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sz="5400" b="1" cap="none" spc="50" dirty="0" smtClean="0">
              <a:ln w="11430"/>
              <a:solidFill>
                <a:srgbClr val="FF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4500570"/>
            <a:ext cx="7143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400" b="1" cap="none" spc="0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39952" y="3429000"/>
            <a:ext cx="42263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 </a:t>
            </a:r>
          </a:p>
          <a:p>
            <a:r>
              <a:rPr lang="ru-RU" b="1" dirty="0" smtClean="0"/>
              <a:t>МАОУ «Гимназия №33</a:t>
            </a:r>
            <a:r>
              <a:rPr lang="ru-RU" b="1" smtClean="0"/>
              <a:t>» г.Пермь</a:t>
            </a:r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Учитель Ященко Татьяна Викторовна</a:t>
            </a:r>
            <a:endParaRPr lang="ru-RU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Autofit/>
          </a:bodyPr>
          <a:lstStyle/>
          <a:p>
            <a:pPr algn="ctr"/>
            <a:r>
              <a:rPr lang="ru-RU" sz="5400" b="1" cap="none" dirty="0" smtClean="0">
                <a:solidFill>
                  <a:srgbClr val="FF33CC"/>
                </a:solidFill>
                <a:effectLst/>
                <a:latin typeface="+mn-lt"/>
              </a:rPr>
              <a:t>Правила игры</a:t>
            </a:r>
            <a:endParaRPr lang="ru-RU" sz="5400" b="1" cap="none" dirty="0">
              <a:solidFill>
                <a:srgbClr val="FF33CC"/>
              </a:solidFill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686800" cy="3929090"/>
          </a:xfrm>
        </p:spPr>
        <p:txBody>
          <a:bodyPr>
            <a:normAutofit fontScale="85000" lnSpcReduction="20000"/>
          </a:bodyPr>
          <a:lstStyle/>
          <a:p>
            <a:r>
              <a:rPr lang="ru-RU" sz="2600" b="1" dirty="0" smtClean="0"/>
              <a:t>В игре могут принимать участие 2-3 команды.</a:t>
            </a:r>
          </a:p>
          <a:p>
            <a:r>
              <a:rPr lang="ru-RU" sz="2600" b="1" dirty="0" smtClean="0"/>
              <a:t> По жеребьёвке определяется право первого хода. </a:t>
            </a:r>
          </a:p>
          <a:p>
            <a:r>
              <a:rPr lang="ru-RU" sz="2600" b="1" dirty="0" smtClean="0"/>
              <a:t>Участникам игры для обсуждения предлагают пять тем. В каждой теме по пять вопросов. Вопросы расположены по уровням сложности, каждому уровню сложности присвоены баллы (от 10 до 50).</a:t>
            </a:r>
          </a:p>
          <a:p>
            <a:r>
              <a:rPr lang="ru-RU" sz="2600" b="1" dirty="0" smtClean="0"/>
              <a:t>Команда по своему желанию выбирает уровень сложности и тему. </a:t>
            </a:r>
          </a:p>
          <a:p>
            <a:r>
              <a:rPr lang="ru-RU" sz="2600" b="1" dirty="0" smtClean="0"/>
              <a:t>На размышление и обсуждение вопроса дается не более 1 минуты. В том случае, если команда не находит ответа или отвечает неправильно, право ответа переходит к соперникам. </a:t>
            </a:r>
          </a:p>
          <a:p>
            <a:r>
              <a:rPr lang="ru-RU" sz="2600" b="1" dirty="0" smtClean="0"/>
              <a:t>Баллы присуждаются команде, назвавшей правильный ответ. Эта команда и получает право следующего хода.</a:t>
            </a:r>
          </a:p>
          <a:p>
            <a:endParaRPr lang="ru-RU" dirty="0">
              <a:latin typeface="Garamond Premr Pro Smbd" pitchFamily="18" charset="0"/>
            </a:endParaRPr>
          </a:p>
        </p:txBody>
      </p:sp>
      <p:pic>
        <p:nvPicPr>
          <p:cNvPr id="4" name="Picture 16" descr="C:\Users\Пользователь\Desktop\с флэшки\tomakov-3 копия.gi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35896" y="5013176"/>
            <a:ext cx="2439152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929058" y="6215082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33CC"/>
                </a:solidFill>
              </a:rPr>
              <a:t>Кнопка ответа</a:t>
            </a:r>
            <a:endParaRPr lang="ru-RU" sz="2000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rgbClr val="FF33CC"/>
            </a:solidFill>
          </a:ln>
        </p:spPr>
        <p:txBody>
          <a:bodyPr/>
          <a:lstStyle/>
          <a:p>
            <a:pPr algn="ctr"/>
            <a:r>
              <a:rPr lang="ru-RU" b="1" i="1" cap="none" dirty="0" smtClean="0">
                <a:solidFill>
                  <a:srgbClr val="0033CC"/>
                </a:solidFill>
                <a:effectLst/>
              </a:rPr>
              <a:t>Категории вопросов</a:t>
            </a:r>
            <a:endParaRPr lang="ru-RU" b="1" i="1" cap="none" dirty="0">
              <a:solidFill>
                <a:srgbClr val="0033CC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686800" cy="4525963"/>
          </a:xfrm>
        </p:spPr>
        <p:txBody>
          <a:bodyPr/>
          <a:lstStyle/>
          <a:p>
            <a:endParaRPr lang="ru-RU" dirty="0" smtClean="0"/>
          </a:p>
          <a:p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Багетная рамка 4">
            <a:hlinkClick r:id="rId2" action="ppaction://hlinksldjump"/>
          </p:cNvPr>
          <p:cNvSpPr/>
          <p:nvPr/>
        </p:nvSpPr>
        <p:spPr>
          <a:xfrm>
            <a:off x="2857488" y="1357298"/>
            <a:ext cx="1071570" cy="857256"/>
          </a:xfrm>
          <a:prstGeom prst="bevel">
            <a:avLst/>
          </a:prstGeom>
          <a:solidFill>
            <a:srgbClr val="05AB0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i="1" dirty="0" smtClean="0">
                <a:solidFill>
                  <a:srgbClr val="002060"/>
                </a:solidFill>
              </a:rPr>
              <a:t>10</a:t>
            </a:r>
            <a:endParaRPr lang="ru-RU" sz="4400" b="1" i="1" dirty="0">
              <a:solidFill>
                <a:srgbClr val="002060"/>
              </a:solidFill>
            </a:endParaRPr>
          </a:p>
        </p:txBody>
      </p:sp>
      <p:sp>
        <p:nvSpPr>
          <p:cNvPr id="7" name="Багетная рамка 6">
            <a:hlinkClick r:id="rId3" action="ppaction://hlinksldjump"/>
          </p:cNvPr>
          <p:cNvSpPr/>
          <p:nvPr/>
        </p:nvSpPr>
        <p:spPr>
          <a:xfrm>
            <a:off x="5357818" y="1357298"/>
            <a:ext cx="1071570" cy="857256"/>
          </a:xfrm>
          <a:prstGeom prst="bevel">
            <a:avLst/>
          </a:prstGeom>
          <a:solidFill>
            <a:srgbClr val="05AB0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i="1" dirty="0" smtClean="0">
                <a:solidFill>
                  <a:srgbClr val="002060"/>
                </a:solidFill>
              </a:rPr>
              <a:t>30</a:t>
            </a:r>
            <a:endParaRPr lang="ru-RU" sz="4400" b="1" i="1" dirty="0">
              <a:solidFill>
                <a:srgbClr val="002060"/>
              </a:solidFill>
            </a:endParaRPr>
          </a:p>
        </p:txBody>
      </p:sp>
      <p:sp>
        <p:nvSpPr>
          <p:cNvPr id="8" name="Багетная рамка 7">
            <a:hlinkClick r:id="rId4" action="ppaction://hlinksldjump"/>
          </p:cNvPr>
          <p:cNvSpPr/>
          <p:nvPr/>
        </p:nvSpPr>
        <p:spPr>
          <a:xfrm>
            <a:off x="6643702" y="1357298"/>
            <a:ext cx="1071570" cy="857256"/>
          </a:xfrm>
          <a:prstGeom prst="bevel">
            <a:avLst/>
          </a:prstGeom>
          <a:solidFill>
            <a:srgbClr val="05AB0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i="1" dirty="0" smtClean="0">
                <a:solidFill>
                  <a:srgbClr val="002060"/>
                </a:solidFill>
              </a:rPr>
              <a:t>40</a:t>
            </a:r>
            <a:endParaRPr lang="ru-RU" sz="4400" b="1" i="1" dirty="0">
              <a:solidFill>
                <a:srgbClr val="002060"/>
              </a:solidFill>
            </a:endParaRPr>
          </a:p>
        </p:txBody>
      </p:sp>
      <p:sp>
        <p:nvSpPr>
          <p:cNvPr id="9" name="Багетная рамка 8">
            <a:hlinkClick r:id="rId5" action="ppaction://hlinksldjump"/>
          </p:cNvPr>
          <p:cNvSpPr/>
          <p:nvPr/>
        </p:nvSpPr>
        <p:spPr>
          <a:xfrm>
            <a:off x="7858148" y="1357298"/>
            <a:ext cx="1071570" cy="857256"/>
          </a:xfrm>
          <a:prstGeom prst="bevel">
            <a:avLst/>
          </a:prstGeom>
          <a:solidFill>
            <a:srgbClr val="05AB0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i="1" dirty="0" smtClean="0">
                <a:solidFill>
                  <a:srgbClr val="002060"/>
                </a:solidFill>
              </a:rPr>
              <a:t>50</a:t>
            </a:r>
            <a:endParaRPr lang="ru-RU" sz="4400" b="1" i="1" dirty="0">
              <a:solidFill>
                <a:srgbClr val="002060"/>
              </a:solidFill>
            </a:endParaRPr>
          </a:p>
        </p:txBody>
      </p:sp>
      <p:sp>
        <p:nvSpPr>
          <p:cNvPr id="10" name="Багетная рамка 9">
            <a:hlinkClick r:id="rId6" action="ppaction://hlinksldjump"/>
          </p:cNvPr>
          <p:cNvSpPr/>
          <p:nvPr/>
        </p:nvSpPr>
        <p:spPr>
          <a:xfrm>
            <a:off x="4071934" y="1357298"/>
            <a:ext cx="1071570" cy="857256"/>
          </a:xfrm>
          <a:prstGeom prst="bevel">
            <a:avLst/>
          </a:prstGeom>
          <a:solidFill>
            <a:srgbClr val="05AB0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i="1" dirty="0" smtClean="0">
                <a:solidFill>
                  <a:srgbClr val="002060"/>
                </a:solidFill>
              </a:rPr>
              <a:t>20</a:t>
            </a:r>
            <a:endParaRPr lang="ru-RU" sz="4400" b="1" i="1" dirty="0">
              <a:solidFill>
                <a:srgbClr val="002060"/>
              </a:solidFill>
            </a:endParaRPr>
          </a:p>
        </p:txBody>
      </p:sp>
      <p:sp>
        <p:nvSpPr>
          <p:cNvPr id="12" name="Багетная рамка 11"/>
          <p:cNvSpPr/>
          <p:nvPr/>
        </p:nvSpPr>
        <p:spPr>
          <a:xfrm>
            <a:off x="357158" y="1357298"/>
            <a:ext cx="2286016" cy="857256"/>
          </a:xfrm>
          <a:prstGeom prst="bevel">
            <a:avLst/>
          </a:prstGeom>
          <a:solidFill>
            <a:srgbClr val="05AB0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</a:rPr>
              <a:t>Дорожные знаки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sp>
        <p:nvSpPr>
          <p:cNvPr id="13" name="Багетная рамка 12"/>
          <p:cNvSpPr/>
          <p:nvPr/>
        </p:nvSpPr>
        <p:spPr>
          <a:xfrm>
            <a:off x="357158" y="2428868"/>
            <a:ext cx="2286016" cy="92869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Правила для пешеходов</a:t>
            </a:r>
            <a:endParaRPr lang="ru-RU" b="1" i="1" dirty="0">
              <a:solidFill>
                <a:srgbClr val="00206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4" name="Багетная рамка 13">
            <a:hlinkClick r:id="rId7" action="ppaction://hlinksldjump"/>
          </p:cNvPr>
          <p:cNvSpPr/>
          <p:nvPr/>
        </p:nvSpPr>
        <p:spPr>
          <a:xfrm>
            <a:off x="2857488" y="2428868"/>
            <a:ext cx="1143008" cy="92869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10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15" name="Багетная рамка 14">
            <a:hlinkClick r:id="rId8" action="ppaction://hlinksldjump"/>
          </p:cNvPr>
          <p:cNvSpPr/>
          <p:nvPr/>
        </p:nvSpPr>
        <p:spPr>
          <a:xfrm>
            <a:off x="4071934" y="2428868"/>
            <a:ext cx="1143008" cy="92869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20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16" name="Багетная рамка 15">
            <a:hlinkClick r:id="rId9" action="ppaction://hlinksldjump"/>
          </p:cNvPr>
          <p:cNvSpPr/>
          <p:nvPr/>
        </p:nvSpPr>
        <p:spPr>
          <a:xfrm>
            <a:off x="5286380" y="2428868"/>
            <a:ext cx="1143008" cy="92869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30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17" name="Багетная рамка 16">
            <a:hlinkClick r:id="rId10" action="ppaction://hlinksldjump"/>
          </p:cNvPr>
          <p:cNvSpPr/>
          <p:nvPr/>
        </p:nvSpPr>
        <p:spPr>
          <a:xfrm>
            <a:off x="6572264" y="2428868"/>
            <a:ext cx="1143008" cy="92869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40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18" name="Багетная рамка 17">
            <a:hlinkClick r:id="rId11" action="ppaction://hlinksldjump"/>
          </p:cNvPr>
          <p:cNvSpPr/>
          <p:nvPr/>
        </p:nvSpPr>
        <p:spPr>
          <a:xfrm>
            <a:off x="7786710" y="2428868"/>
            <a:ext cx="1143008" cy="92869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50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19" name="Багетная рамка 18"/>
          <p:cNvSpPr/>
          <p:nvPr/>
        </p:nvSpPr>
        <p:spPr>
          <a:xfrm>
            <a:off x="323528" y="3501008"/>
            <a:ext cx="2286016" cy="928694"/>
          </a:xfrm>
          <a:prstGeom prst="bevel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Правила для водителей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sp>
        <p:nvSpPr>
          <p:cNvPr id="20" name="Багетная рамка 19">
            <a:hlinkClick r:id="rId12" action="ppaction://hlinksldjump"/>
          </p:cNvPr>
          <p:cNvSpPr/>
          <p:nvPr/>
        </p:nvSpPr>
        <p:spPr>
          <a:xfrm>
            <a:off x="4000496" y="3500438"/>
            <a:ext cx="1143008" cy="928694"/>
          </a:xfrm>
          <a:prstGeom prst="bevel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20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21" name="Багетная рамка 20">
            <a:hlinkClick r:id="rId13" action="ppaction://hlinksldjump"/>
          </p:cNvPr>
          <p:cNvSpPr/>
          <p:nvPr/>
        </p:nvSpPr>
        <p:spPr>
          <a:xfrm>
            <a:off x="5286380" y="3500438"/>
            <a:ext cx="1143008" cy="928694"/>
          </a:xfrm>
          <a:prstGeom prst="bevel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30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22" name="Багетная рамка 21">
            <a:hlinkClick r:id="rId14" action="ppaction://hlinksldjump"/>
          </p:cNvPr>
          <p:cNvSpPr/>
          <p:nvPr/>
        </p:nvSpPr>
        <p:spPr>
          <a:xfrm>
            <a:off x="6572264" y="3500438"/>
            <a:ext cx="1143008" cy="928694"/>
          </a:xfrm>
          <a:prstGeom prst="bevel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40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23" name="Багетная рамка 22">
            <a:hlinkClick r:id="rId15" action="ppaction://hlinksldjump"/>
          </p:cNvPr>
          <p:cNvSpPr/>
          <p:nvPr/>
        </p:nvSpPr>
        <p:spPr>
          <a:xfrm>
            <a:off x="7858148" y="3500438"/>
            <a:ext cx="1143008" cy="928694"/>
          </a:xfrm>
          <a:prstGeom prst="bevel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i="1" dirty="0" smtClean="0">
                <a:solidFill>
                  <a:srgbClr val="002060"/>
                </a:solidFill>
              </a:rPr>
              <a:t>50</a:t>
            </a:r>
            <a:endParaRPr lang="ru-RU" sz="4400" b="1" i="1" dirty="0">
              <a:solidFill>
                <a:srgbClr val="002060"/>
              </a:solidFill>
            </a:endParaRPr>
          </a:p>
        </p:txBody>
      </p:sp>
      <p:sp>
        <p:nvSpPr>
          <p:cNvPr id="24" name="Багетная рамка 23">
            <a:hlinkClick r:id="rId16" action="ppaction://hlinksldjump"/>
          </p:cNvPr>
          <p:cNvSpPr/>
          <p:nvPr/>
        </p:nvSpPr>
        <p:spPr>
          <a:xfrm>
            <a:off x="2786050" y="3500438"/>
            <a:ext cx="1143008" cy="928694"/>
          </a:xfrm>
          <a:prstGeom prst="bevel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10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25" name="Багетная рамка 24"/>
          <p:cNvSpPr/>
          <p:nvPr/>
        </p:nvSpPr>
        <p:spPr>
          <a:xfrm>
            <a:off x="357158" y="4572008"/>
            <a:ext cx="2286016" cy="928694"/>
          </a:xfrm>
          <a:prstGeom prst="beve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Жесты регулировщика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sp>
        <p:nvSpPr>
          <p:cNvPr id="26" name="Багетная рамка 25"/>
          <p:cNvSpPr/>
          <p:nvPr/>
        </p:nvSpPr>
        <p:spPr>
          <a:xfrm>
            <a:off x="357158" y="5715016"/>
            <a:ext cx="2286016" cy="928694"/>
          </a:xfrm>
          <a:prstGeom prst="bevel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</a:rPr>
              <a:t>Кот в мешке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sp>
        <p:nvSpPr>
          <p:cNvPr id="27" name="Багетная рамка 26">
            <a:hlinkClick r:id="rId17" action="ppaction://hlinksldjump"/>
          </p:cNvPr>
          <p:cNvSpPr/>
          <p:nvPr/>
        </p:nvSpPr>
        <p:spPr>
          <a:xfrm>
            <a:off x="2786050" y="4572008"/>
            <a:ext cx="1143008" cy="928694"/>
          </a:xfrm>
          <a:prstGeom prst="beve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10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28" name="Багетная рамка 27">
            <a:hlinkClick r:id="rId18" action="ppaction://hlinksldjump"/>
          </p:cNvPr>
          <p:cNvSpPr/>
          <p:nvPr/>
        </p:nvSpPr>
        <p:spPr>
          <a:xfrm>
            <a:off x="4000496" y="4572008"/>
            <a:ext cx="1143008" cy="928694"/>
          </a:xfrm>
          <a:prstGeom prst="beve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20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29" name="Багетная рамка 28">
            <a:hlinkClick r:id="rId19" action="ppaction://hlinksldjump"/>
          </p:cNvPr>
          <p:cNvSpPr/>
          <p:nvPr/>
        </p:nvSpPr>
        <p:spPr>
          <a:xfrm>
            <a:off x="2786050" y="5715016"/>
            <a:ext cx="1143008" cy="928694"/>
          </a:xfrm>
          <a:prstGeom prst="bevel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10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30" name="Багетная рамка 29">
            <a:hlinkClick r:id="rId20" action="ppaction://hlinksldjump"/>
          </p:cNvPr>
          <p:cNvSpPr/>
          <p:nvPr/>
        </p:nvSpPr>
        <p:spPr>
          <a:xfrm>
            <a:off x="4000496" y="5715016"/>
            <a:ext cx="1143008" cy="928694"/>
          </a:xfrm>
          <a:prstGeom prst="bevel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20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31" name="Багетная рамка 30">
            <a:hlinkClick r:id="rId21" action="ppaction://hlinksldjump"/>
          </p:cNvPr>
          <p:cNvSpPr/>
          <p:nvPr/>
        </p:nvSpPr>
        <p:spPr>
          <a:xfrm>
            <a:off x="5286380" y="5715016"/>
            <a:ext cx="1143008" cy="928694"/>
          </a:xfrm>
          <a:prstGeom prst="bevel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30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32" name="Багетная рамка 31">
            <a:hlinkClick r:id="rId22" action="ppaction://hlinksldjump"/>
          </p:cNvPr>
          <p:cNvSpPr/>
          <p:nvPr/>
        </p:nvSpPr>
        <p:spPr>
          <a:xfrm>
            <a:off x="5286380" y="4572008"/>
            <a:ext cx="1143008" cy="928694"/>
          </a:xfrm>
          <a:prstGeom prst="beve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30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33" name="Багетная рамка 32">
            <a:hlinkClick r:id="rId23" action="ppaction://hlinksldjump"/>
          </p:cNvPr>
          <p:cNvSpPr/>
          <p:nvPr/>
        </p:nvSpPr>
        <p:spPr>
          <a:xfrm>
            <a:off x="6572264" y="5715016"/>
            <a:ext cx="1143008" cy="928694"/>
          </a:xfrm>
          <a:prstGeom prst="bevel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40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34" name="Багетная рамка 33">
            <a:hlinkClick r:id="rId24" action="ppaction://hlinksldjump"/>
          </p:cNvPr>
          <p:cNvSpPr/>
          <p:nvPr/>
        </p:nvSpPr>
        <p:spPr>
          <a:xfrm>
            <a:off x="6572264" y="4572008"/>
            <a:ext cx="1143008" cy="928694"/>
          </a:xfrm>
          <a:prstGeom prst="beve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40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35" name="Багетная рамка 34">
            <a:hlinkClick r:id="rId25" action="ppaction://hlinksldjump"/>
          </p:cNvPr>
          <p:cNvSpPr/>
          <p:nvPr/>
        </p:nvSpPr>
        <p:spPr>
          <a:xfrm>
            <a:off x="7858148" y="5715016"/>
            <a:ext cx="1143008" cy="928694"/>
          </a:xfrm>
          <a:prstGeom prst="bevel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50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36" name="Багетная рамка 35">
            <a:hlinkClick r:id="rId26" action="ppaction://hlinksldjump"/>
          </p:cNvPr>
          <p:cNvSpPr/>
          <p:nvPr/>
        </p:nvSpPr>
        <p:spPr>
          <a:xfrm>
            <a:off x="7858148" y="4572008"/>
            <a:ext cx="1143008" cy="857256"/>
          </a:xfrm>
          <a:prstGeom prst="beve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</a:rPr>
              <a:t>50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p:sp>
        <p:nvSpPr>
          <p:cNvPr id="37" name="Управляющая кнопка: документ 36">
            <a:hlinkClick r:id="rId27" action="ppaction://hlinksldjump" highlightClick="1"/>
          </p:cNvPr>
          <p:cNvSpPr/>
          <p:nvPr/>
        </p:nvSpPr>
        <p:spPr>
          <a:xfrm>
            <a:off x="357158" y="500042"/>
            <a:ext cx="500066" cy="571504"/>
          </a:xfrm>
          <a:prstGeom prst="actionButton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Управляющая кнопка: возврат 38">
            <a:hlinkClick r:id="" action="ppaction://hlinkshowjump?jump=endshow" highlightClick="1"/>
          </p:cNvPr>
          <p:cNvSpPr/>
          <p:nvPr/>
        </p:nvSpPr>
        <p:spPr>
          <a:xfrm>
            <a:off x="8358214" y="500042"/>
            <a:ext cx="571504" cy="57150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r>
              <a:rPr lang="ru-RU" sz="4400" b="1" i="1" cap="none" dirty="0" smtClean="0">
                <a:solidFill>
                  <a:srgbClr val="0033CC"/>
                </a:solidFill>
                <a:effectLst/>
                <a:latin typeface="+mn-lt"/>
              </a:rPr>
              <a:t>          Дорожные знаки </a:t>
            </a:r>
            <a:r>
              <a:rPr lang="ru-RU" sz="4400" b="1" i="1" dirty="0" smtClean="0">
                <a:solidFill>
                  <a:srgbClr val="05AB0D"/>
                </a:solidFill>
                <a:latin typeface="+mn-lt"/>
              </a:rPr>
              <a:t> 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1о баллов</a:t>
            </a:r>
            <a:endParaRPr lang="ru-RU" sz="2400" b="1" i="1" dirty="0">
              <a:ln>
                <a:solidFill>
                  <a:schemeClr val="accent2"/>
                </a:solidFill>
              </a:ln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8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07220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428992" y="5643578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   </a:t>
            </a:r>
            <a:endParaRPr lang="ru-RU" sz="3200" b="1" i="1" dirty="0">
              <a:solidFill>
                <a:srgbClr val="0033CC"/>
              </a:solidFill>
            </a:endParaRPr>
          </a:p>
        </p:txBody>
      </p:sp>
      <p:pic>
        <p:nvPicPr>
          <p:cNvPr id="10" name="Picture 16" descr="C:\Users\Пользователь\Desktop\с флэшки\tomakov-3 копия.gi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83568" y="5517232"/>
            <a:ext cx="2289436" cy="1185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Содержимое 3" descr="l25601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2699792" y="3284984"/>
            <a:ext cx="3182144" cy="238660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339752" y="16288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А) пешеходный переход</a:t>
            </a:r>
          </a:p>
          <a:p>
            <a:r>
              <a:rPr lang="ru-RU" sz="2400" b="1" dirty="0" smtClean="0"/>
              <a:t>Б) подземный переход</a:t>
            </a:r>
          </a:p>
          <a:p>
            <a:r>
              <a:rPr lang="ru-RU" sz="2400" b="1" dirty="0" smtClean="0"/>
              <a:t>В) дети на дорогах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r>
              <a:rPr lang="ru-RU" sz="4400" b="1" i="1" cap="none" dirty="0" smtClean="0">
                <a:solidFill>
                  <a:srgbClr val="0033CC"/>
                </a:solidFill>
                <a:effectLst/>
                <a:latin typeface="+mn-lt"/>
              </a:rPr>
              <a:t>          Дорожные знаки </a:t>
            </a:r>
            <a:r>
              <a:rPr lang="ru-RU" sz="4400" b="1" i="1" dirty="0" smtClean="0">
                <a:solidFill>
                  <a:srgbClr val="05AB0D"/>
                </a:solidFill>
                <a:latin typeface="+mn-lt"/>
              </a:rPr>
              <a:t> 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1о баллов</a:t>
            </a:r>
            <a:endParaRPr lang="ru-RU" sz="2400" b="1" i="1" dirty="0">
              <a:ln>
                <a:solidFill>
                  <a:schemeClr val="accent2"/>
                </a:solidFill>
              </a:ln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8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07220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428992" y="5643578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   </a:t>
            </a:r>
            <a:endParaRPr lang="ru-RU" sz="3200" b="1" i="1" dirty="0">
              <a:solidFill>
                <a:srgbClr val="0033CC"/>
              </a:solidFill>
            </a:endParaRPr>
          </a:p>
        </p:txBody>
      </p:sp>
      <p:pic>
        <p:nvPicPr>
          <p:cNvPr id="7" name="Содержимое 3" descr="l25601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699792" y="3284984"/>
            <a:ext cx="3182144" cy="238660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339752" y="162880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А) пешеходный переход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r>
              <a:rPr lang="ru-RU" sz="6000" b="1" i="1" dirty="0" smtClean="0">
                <a:solidFill>
                  <a:srgbClr val="05AB0D"/>
                </a:solidFill>
              </a:rPr>
              <a:t>     </a:t>
            </a:r>
            <a:r>
              <a:rPr lang="ru-RU" sz="4400" b="1" i="1" cap="none" dirty="0" smtClean="0">
                <a:solidFill>
                  <a:srgbClr val="0033CC"/>
                </a:solidFill>
                <a:effectLst/>
                <a:latin typeface="+mn-lt"/>
              </a:rPr>
              <a:t>Дорожные знаки </a:t>
            </a:r>
            <a:r>
              <a:rPr lang="ru-RU" sz="4400" b="1" i="1" dirty="0" smtClean="0">
                <a:solidFill>
                  <a:srgbClr val="05AB0D"/>
                </a:solidFill>
                <a:latin typeface="+mn-lt"/>
              </a:rPr>
              <a:t> 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2о баллов</a:t>
            </a:r>
            <a:endParaRPr lang="ru-RU" sz="2400" b="1" i="1" dirty="0">
              <a:ln>
                <a:solidFill>
                  <a:schemeClr val="accent2"/>
                </a:solidFill>
              </a:ln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1214422"/>
            <a:ext cx="870603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400" b="1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07220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428992" y="5643578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   </a:t>
            </a:r>
            <a:endParaRPr lang="ru-RU" sz="3200" b="1" i="1" dirty="0">
              <a:solidFill>
                <a:srgbClr val="0033CC"/>
              </a:solidFill>
            </a:endParaRPr>
          </a:p>
        </p:txBody>
      </p:sp>
      <p:pic>
        <p:nvPicPr>
          <p:cNvPr id="10" name="Рисунок 5" descr="l130044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195736" y="2884940"/>
            <a:ext cx="4608512" cy="31363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339752" y="134076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А) автобусный парк</a:t>
            </a:r>
          </a:p>
          <a:p>
            <a:r>
              <a:rPr lang="ru-RU" sz="2400" b="1" dirty="0" smtClean="0"/>
              <a:t>Б) место ремонта автобусов</a:t>
            </a:r>
          </a:p>
          <a:p>
            <a:r>
              <a:rPr lang="ru-RU" sz="2400" b="1" dirty="0" smtClean="0"/>
              <a:t>С) место остановки автобуса или троллейбуса </a:t>
            </a:r>
          </a:p>
        </p:txBody>
      </p:sp>
      <p:pic>
        <p:nvPicPr>
          <p:cNvPr id="12" name="Picture 16" descr="C:\Users\Пользователь\Desktop\с флэшки\tomakov-3 копия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23528" y="5301208"/>
            <a:ext cx="2304256" cy="1192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r>
              <a:rPr lang="ru-RU" sz="6000" b="1" i="1" dirty="0" smtClean="0">
                <a:solidFill>
                  <a:srgbClr val="05AB0D"/>
                </a:solidFill>
              </a:rPr>
              <a:t>     </a:t>
            </a:r>
            <a:r>
              <a:rPr lang="ru-RU" sz="4400" b="1" i="1" cap="none" dirty="0" smtClean="0">
                <a:solidFill>
                  <a:srgbClr val="0033CC"/>
                </a:solidFill>
                <a:effectLst/>
                <a:latin typeface="+mn-lt"/>
              </a:rPr>
              <a:t>Дорожные знаки </a:t>
            </a:r>
            <a:r>
              <a:rPr lang="ru-RU" sz="4400" b="1" i="1" dirty="0" smtClean="0">
                <a:solidFill>
                  <a:srgbClr val="05AB0D"/>
                </a:solidFill>
                <a:latin typeface="+mn-lt"/>
              </a:rPr>
              <a:t> 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2о баллов</a:t>
            </a:r>
            <a:endParaRPr lang="ru-RU" sz="2400" b="1" i="1" dirty="0">
              <a:ln>
                <a:solidFill>
                  <a:schemeClr val="accent2"/>
                </a:solidFill>
              </a:ln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1214422"/>
            <a:ext cx="870603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400" b="1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07220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428992" y="5643578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   </a:t>
            </a:r>
            <a:endParaRPr lang="ru-RU" sz="3200" b="1" i="1" dirty="0">
              <a:solidFill>
                <a:srgbClr val="0033CC"/>
              </a:solidFill>
            </a:endParaRPr>
          </a:p>
        </p:txBody>
      </p:sp>
      <p:pic>
        <p:nvPicPr>
          <p:cNvPr id="10" name="Рисунок 5" descr="l130044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195736" y="2884940"/>
            <a:ext cx="4608512" cy="31363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339752" y="134076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С) место остановки автобуса или троллейбуса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pPr algn="ctr"/>
            <a:r>
              <a:rPr lang="ru-RU" sz="4400" b="1" i="1" cap="none" dirty="0" smtClean="0">
                <a:solidFill>
                  <a:srgbClr val="0033CC"/>
                </a:solidFill>
                <a:effectLst/>
                <a:latin typeface="+mn-lt"/>
              </a:rPr>
              <a:t>Дорожные знаки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3о баллов</a:t>
            </a:r>
            <a:r>
              <a:rPr lang="ru-RU" sz="2400" b="1" i="1" dirty="0" smtClean="0">
                <a:solidFill>
                  <a:srgbClr val="05AB0D"/>
                </a:solidFill>
                <a:latin typeface="+mn-lt"/>
              </a:rPr>
              <a:t>        </a:t>
            </a:r>
            <a:endParaRPr lang="ru-RU" sz="24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340768"/>
            <a:ext cx="6912768" cy="301379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А) пешеходный переход</a:t>
            </a:r>
          </a:p>
          <a:p>
            <a:pPr>
              <a:buNone/>
            </a:pPr>
            <a:r>
              <a:rPr lang="ru-RU" sz="2400" b="1" dirty="0" smtClean="0"/>
              <a:t>Б) высадка пассажиров запрещена</a:t>
            </a:r>
          </a:p>
          <a:p>
            <a:pPr>
              <a:buNone/>
            </a:pPr>
            <a:r>
              <a:rPr lang="ru-RU" sz="2400" b="1" dirty="0" smtClean="0"/>
              <a:t>В) движение пешеходов запрещено </a:t>
            </a:r>
          </a:p>
          <a:p>
            <a:endParaRPr lang="ru-RU" sz="2400" b="1" dirty="0"/>
          </a:p>
        </p:txBody>
      </p:sp>
      <p:sp>
        <p:nvSpPr>
          <p:cNvPr id="4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143644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4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1520" y="5013176"/>
            <a:ext cx="1862340" cy="964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4" descr="l65957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2411760" y="2996952"/>
            <a:ext cx="3888432" cy="2916324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pPr algn="ctr"/>
            <a:r>
              <a:rPr lang="ru-RU" sz="4400" b="1" i="1" cap="none" dirty="0" smtClean="0">
                <a:solidFill>
                  <a:srgbClr val="0033CC"/>
                </a:solidFill>
                <a:effectLst/>
                <a:latin typeface="+mn-lt"/>
              </a:rPr>
              <a:t>Дорожные знаки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3о баллов</a:t>
            </a:r>
            <a:r>
              <a:rPr lang="ru-RU" sz="2400" b="1" i="1" dirty="0" smtClean="0">
                <a:solidFill>
                  <a:srgbClr val="05AB0D"/>
                </a:solidFill>
                <a:latin typeface="+mn-lt"/>
              </a:rPr>
              <a:t>        </a:t>
            </a:r>
            <a:endParaRPr lang="ru-RU" sz="24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340768"/>
            <a:ext cx="6912768" cy="301379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В) движение пешеходов запрещено </a:t>
            </a:r>
          </a:p>
          <a:p>
            <a:endParaRPr lang="ru-RU" sz="2400" b="1" dirty="0"/>
          </a:p>
        </p:txBody>
      </p:sp>
      <p:sp>
        <p:nvSpPr>
          <p:cNvPr id="4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143644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" name="Рисунок 4" descr="l65957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411760" y="2996952"/>
            <a:ext cx="3888432" cy="2916324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pPr algn="ctr"/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  </a:t>
            </a:r>
            <a:r>
              <a:rPr lang="ru-RU" sz="4900" b="1" i="1" cap="none" dirty="0" smtClean="0">
                <a:solidFill>
                  <a:srgbClr val="0033CC"/>
                </a:solidFill>
                <a:effectLst/>
                <a:latin typeface="+mn-lt"/>
              </a:rPr>
              <a:t>Дорожные знаки </a:t>
            </a:r>
            <a:r>
              <a:rPr lang="ru-RU" sz="4900" b="1" i="1" dirty="0" smtClean="0">
                <a:solidFill>
                  <a:srgbClr val="05AB0D"/>
                </a:solidFill>
                <a:latin typeface="+mn-lt"/>
              </a:rPr>
              <a:t> 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4о баллов</a:t>
            </a:r>
            <a:r>
              <a:rPr lang="ru-RU" sz="2400" b="1" i="1" dirty="0" smtClean="0">
                <a:solidFill>
                  <a:srgbClr val="05AB0D"/>
                </a:solidFill>
                <a:latin typeface="+mn-lt"/>
              </a:rPr>
              <a:t>        </a:t>
            </a:r>
            <a:endParaRPr lang="ru-RU" sz="24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67744" y="1268761"/>
            <a:ext cx="4896544" cy="129614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b="1" dirty="0" smtClean="0"/>
              <a:t>А) остановка запрещена</a:t>
            </a:r>
          </a:p>
          <a:p>
            <a:pPr>
              <a:buNone/>
            </a:pPr>
            <a:r>
              <a:rPr lang="ru-RU" sz="2400" b="1" dirty="0" smtClean="0"/>
              <a:t>Б) стоянка запрещена</a:t>
            </a:r>
          </a:p>
          <a:p>
            <a:pPr>
              <a:buNone/>
            </a:pPr>
            <a:r>
              <a:rPr lang="ru-RU" sz="2400" b="1" dirty="0" smtClean="0"/>
              <a:t>В) парковка запрещена </a:t>
            </a:r>
          </a:p>
          <a:p>
            <a:pPr>
              <a:buNone/>
            </a:pPr>
            <a:endParaRPr lang="ru-RU" sz="2400" b="1" dirty="0"/>
          </a:p>
        </p:txBody>
      </p:sp>
      <p:sp>
        <p:nvSpPr>
          <p:cNvPr id="4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143644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571868" y="5929330"/>
            <a:ext cx="1746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b="1" i="1" dirty="0">
              <a:solidFill>
                <a:srgbClr val="0033CC"/>
              </a:solidFill>
            </a:endParaRPr>
          </a:p>
        </p:txBody>
      </p:sp>
      <p:pic>
        <p:nvPicPr>
          <p:cNvPr id="7" name="Рисунок 4" descr="l86176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267744" y="2708920"/>
            <a:ext cx="4248472" cy="3186354"/>
          </a:xfrm>
          <a:prstGeom prst="rect">
            <a:avLst/>
          </a:prstGeom>
        </p:spPr>
      </p:pic>
      <p:pic>
        <p:nvPicPr>
          <p:cNvPr id="9" name="Picture 16" descr="C:\Users\Пользователь\Desktop\с флэшки\tomakov-3 копия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79512" y="5229200"/>
            <a:ext cx="2202339" cy="1140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pPr algn="ctr"/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  </a:t>
            </a:r>
            <a:r>
              <a:rPr lang="ru-RU" sz="4900" b="1" i="1" cap="none" dirty="0" smtClean="0">
                <a:solidFill>
                  <a:srgbClr val="0033CC"/>
                </a:solidFill>
                <a:effectLst/>
                <a:latin typeface="+mn-lt"/>
              </a:rPr>
              <a:t>Дорожные знаки </a:t>
            </a:r>
            <a:r>
              <a:rPr lang="ru-RU" sz="4900" b="1" i="1" dirty="0" smtClean="0">
                <a:solidFill>
                  <a:srgbClr val="05AB0D"/>
                </a:solidFill>
                <a:latin typeface="+mn-lt"/>
              </a:rPr>
              <a:t> 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4о баллов</a:t>
            </a:r>
            <a:r>
              <a:rPr lang="ru-RU" sz="2400" b="1" i="1" dirty="0" smtClean="0">
                <a:solidFill>
                  <a:srgbClr val="05AB0D"/>
                </a:solidFill>
                <a:latin typeface="+mn-lt"/>
              </a:rPr>
              <a:t>        </a:t>
            </a:r>
            <a:endParaRPr lang="ru-RU" sz="24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67744" y="1268761"/>
            <a:ext cx="4896544" cy="12961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А) остановка запрещена</a:t>
            </a:r>
            <a:endParaRPr lang="ru-RU" sz="2400" b="1" dirty="0"/>
          </a:p>
        </p:txBody>
      </p:sp>
      <p:sp>
        <p:nvSpPr>
          <p:cNvPr id="4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143644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571868" y="5929330"/>
            <a:ext cx="1746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b="1" i="1" dirty="0">
              <a:solidFill>
                <a:srgbClr val="0033CC"/>
              </a:solidFill>
            </a:endParaRPr>
          </a:p>
        </p:txBody>
      </p:sp>
      <p:pic>
        <p:nvPicPr>
          <p:cNvPr id="7" name="Рисунок 4" descr="l86176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267744" y="2708920"/>
            <a:ext cx="4248472" cy="3186354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r>
              <a:rPr lang="ru-RU" b="1" i="1" cap="none" dirty="0" smtClean="0">
                <a:solidFill>
                  <a:srgbClr val="0033CC"/>
                </a:solidFill>
                <a:effectLst/>
              </a:rPr>
              <a:t>              </a:t>
            </a:r>
            <a:r>
              <a:rPr lang="ru-RU" sz="4400" b="1" i="1" cap="none" dirty="0" smtClean="0">
                <a:solidFill>
                  <a:srgbClr val="0033CC"/>
                </a:solidFill>
                <a:effectLst/>
                <a:latin typeface="+mn-lt"/>
              </a:rPr>
              <a:t>Дорожные знаки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5о баллов  </a:t>
            </a:r>
            <a:endParaRPr lang="ru-RU" sz="2400" b="1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4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143644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3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3528" y="5157192"/>
            <a:ext cx="2341421" cy="1212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4" descr="l146147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2987824" y="2780928"/>
            <a:ext cx="3888432" cy="2916324"/>
          </a:xfrm>
        </p:spPr>
      </p:pic>
      <p:sp>
        <p:nvSpPr>
          <p:cNvPr id="7" name="Прямоугольник 6"/>
          <p:cNvSpPr/>
          <p:nvPr/>
        </p:nvSpPr>
        <p:spPr>
          <a:xfrm>
            <a:off x="2339752" y="155679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/>
              <a:t>А) неровная дорога</a:t>
            </a:r>
          </a:p>
          <a:p>
            <a:r>
              <a:rPr lang="ru-RU" sz="2000" b="1" dirty="0" smtClean="0"/>
              <a:t>Б) скользкая дорога</a:t>
            </a:r>
            <a:br>
              <a:rPr lang="ru-RU" sz="2000" b="1" dirty="0" smtClean="0"/>
            </a:br>
            <a:r>
              <a:rPr lang="ru-RU" sz="2000" b="1" dirty="0" smtClean="0"/>
              <a:t>В) опасная дорога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r>
              <a:rPr lang="ru-RU" b="1" i="1" cap="none" dirty="0" smtClean="0">
                <a:solidFill>
                  <a:srgbClr val="0033CC"/>
                </a:solidFill>
                <a:effectLst/>
              </a:rPr>
              <a:t>              </a:t>
            </a:r>
            <a:r>
              <a:rPr lang="ru-RU" sz="4400" b="1" i="1" cap="none" dirty="0" smtClean="0">
                <a:solidFill>
                  <a:srgbClr val="0033CC"/>
                </a:solidFill>
                <a:effectLst/>
                <a:latin typeface="+mn-lt"/>
              </a:rPr>
              <a:t>Дорожные знаки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5о баллов  </a:t>
            </a:r>
            <a:endParaRPr lang="ru-RU" sz="2400" b="1" i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4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143644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" name="Рисунок 4" descr="l14614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987824" y="2780928"/>
            <a:ext cx="3888432" cy="2916324"/>
          </a:xfrm>
        </p:spPr>
      </p:pic>
      <p:sp>
        <p:nvSpPr>
          <p:cNvPr id="7" name="Прямоугольник 6"/>
          <p:cNvSpPr/>
          <p:nvPr/>
        </p:nvSpPr>
        <p:spPr>
          <a:xfrm>
            <a:off x="2339752" y="1556792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/>
              <a:t>А) неровная дорога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839200" cy="1295400"/>
          </a:xfrm>
        </p:spPr>
        <p:txBody>
          <a:bodyPr>
            <a:noAutofit/>
          </a:bodyPr>
          <a:lstStyle/>
          <a:p>
            <a:pPr algn="ctr"/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    </a:t>
            </a:r>
            <a:r>
              <a:rPr lang="ru-RU" sz="4000" b="1" i="1" cap="none" dirty="0" smtClean="0">
                <a:solidFill>
                  <a:srgbClr val="0033CC"/>
                </a:solidFill>
                <a:effectLst/>
                <a:latin typeface="+mn-lt"/>
              </a:rPr>
              <a:t>Правила для пешеходов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1о баллов </a:t>
            </a:r>
            <a:endParaRPr lang="ru-RU" sz="24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8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07220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143240" y="5286388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   </a:t>
            </a:r>
            <a:endParaRPr lang="ru-RU" sz="3200" b="1" i="1" dirty="0">
              <a:solidFill>
                <a:srgbClr val="0033CC"/>
              </a:solidFill>
            </a:endParaRPr>
          </a:p>
        </p:txBody>
      </p:sp>
      <p:pic>
        <p:nvPicPr>
          <p:cNvPr id="12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11560" y="5157192"/>
            <a:ext cx="2232248" cy="1155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1285852" y="1428736"/>
            <a:ext cx="6858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Можно ли перебегать улицу (дорогу)?</a:t>
            </a:r>
            <a:endParaRPr lang="ru-RU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839200" cy="1295400"/>
          </a:xfrm>
        </p:spPr>
        <p:txBody>
          <a:bodyPr>
            <a:noAutofit/>
          </a:bodyPr>
          <a:lstStyle/>
          <a:p>
            <a:pPr algn="ctr"/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</a:t>
            </a:r>
            <a:r>
              <a:rPr lang="ru-RU" sz="4000" b="1" i="1" cap="none" dirty="0" smtClean="0">
                <a:solidFill>
                  <a:srgbClr val="0033CC"/>
                </a:solidFill>
                <a:effectLst/>
                <a:latin typeface="Times New Roman"/>
              </a:rPr>
              <a:t>Правила для пешеходов</a:t>
            </a:r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</a:t>
            </a:r>
            <a:r>
              <a:rPr lang="ru-RU" sz="6600" b="1" i="1" dirty="0" smtClean="0">
                <a:solidFill>
                  <a:srgbClr val="05AB0D"/>
                </a:solidFill>
              </a:rPr>
              <a:t> 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1о баллов </a:t>
            </a:r>
            <a:endParaRPr lang="ru-RU" sz="24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8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07220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143240" y="5286388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   </a:t>
            </a:r>
            <a:endParaRPr lang="ru-RU" sz="3200" b="1" i="1" dirty="0">
              <a:solidFill>
                <a:srgbClr val="0033CC"/>
              </a:solidFill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304800" y="1556792"/>
            <a:ext cx="8686800" cy="345638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 Пешеходы должны переходить улицу шагом, а не  перебегать ее, так как при внезапном появлении  пешехода водитель сразу остановить транспорт и избежать наезда на него не может.</a:t>
            </a:r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96356" cy="1295400"/>
          </a:xfrm>
        </p:spPr>
        <p:txBody>
          <a:bodyPr>
            <a:noAutofit/>
          </a:bodyPr>
          <a:lstStyle/>
          <a:p>
            <a:pPr algn="ctr"/>
            <a:r>
              <a:rPr lang="ru-RU" sz="6000" b="1" i="1" cap="none" dirty="0" smtClean="0">
                <a:solidFill>
                  <a:srgbClr val="0033CC"/>
                </a:solidFill>
                <a:effectLst/>
              </a:rPr>
              <a:t> </a:t>
            </a:r>
            <a:r>
              <a:rPr lang="ru-RU" sz="4000" b="1" i="1" cap="none" dirty="0" smtClean="0">
                <a:solidFill>
                  <a:srgbClr val="0033CC"/>
                </a:solidFill>
                <a:effectLst/>
                <a:latin typeface="Times New Roman"/>
              </a:rPr>
              <a:t>Правила для пешеходов</a:t>
            </a:r>
            <a:r>
              <a:rPr lang="ru-RU" sz="5400" b="1" i="1" dirty="0" smtClean="0">
                <a:solidFill>
                  <a:srgbClr val="05AB0D"/>
                </a:solidFill>
                <a:latin typeface="+mn-lt"/>
              </a:rPr>
              <a:t> </a:t>
            </a:r>
            <a:r>
              <a:rPr lang="ru-RU" sz="7200" b="1" i="1" dirty="0" smtClean="0">
                <a:solidFill>
                  <a:srgbClr val="05AB0D"/>
                </a:solidFill>
              </a:rPr>
              <a:t>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2о баллов </a:t>
            </a:r>
            <a:endParaRPr lang="ru-RU" sz="2400" dirty="0">
              <a:latin typeface="+mn-lt"/>
            </a:endParaRPr>
          </a:p>
        </p:txBody>
      </p:sp>
      <p:sp>
        <p:nvSpPr>
          <p:cNvPr id="6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07220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86512" y="428604"/>
            <a:ext cx="28574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endParaRPr lang="ru-RU" sz="36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43240" y="5000636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   </a:t>
            </a:r>
            <a:endParaRPr lang="ru-RU" sz="3200" b="1" i="1" dirty="0">
              <a:solidFill>
                <a:srgbClr val="0033CC"/>
              </a:solidFill>
            </a:endParaRPr>
          </a:p>
        </p:txBody>
      </p:sp>
      <p:pic>
        <p:nvPicPr>
          <p:cNvPr id="9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301208"/>
            <a:ext cx="2772980" cy="143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1643042" y="1285860"/>
            <a:ext cx="6286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Где наиболее безопасно находиться пешеходам, если на проезжей части их настиг движущийся транспорт?</a:t>
            </a:r>
            <a:endParaRPr lang="ru-RU" b="1" i="1" dirty="0" smtClean="0">
              <a:solidFill>
                <a:srgbClr val="7030A0"/>
              </a:solidFill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57200" y="2420888"/>
            <a:ext cx="8686800" cy="2219077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96356" cy="1295400"/>
          </a:xfrm>
        </p:spPr>
        <p:txBody>
          <a:bodyPr>
            <a:noAutofit/>
          </a:bodyPr>
          <a:lstStyle/>
          <a:p>
            <a:pPr algn="ctr"/>
            <a:r>
              <a:rPr lang="ru-RU" sz="6000" b="1" i="1" cap="none" dirty="0" smtClean="0">
                <a:solidFill>
                  <a:srgbClr val="0033CC"/>
                </a:solidFill>
                <a:effectLst/>
              </a:rPr>
              <a:t> </a:t>
            </a:r>
            <a:r>
              <a:rPr lang="ru-RU" sz="4000" b="1" i="1" cap="none" dirty="0" smtClean="0">
                <a:solidFill>
                  <a:srgbClr val="0033CC"/>
                </a:solidFill>
                <a:effectLst/>
                <a:latin typeface="Times New Roman"/>
              </a:rPr>
              <a:t>Правила для пешеходов</a:t>
            </a:r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</a:t>
            </a:r>
            <a:r>
              <a:rPr lang="ru-RU" sz="5400" b="1" i="1" dirty="0" smtClean="0">
                <a:solidFill>
                  <a:srgbClr val="05AB0D"/>
                </a:solidFill>
                <a:latin typeface="+mn-lt"/>
              </a:rPr>
              <a:t> </a:t>
            </a:r>
            <a:r>
              <a:rPr lang="ru-RU" sz="7200" b="1" i="1" dirty="0" smtClean="0">
                <a:solidFill>
                  <a:srgbClr val="05AB0D"/>
                </a:solidFill>
              </a:rPr>
              <a:t>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2о баллов </a:t>
            </a:r>
            <a:endParaRPr lang="ru-RU" sz="2400" dirty="0">
              <a:latin typeface="+mn-lt"/>
            </a:endParaRPr>
          </a:p>
        </p:txBody>
      </p:sp>
      <p:sp>
        <p:nvSpPr>
          <p:cNvPr id="6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07220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86512" y="428604"/>
            <a:ext cx="28574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endParaRPr lang="ru-RU" sz="36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643042" y="1285860"/>
            <a:ext cx="62865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Пешеходы, не успевшие перейти улицу (дорогу), должны ожидать на середине проезжей части или на "островке безопасности" и внимательно следить за проходящим транспортом.</a:t>
            </a:r>
            <a:endParaRPr lang="ru-RU" b="1" i="1" dirty="0" smtClean="0">
              <a:solidFill>
                <a:srgbClr val="7030A0"/>
              </a:solidFill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323528" y="3717032"/>
            <a:ext cx="8686800" cy="1584176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Autofit/>
          </a:bodyPr>
          <a:lstStyle/>
          <a:p>
            <a:r>
              <a:rPr lang="ru-RU" sz="6000" b="1" i="1" dirty="0" smtClean="0">
                <a:solidFill>
                  <a:srgbClr val="FFFF00"/>
                </a:solidFill>
              </a:rPr>
              <a:t> </a:t>
            </a:r>
            <a:r>
              <a:rPr lang="ru-RU" sz="4000" b="1" i="1" cap="none" dirty="0" smtClean="0">
                <a:solidFill>
                  <a:srgbClr val="0033CC"/>
                </a:solidFill>
                <a:effectLst/>
                <a:latin typeface="Times New Roman"/>
              </a:rPr>
              <a:t>Правила для пешеходов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3о баллов </a:t>
            </a:r>
            <a:endParaRPr lang="ru-RU" sz="24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216287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/>
              <a:t>Как должны переходить улицу пешеходы на перекрестках, где движение транспорта не регулируется или включен желтый сигнал светофора?</a:t>
            </a: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643570" y="571480"/>
            <a:ext cx="32861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07220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286116" y="5572140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      </a:t>
            </a:r>
            <a:endParaRPr lang="ru-RU" sz="3200" b="1" i="1" dirty="0">
              <a:solidFill>
                <a:srgbClr val="0033CC"/>
              </a:solidFill>
            </a:endParaRPr>
          </a:p>
        </p:txBody>
      </p:sp>
      <p:pic>
        <p:nvPicPr>
          <p:cNvPr id="12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3528" y="5877272"/>
            <a:ext cx="1646011" cy="852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Autofit/>
          </a:bodyPr>
          <a:lstStyle/>
          <a:p>
            <a:r>
              <a:rPr lang="ru-RU" sz="6000" b="1" i="1" dirty="0" smtClean="0">
                <a:solidFill>
                  <a:srgbClr val="FFFF00"/>
                </a:solidFill>
              </a:rPr>
              <a:t> </a:t>
            </a:r>
            <a:r>
              <a:rPr lang="ru-RU" sz="4000" b="1" i="1" cap="none" dirty="0" smtClean="0">
                <a:solidFill>
                  <a:srgbClr val="0033CC"/>
                </a:solidFill>
                <a:effectLst/>
                <a:latin typeface="Times New Roman"/>
              </a:rPr>
              <a:t>Правила для пешеходов</a:t>
            </a:r>
            <a:r>
              <a:rPr lang="ru-RU" sz="7200" b="1" i="1" dirty="0" smtClean="0">
                <a:solidFill>
                  <a:srgbClr val="05AB0D"/>
                </a:solidFill>
              </a:rPr>
              <a:t> 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3о баллов </a:t>
            </a:r>
            <a:endParaRPr lang="ru-RU" sz="24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331499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/>
              <a:t>Пешеходы должны сначала пропустить транспорт, а затем, убедившись в полной безопасности перехода, начать движение, строго соблюдая Правила перехода улицы.</a:t>
            </a:r>
          </a:p>
          <a:p>
            <a:pPr algn="ctr">
              <a:buNone/>
            </a:pP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643570" y="571480"/>
            <a:ext cx="32861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607220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286116" y="5572140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      </a:t>
            </a:r>
            <a:endParaRPr lang="ru-RU" sz="3200" b="1" i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Autofit/>
          </a:bodyPr>
          <a:lstStyle/>
          <a:p>
            <a:r>
              <a:rPr lang="ru-RU" sz="6000" b="1" i="1" dirty="0" smtClean="0">
                <a:solidFill>
                  <a:srgbClr val="FFFF00"/>
                </a:solidFill>
              </a:rPr>
              <a:t> </a:t>
            </a:r>
            <a:r>
              <a:rPr lang="ru-RU" sz="4000" b="1" i="1" cap="none" dirty="0" smtClean="0">
                <a:solidFill>
                  <a:srgbClr val="0033CC"/>
                </a:solidFill>
                <a:effectLst/>
                <a:latin typeface="Times New Roman"/>
              </a:rPr>
              <a:t>Правила для пешеходов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4о баллов </a:t>
            </a:r>
            <a:endParaRPr lang="ru-RU" sz="2400" dirty="0">
              <a:latin typeface="+mn-lt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01074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/>
              <a:t>В какие двери трамвая, троллейбуса, автобуса производится посадка и высадка пассажиров?</a:t>
            </a:r>
            <a:endParaRPr lang="ru-RU" sz="2400" b="1" dirty="0"/>
          </a:p>
        </p:txBody>
      </p:sp>
      <p:sp>
        <p:nvSpPr>
          <p:cNvPr id="4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58214" y="607220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643306" y="4813994"/>
            <a:ext cx="450059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28926" y="6000768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    </a:t>
            </a:r>
            <a:endParaRPr lang="ru-RU" sz="3200" b="1" i="1" dirty="0">
              <a:solidFill>
                <a:srgbClr val="0033CC"/>
              </a:solidFill>
            </a:endParaRPr>
          </a:p>
        </p:txBody>
      </p:sp>
      <p:pic>
        <p:nvPicPr>
          <p:cNvPr id="12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187624" y="5085184"/>
            <a:ext cx="1656184" cy="857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Autofit/>
          </a:bodyPr>
          <a:lstStyle/>
          <a:p>
            <a:r>
              <a:rPr lang="ru-RU" sz="6000" b="1" i="1" dirty="0" smtClean="0">
                <a:solidFill>
                  <a:srgbClr val="FFFF00"/>
                </a:solidFill>
              </a:rPr>
              <a:t> </a:t>
            </a:r>
            <a:r>
              <a:rPr lang="ru-RU" sz="4000" b="1" i="1" cap="none" dirty="0" smtClean="0">
                <a:solidFill>
                  <a:srgbClr val="0033CC"/>
                </a:solidFill>
                <a:effectLst/>
                <a:latin typeface="Times New Roman"/>
              </a:rPr>
              <a:t>Правила для пешеходов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4о баллов </a:t>
            </a:r>
            <a:endParaRPr lang="ru-RU" sz="2400" dirty="0">
              <a:latin typeface="+mn-lt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94684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/>
              <a:t>Посадка пассажиров в трамвай, троллейбус, автобус производится через задние двери, а высадка - через передние. Учащимся до 4-го класса разрешается входить через переднюю дверь.</a:t>
            </a:r>
            <a:endParaRPr lang="ru-RU" sz="2400" b="1" dirty="0"/>
          </a:p>
        </p:txBody>
      </p:sp>
      <p:sp>
        <p:nvSpPr>
          <p:cNvPr id="4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58214" y="607220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643306" y="4813994"/>
            <a:ext cx="450059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28926" y="6000768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    </a:t>
            </a:r>
            <a:endParaRPr lang="ru-RU" sz="3200" b="1" i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572560" cy="1142984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+mn-lt"/>
              </a:rPr>
              <a:t>                                                                                     </a:t>
            </a:r>
            <a:br>
              <a:rPr lang="ru-RU" sz="2400" dirty="0" smtClean="0">
                <a:latin typeface="+mn-lt"/>
              </a:rPr>
            </a:br>
            <a:r>
              <a:rPr lang="ru-RU" sz="2400" dirty="0" smtClean="0">
                <a:latin typeface="+mn-lt"/>
              </a:rPr>
              <a:t>                                                                                     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5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</a:rPr>
              <a:t>о баллов </a:t>
            </a:r>
            <a:endParaRPr lang="ru-RU" sz="2400" dirty="0">
              <a:latin typeface="+mn-lt"/>
            </a:endParaRPr>
          </a:p>
        </p:txBody>
      </p:sp>
      <p:sp>
        <p:nvSpPr>
          <p:cNvPr id="5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072188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26889" y="1571612"/>
            <a:ext cx="90171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В какую сторону нужно посмотреть пассажиру при выходе из трамвая?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4678" y="5429265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          </a:t>
            </a:r>
            <a:r>
              <a:rPr lang="ru-RU" sz="3200" b="1" i="1" dirty="0" smtClean="0">
                <a:solidFill>
                  <a:srgbClr val="0033CC"/>
                </a:solidFill>
              </a:rPr>
              <a:t> </a:t>
            </a:r>
            <a:r>
              <a:rPr lang="ru-RU" sz="3200" b="1" i="1" dirty="0" smtClean="0">
                <a:solidFill>
                  <a:srgbClr val="002060"/>
                </a:solidFill>
              </a:rPr>
              <a:t>   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3568" y="142852"/>
            <a:ext cx="82461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i="1" dirty="0" smtClean="0">
                <a:solidFill>
                  <a:srgbClr val="0033CC"/>
                </a:solidFill>
              </a:rPr>
              <a:t> </a:t>
            </a:r>
            <a:r>
              <a:rPr lang="ru-RU" sz="4000" b="1" i="1" dirty="0" smtClean="0">
                <a:solidFill>
                  <a:srgbClr val="0033CC"/>
                </a:solidFill>
                <a:ea typeface="+mj-ea"/>
                <a:cs typeface="+mj-cs"/>
              </a:rPr>
              <a:t>Правила для пешеходов</a:t>
            </a:r>
            <a:r>
              <a:rPr lang="ru-RU" sz="5400" b="1" i="1" dirty="0" smtClean="0">
                <a:solidFill>
                  <a:srgbClr val="0033CC"/>
                </a:solidFill>
              </a:rPr>
              <a:t>                     </a:t>
            </a:r>
            <a:endParaRPr lang="ru-RU" sz="2400" dirty="0"/>
          </a:p>
        </p:txBody>
      </p:sp>
      <p:pic>
        <p:nvPicPr>
          <p:cNvPr id="12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7544" y="5301208"/>
            <a:ext cx="2016224" cy="1043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572560" cy="1142984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+mn-lt"/>
              </a:rPr>
              <a:t>                                                                                  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5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</a:rPr>
              <a:t>о баллов </a:t>
            </a:r>
            <a:endParaRPr lang="ru-RU" sz="2400" dirty="0">
              <a:latin typeface="+mn-lt"/>
            </a:endParaRPr>
          </a:p>
        </p:txBody>
      </p:sp>
      <p:sp>
        <p:nvSpPr>
          <p:cNvPr id="5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072188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26889" y="1571612"/>
            <a:ext cx="90171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При выходе из трамвая надо посмотреть направо для того, чтобы убедиться в полной безопасности и не попасть под проходящий нерельсовый транспорт.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7584" y="142852"/>
            <a:ext cx="81021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i="1" dirty="0" smtClean="0">
                <a:solidFill>
                  <a:srgbClr val="0033CC"/>
                </a:solidFill>
              </a:rPr>
              <a:t> </a:t>
            </a:r>
            <a:r>
              <a:rPr lang="ru-RU" sz="4000" b="1" i="1" dirty="0" smtClean="0">
                <a:solidFill>
                  <a:srgbClr val="0033CC"/>
                </a:solidFill>
                <a:ea typeface="+mj-ea"/>
                <a:cs typeface="+mj-cs"/>
              </a:rPr>
              <a:t>Правила для пешеходов</a:t>
            </a:r>
            <a:r>
              <a:rPr lang="ru-RU" sz="5400" b="1" i="1" dirty="0" smtClean="0">
                <a:solidFill>
                  <a:srgbClr val="0033CC"/>
                </a:solidFill>
              </a:rPr>
              <a:t>                     </a:t>
            </a:r>
            <a:endParaRPr lang="ru-RU" sz="2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64288" y="260648"/>
            <a:ext cx="2304256" cy="36004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                                  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1о баллов </a:t>
            </a:r>
            <a:endParaRPr lang="ru-RU" sz="24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44279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/>
              <a:t>В каком возрасте разрешается езда на велосипеде по улицам и дорогам?</a:t>
            </a:r>
          </a:p>
          <a:p>
            <a:pPr algn="ctr"/>
            <a:endParaRPr lang="ru-RU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-468560" y="260648"/>
            <a:ext cx="914400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i="1" cap="none" spc="0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Правила для водителей  </a:t>
            </a:r>
            <a:endParaRPr lang="ru-RU" sz="4400" b="1" i="1" cap="none" spc="0" dirty="0">
              <a:ln w="11430"/>
              <a:solidFill>
                <a:schemeClr val="accent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7544" y="5085184"/>
            <a:ext cx="1872208" cy="96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AutoShape 2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58214" y="5143512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7128792" cy="69269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</a:t>
            </a:r>
            <a:br>
              <a:rPr lang="ru-RU" dirty="0" smtClean="0"/>
            </a:br>
            <a:r>
              <a:rPr lang="ru-RU" dirty="0" smtClean="0"/>
              <a:t>           </a:t>
            </a:r>
            <a:r>
              <a:rPr lang="ru-RU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Правила для водителей</a:t>
            </a:r>
            <a:br>
              <a:rPr lang="ru-RU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ru-RU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24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1700808"/>
            <a:ext cx="7632848" cy="26642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b="1" dirty="0" smtClean="0"/>
              <a:t>Езда на велосипеде разрешается лицам не моложе 14 лет, а с подвесным двигателем - лицам не моложе 16 лет, знающим Правила езды на велосипеде.</a:t>
            </a:r>
          </a:p>
          <a:p>
            <a:pPr algn="ctr">
              <a:buNone/>
            </a:pPr>
            <a:endParaRPr lang="ru-RU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>
              <a:buNone/>
            </a:pPr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>
              <a:buNone/>
            </a:pPr>
            <a:endParaRPr lang="ru-RU" sz="2400" b="1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i="1" cap="none" spc="0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endParaRPr lang="ru-RU" sz="2800" b="1" i="1" cap="none" spc="0" dirty="0">
              <a:ln w="11430"/>
              <a:solidFill>
                <a:schemeClr val="accent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AutoShape 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58214" y="5143512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596336" y="476672"/>
            <a:ext cx="1217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ln>
                  <a:solidFill>
                    <a:schemeClr val="accent2"/>
                  </a:solidFill>
                </a:ln>
              </a:rPr>
              <a:t>1о баллов 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86800" cy="911594"/>
          </a:xfrm>
        </p:spPr>
        <p:txBody>
          <a:bodyPr>
            <a:normAutofit fontScale="90000"/>
          </a:bodyPr>
          <a:lstStyle/>
          <a:p>
            <a:r>
              <a:rPr lang="ru-RU" sz="16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16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</a:rPr>
              <a:t>  </a:t>
            </a:r>
            <a:r>
              <a:rPr lang="ru-RU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Правила для водителей              </a:t>
            </a:r>
            <a:r>
              <a:rPr lang="ru-RU" sz="2700" b="1" i="1" cap="none" dirty="0" smtClean="0">
                <a:ln>
                  <a:solidFill>
                    <a:srgbClr val="A5644E"/>
                  </a:solidFill>
                </a:ln>
                <a:solidFill>
                  <a:prstClr val="black"/>
                </a:solidFill>
                <a:effectLst/>
                <a:latin typeface="Times New Roman"/>
              </a:rPr>
              <a:t>2о баллов </a:t>
            </a:r>
            <a:r>
              <a:rPr lang="ru-RU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</a:rPr>
              <a:t>                </a:t>
            </a:r>
            <a:r>
              <a:rPr lang="ru-RU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1484784"/>
            <a:ext cx="5851376" cy="994941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b="1" dirty="0" smtClean="0"/>
              <a:t>Что запрещается велосипедистам Правилами движения?</a:t>
            </a:r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/>
            <a:endParaRPr lang="ru-RU" b="1" dirty="0" smtClean="0"/>
          </a:p>
        </p:txBody>
      </p:sp>
      <p:sp>
        <p:nvSpPr>
          <p:cNvPr id="5" name="AutoShape 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535782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76438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</a:t>
            </a:r>
            <a:endParaRPr lang="ru-RU" sz="5400" b="1" i="1" dirty="0">
              <a:ln w="11430"/>
              <a:solidFill>
                <a:schemeClr val="accent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1" name="Picture 16" descr="C:\Users\Пользователь\Desktop\с флэшки\tomakov-3 копия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79512" y="5589240"/>
            <a:ext cx="1728192" cy="894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http://priroda.inc.ru/animation/znaki/verkeersborden_fiets_verboden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3356992"/>
            <a:ext cx="1944216" cy="194421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4248" y="404664"/>
            <a:ext cx="2710136" cy="938234"/>
          </a:xfrm>
        </p:spPr>
        <p:txBody>
          <a:bodyPr>
            <a:normAutofit fontScale="90000"/>
          </a:bodyPr>
          <a:lstStyle/>
          <a:p>
            <a:r>
              <a:rPr lang="ru-RU" sz="16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16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</a:rPr>
              <a:t>                                                       </a:t>
            </a:r>
            <a:r>
              <a:rPr lang="ru-RU" sz="27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2о баллов </a:t>
            </a:r>
            <a:r>
              <a:rPr lang="ru-RU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389106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>
              <a:buNone/>
            </a:pPr>
            <a:r>
              <a:rPr lang="ru-RU" sz="2400" b="1" dirty="0" smtClean="0"/>
              <a:t>5. Велосипедистам запрещается ездить:</a:t>
            </a:r>
          </a:p>
          <a:p>
            <a:pPr>
              <a:buNone/>
            </a:pPr>
            <a:r>
              <a:rPr lang="ru-RU" sz="2400" b="1" dirty="0" smtClean="0"/>
              <a:t>- по тротуарам и пешеходным дорожкам бульваров, садов и парков ;</a:t>
            </a:r>
          </a:p>
          <a:p>
            <a:pPr>
              <a:buNone/>
            </a:pPr>
            <a:r>
              <a:rPr lang="ru-RU" sz="2400" b="1" dirty="0" smtClean="0"/>
              <a:t>- по двое и более в ряд;</a:t>
            </a:r>
          </a:p>
          <a:p>
            <a:pPr>
              <a:buNone/>
            </a:pPr>
            <a:r>
              <a:rPr lang="ru-RU" sz="2400" b="1" dirty="0" smtClean="0"/>
              <a:t>- по трамвайным путям;</a:t>
            </a:r>
          </a:p>
          <a:p>
            <a:pPr>
              <a:buNone/>
            </a:pPr>
            <a:r>
              <a:rPr lang="ru-RU" sz="2400" b="1" dirty="0" smtClean="0"/>
              <a:t>- не держась за руль руками;</a:t>
            </a:r>
          </a:p>
          <a:p>
            <a:pPr>
              <a:buNone/>
            </a:pPr>
            <a:r>
              <a:rPr lang="ru-RU" sz="2400" b="1" dirty="0" smtClean="0"/>
              <a:t>- цепляясь за движущийся транспорт.</a:t>
            </a:r>
          </a:p>
          <a:p>
            <a:pPr algn="ctr">
              <a:buNone/>
            </a:pPr>
            <a:endParaRPr lang="ru-RU" b="1" dirty="0" smtClean="0"/>
          </a:p>
          <a:p>
            <a:pPr algn="ctr"/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>
              <a:buNone/>
            </a:pPr>
            <a:endParaRPr lang="ru-RU" b="1" dirty="0" smtClean="0"/>
          </a:p>
        </p:txBody>
      </p:sp>
      <p:sp>
        <p:nvSpPr>
          <p:cNvPr id="5" name="AutoShape 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535782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116632"/>
            <a:ext cx="5976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200" b="1" i="1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+mj-ea"/>
                <a:cs typeface="+mj-cs"/>
              </a:rPr>
              <a:t>Правила для водителей</a:t>
            </a:r>
            <a:r>
              <a:rPr lang="ru-RU" sz="5400" b="1" i="1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</a:t>
            </a:r>
            <a:endParaRPr lang="ru-RU" sz="5400" b="1" i="1" dirty="0">
              <a:ln w="11430"/>
              <a:solidFill>
                <a:schemeClr val="accent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18" descr="sport06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59430" flipH="1">
            <a:off x="6565725" y="3562529"/>
            <a:ext cx="1683994" cy="137690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 fontScale="90000"/>
          </a:bodyPr>
          <a:lstStyle/>
          <a:p>
            <a:r>
              <a:rPr lang="ru-RU" sz="8000" b="1" i="1" cap="none" dirty="0" smtClean="0">
                <a:ln w="11430"/>
                <a:solidFill>
                  <a:srgbClr val="FF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8000" b="1" i="1" cap="none" dirty="0" smtClean="0">
                <a:ln w="11430"/>
                <a:solidFill>
                  <a:srgbClr val="FF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6600" b="1" cap="none" dirty="0" smtClean="0">
                <a:ln w="11430"/>
                <a:solidFill>
                  <a:srgbClr val="FF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</a:t>
            </a:r>
            <a:r>
              <a:rPr lang="ru-RU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01885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/>
              <a:t>Каким машинам разрешено ехать на красный свет?</a:t>
            </a:r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i="1" dirty="0" smtClean="0">
              <a:solidFill>
                <a:srgbClr val="0033CC"/>
              </a:solidFill>
            </a:endParaRPr>
          </a:p>
        </p:txBody>
      </p:sp>
      <p:sp>
        <p:nvSpPr>
          <p:cNvPr id="5" name="AutoShape 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535782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8" name="Picture 16" descr="C:\Users\Пользователь\Desktop\с флэшки\tomakov-3 копия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67544" y="5925969"/>
            <a:ext cx="1800200" cy="932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7000892" y="428604"/>
            <a:ext cx="16430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n>
                  <a:solidFill>
                    <a:schemeClr val="accent2"/>
                  </a:solidFill>
                </a:ln>
              </a:rPr>
              <a:t>3о баллов 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15616" y="142852"/>
            <a:ext cx="58326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Правила для водителей</a:t>
            </a:r>
            <a:endParaRPr lang="ru-RU" sz="40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 fontScale="90000"/>
          </a:bodyPr>
          <a:lstStyle/>
          <a:p>
            <a:r>
              <a:rPr lang="ru-RU" sz="8000" b="1" i="1" cap="none" dirty="0" smtClean="0">
                <a:ln w="11430"/>
                <a:solidFill>
                  <a:srgbClr val="FF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8000" b="1" i="1" cap="none" dirty="0" smtClean="0">
                <a:ln w="11430"/>
                <a:solidFill>
                  <a:srgbClr val="FF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6600" b="1" cap="none" dirty="0" smtClean="0">
                <a:ln w="11430"/>
                <a:solidFill>
                  <a:srgbClr val="FF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</a:t>
            </a:r>
            <a:r>
              <a:rPr lang="ru-RU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700808"/>
            <a:ext cx="8686800" cy="22322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/>
              <a:t>"Пожарной", "скорой помощи", "полиции", "</a:t>
            </a:r>
            <a:r>
              <a:rPr lang="ru-RU" b="1" dirty="0" err="1" smtClean="0"/>
              <a:t>горгаз</a:t>
            </a:r>
            <a:r>
              <a:rPr lang="ru-RU" b="1" dirty="0" smtClean="0"/>
              <a:t>" при включенных световых и звуковых сигналах.</a:t>
            </a:r>
          </a:p>
          <a:p>
            <a:pPr algn="ctr"/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i="1" dirty="0" smtClean="0">
              <a:solidFill>
                <a:srgbClr val="0033CC"/>
              </a:solidFill>
            </a:endParaRPr>
          </a:p>
        </p:txBody>
      </p:sp>
      <p:sp>
        <p:nvSpPr>
          <p:cNvPr id="5" name="AutoShape 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5357826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7000892" y="428604"/>
            <a:ext cx="16430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n>
                  <a:solidFill>
                    <a:schemeClr val="accent2"/>
                  </a:solidFill>
                </a:ln>
              </a:rPr>
              <a:t>3о баллов 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15616" y="476672"/>
            <a:ext cx="52451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ea typeface="+mj-ea"/>
                <a:cs typeface="+mj-cs"/>
              </a:rPr>
              <a:t>Правила для водителей</a:t>
            </a:r>
            <a:endParaRPr lang="ru-RU" sz="5400" dirty="0"/>
          </a:p>
        </p:txBody>
      </p:sp>
      <p:pic>
        <p:nvPicPr>
          <p:cNvPr id="7" name="Picture 18" descr="&amp;Pcy;&amp;ocy;&amp;lcy;&amp;icy;&amp;tscy;&amp;iecy;&amp;jcy;&amp;scy;&amp;kcy;&amp;acy;&amp;yacy; &amp;mcy;&amp;acy;&amp;shcy;&amp;icy;&amp;ncy;&amp;acy;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5" y="4509120"/>
            <a:ext cx="2621625" cy="141567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064896" cy="1008112"/>
          </a:xfrm>
        </p:spPr>
        <p:txBody>
          <a:bodyPr>
            <a:noAutofit/>
          </a:bodyPr>
          <a:lstStyle/>
          <a:p>
            <a:r>
              <a:rPr lang="ru-RU" sz="54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                    </a:t>
            </a:r>
            <a:br>
              <a:rPr lang="ru-RU" sz="54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</a:br>
            <a:r>
              <a:rPr lang="ru-RU" sz="54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</a:t>
            </a:r>
            <a:r>
              <a:rPr lang="ru-RU" sz="3200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Правила для водителей</a:t>
            </a:r>
            <a:r>
              <a:rPr lang="ru-RU" sz="54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      </a:t>
            </a:r>
            <a:r>
              <a:rPr lang="ru-RU" sz="2400" b="1" i="1" cap="none" dirty="0" smtClean="0">
                <a:ln w="11430"/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4</a:t>
            </a:r>
            <a:r>
              <a:rPr lang="ru-RU" sz="2400" b="1" i="1" cap="none" dirty="0" smtClean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о баллов </a:t>
            </a:r>
            <a:r>
              <a:rPr lang="ru-RU" sz="5400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/>
            </a:r>
            <a:br>
              <a:rPr lang="ru-RU" sz="5400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</a:br>
            <a:r>
              <a:rPr lang="ru-RU" sz="54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    </a:t>
            </a:r>
            <a:r>
              <a:rPr lang="ru-RU" sz="5400" b="1" i="1" dirty="0" smtClean="0">
                <a:ln w="11430"/>
                <a:solidFill>
                  <a:srgbClr val="0033CC"/>
                </a:solidFill>
                <a:effectLst/>
                <a:latin typeface="+mn-lt"/>
              </a:rPr>
              <a:t> </a:t>
            </a:r>
            <a:r>
              <a:rPr lang="ru-RU" sz="54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 </a:t>
            </a:r>
            <a:r>
              <a:rPr lang="ru-RU" sz="5400" b="1" i="1" cap="none" dirty="0" smtClean="0">
                <a:ln w="11430"/>
                <a:solidFill>
                  <a:schemeClr val="accent2"/>
                </a:solidFill>
                <a:effectLst/>
                <a:latin typeface="+mn-lt"/>
              </a:rPr>
              <a:t> </a:t>
            </a:r>
            <a:endParaRPr lang="ru-RU" sz="5400" dirty="0">
              <a:latin typeface="+mn-lt"/>
            </a:endParaRPr>
          </a:p>
        </p:txBody>
      </p:sp>
      <p:sp>
        <p:nvSpPr>
          <p:cNvPr id="5" name="AutoShape 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5429264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" name="Содержимое 21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234877"/>
          </a:xfrm>
        </p:spPr>
        <p:txBody>
          <a:bodyPr/>
          <a:lstStyle/>
          <a:p>
            <a:pPr algn="ctr">
              <a:buNone/>
            </a:pPr>
            <a:r>
              <a:rPr lang="ru-RU" sz="2800" b="1" dirty="0" smtClean="0"/>
              <a:t>Почему водителю труднее заметить ребёнка, выходящего из-за легкового автомобиля?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3643306" y="5143512"/>
            <a:ext cx="2132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b="1" i="1" dirty="0">
              <a:solidFill>
                <a:srgbClr val="0033CC"/>
              </a:solidFill>
            </a:endParaRPr>
          </a:p>
        </p:txBody>
      </p:sp>
      <p:pic>
        <p:nvPicPr>
          <p:cNvPr id="26" name="Picture 16" descr="C:\Users\Пользователь\Desktop\с флэшки\tomakov-3 копия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79512" y="5661248"/>
            <a:ext cx="1854538" cy="96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8" descr="256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3501008"/>
            <a:ext cx="3245718" cy="139102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Autofit/>
          </a:bodyPr>
          <a:lstStyle/>
          <a:p>
            <a:r>
              <a:rPr lang="ru-RU" sz="54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                    </a:t>
            </a:r>
            <a:br>
              <a:rPr lang="ru-RU" sz="54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</a:br>
            <a:r>
              <a:rPr lang="ru-RU" sz="54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</a:t>
            </a:r>
            <a:r>
              <a:rPr lang="ru-RU" sz="3200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Правила для водителей</a:t>
            </a:r>
            <a:r>
              <a:rPr lang="ru-RU" sz="54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       </a:t>
            </a:r>
            <a:r>
              <a:rPr lang="ru-RU" sz="2400" b="1" i="1" cap="none" dirty="0" smtClean="0">
                <a:ln w="11430"/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4</a:t>
            </a:r>
            <a:r>
              <a:rPr lang="ru-RU" sz="2400" b="1" i="1" cap="none" dirty="0" smtClean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о баллов </a:t>
            </a:r>
            <a:r>
              <a:rPr lang="ru-RU" sz="5400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/>
            </a:r>
            <a:br>
              <a:rPr lang="ru-RU" sz="5400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</a:br>
            <a:r>
              <a:rPr lang="ru-RU" sz="54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    </a:t>
            </a:r>
            <a:r>
              <a:rPr lang="ru-RU" sz="5400" b="1" i="1" dirty="0" smtClean="0">
                <a:ln w="11430"/>
                <a:solidFill>
                  <a:srgbClr val="0033CC"/>
                </a:solidFill>
                <a:effectLst/>
                <a:latin typeface="+mn-lt"/>
              </a:rPr>
              <a:t> </a:t>
            </a:r>
            <a:r>
              <a:rPr lang="ru-RU" sz="5400" b="1" i="1" cap="none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 </a:t>
            </a:r>
            <a:r>
              <a:rPr lang="ru-RU" sz="5400" b="1" i="1" cap="none" dirty="0" smtClean="0">
                <a:ln w="11430"/>
                <a:solidFill>
                  <a:schemeClr val="accent2"/>
                </a:solidFill>
                <a:effectLst/>
                <a:latin typeface="+mn-lt"/>
              </a:rPr>
              <a:t> </a:t>
            </a:r>
            <a:endParaRPr lang="ru-RU" sz="5400" dirty="0">
              <a:latin typeface="+mn-lt"/>
            </a:endParaRPr>
          </a:p>
        </p:txBody>
      </p:sp>
      <p:sp>
        <p:nvSpPr>
          <p:cNvPr id="5" name="AutoShape 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5429264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" name="Содержимое 21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666926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Из-за роста ребёнка его не видно из-за корпуса автомобиля .</a:t>
            </a:r>
            <a:endParaRPr lang="ru-RU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659960" cy="642942"/>
          </a:xfrm>
        </p:spPr>
        <p:txBody>
          <a:bodyPr>
            <a:noAutofit/>
          </a:bodyPr>
          <a:lstStyle/>
          <a:p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         </a:t>
            </a:r>
            <a:b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</a:br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                </a:t>
            </a:r>
            <a:b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</a:br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                  </a:t>
            </a:r>
            <a:b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</a:br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</a:t>
            </a:r>
            <a:r>
              <a:rPr lang="ru-RU" sz="3200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Правила для водителей</a:t>
            </a:r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 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5о баллов </a:t>
            </a:r>
            <a:r>
              <a:rPr lang="ru-RU" sz="2400" dirty="0" smtClean="0">
                <a:latin typeface="+mn-lt"/>
              </a:rPr>
              <a:t/>
            </a:r>
            <a:br>
              <a:rPr lang="ru-RU" sz="2400" dirty="0" smtClean="0">
                <a:latin typeface="+mn-lt"/>
              </a:rPr>
            </a:br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  </a:t>
            </a:r>
            <a:r>
              <a:rPr lang="ru-RU" sz="5400" cap="none" dirty="0" smtClean="0">
                <a:solidFill>
                  <a:schemeClr val="tx1"/>
                </a:solidFill>
                <a:effectLst/>
                <a:latin typeface="+mn-lt"/>
              </a:rPr>
              <a:t/>
            </a:r>
            <a:br>
              <a:rPr lang="ru-RU" sz="5400" cap="none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ru-RU" sz="5400" i="1" cap="none" dirty="0" smtClean="0">
                <a:solidFill>
                  <a:schemeClr val="tx1"/>
                </a:solidFill>
                <a:effectLst/>
                <a:latin typeface="+mn-lt"/>
              </a:rPr>
              <a:t/>
            </a:r>
            <a:br>
              <a:rPr lang="ru-RU" sz="5400" i="1" cap="none" dirty="0" smtClean="0">
                <a:solidFill>
                  <a:schemeClr val="tx1"/>
                </a:solidFill>
                <a:effectLst/>
                <a:latin typeface="+mn-lt"/>
              </a:rPr>
            </a:br>
            <a:endParaRPr lang="ru-RU" sz="5400" cap="none" dirty="0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9672" y="1628800"/>
            <a:ext cx="7128792" cy="1008112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sz="3400" b="1" dirty="0" smtClean="0"/>
              <a:t>Какой знак говорит о том, что за рулем </a:t>
            </a:r>
          </a:p>
          <a:p>
            <a:pPr algn="ctr">
              <a:buNone/>
            </a:pPr>
            <a:r>
              <a:rPr lang="ru-RU" sz="3400" b="1" dirty="0" smtClean="0"/>
              <a:t>начинающий водитель?</a:t>
            </a:r>
          </a:p>
        </p:txBody>
      </p:sp>
      <p:sp>
        <p:nvSpPr>
          <p:cNvPr id="5" name="AutoShape 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5429264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1" name="Picture 16" descr="C:\Users\Пользователь\Desktop\с флэшки\tomakov-3 копия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27584" y="5661248"/>
            <a:ext cx="1927686" cy="998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28604"/>
            <a:ext cx="7795592" cy="642942"/>
          </a:xfrm>
        </p:spPr>
        <p:txBody>
          <a:bodyPr>
            <a:noAutofit/>
          </a:bodyPr>
          <a:lstStyle/>
          <a:p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         </a:t>
            </a:r>
            <a:b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</a:br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                </a:t>
            </a:r>
            <a:b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</a:br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                  </a:t>
            </a:r>
            <a:b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</a:br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  </a:t>
            </a:r>
            <a:r>
              <a:rPr lang="ru-RU" sz="3200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Правила для водителей</a:t>
            </a:r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  </a:t>
            </a:r>
            <a:r>
              <a:rPr lang="ru-RU" sz="2400" b="1" i="1" cap="none" dirty="0" smtClean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/>
                <a:latin typeface="+mn-lt"/>
              </a:rPr>
              <a:t>5о баллов </a:t>
            </a:r>
            <a:r>
              <a:rPr lang="ru-RU" sz="2400" dirty="0" smtClean="0">
                <a:latin typeface="+mn-lt"/>
              </a:rPr>
              <a:t/>
            </a:r>
            <a:br>
              <a:rPr lang="ru-RU" sz="2400" dirty="0" smtClean="0">
                <a:latin typeface="+mn-lt"/>
              </a:rPr>
            </a:br>
            <a:r>
              <a:rPr lang="ru-RU" sz="5400" b="1" i="1" cap="none" dirty="0" smtClean="0">
                <a:solidFill>
                  <a:srgbClr val="0033CC"/>
                </a:solidFill>
                <a:effectLst/>
                <a:latin typeface="+mn-lt"/>
              </a:rPr>
              <a:t>   </a:t>
            </a:r>
            <a:r>
              <a:rPr lang="ru-RU" sz="5400" cap="none" dirty="0" smtClean="0">
                <a:solidFill>
                  <a:schemeClr val="tx1"/>
                </a:solidFill>
                <a:effectLst/>
                <a:latin typeface="+mn-lt"/>
              </a:rPr>
              <a:t/>
            </a:r>
            <a:br>
              <a:rPr lang="ru-RU" sz="5400" cap="none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ru-RU" sz="5400" i="1" cap="none" dirty="0" smtClean="0">
                <a:solidFill>
                  <a:schemeClr val="tx1"/>
                </a:solidFill>
                <a:effectLst/>
                <a:latin typeface="+mn-lt"/>
              </a:rPr>
              <a:t/>
            </a:r>
            <a:br>
              <a:rPr lang="ru-RU" sz="5400" i="1" cap="none" dirty="0" smtClean="0">
                <a:solidFill>
                  <a:schemeClr val="tx1"/>
                </a:solidFill>
                <a:effectLst/>
                <a:latin typeface="+mn-lt"/>
              </a:rPr>
            </a:br>
            <a:endParaRPr lang="ru-RU" sz="5400" cap="none" dirty="0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75234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i="1" dirty="0" smtClean="0">
              <a:solidFill>
                <a:srgbClr val="0033CC"/>
              </a:solidFill>
            </a:endParaRPr>
          </a:p>
          <a:p>
            <a:pPr algn="ctr"/>
            <a:endParaRPr lang="ru-RU" b="1" i="1" dirty="0" smtClean="0">
              <a:solidFill>
                <a:srgbClr val="0033CC"/>
              </a:solidFill>
            </a:endParaRPr>
          </a:p>
          <a:p>
            <a:pPr algn="ctr">
              <a:buNone/>
            </a:pPr>
            <a:endParaRPr lang="ru-RU" b="1" i="1" dirty="0" smtClean="0">
              <a:solidFill>
                <a:srgbClr val="0033CC"/>
              </a:solidFill>
            </a:endParaRPr>
          </a:p>
        </p:txBody>
      </p:sp>
      <p:sp>
        <p:nvSpPr>
          <p:cNvPr id="5" name="AutoShape 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5429264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872" y="2132856"/>
            <a:ext cx="2286000" cy="194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C6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540568" y="188640"/>
            <a:ext cx="892974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</a:t>
            </a:r>
            <a:r>
              <a:rPr lang="ru-RU" sz="4000" b="1" i="1" cap="none" spc="0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Жесты регулировщика</a:t>
            </a:r>
            <a:r>
              <a:rPr lang="ru-RU" sz="4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</a:t>
            </a:r>
            <a:r>
              <a:rPr lang="ru-RU" sz="24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10 баллов</a:t>
            </a:r>
            <a:endParaRPr lang="ru-RU" sz="2400" b="1" i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072188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714744" y="5429264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200" b="1" i="1" dirty="0">
              <a:solidFill>
                <a:srgbClr val="0033CC"/>
              </a:solidFill>
            </a:endParaRPr>
          </a:p>
        </p:txBody>
      </p:sp>
      <p:pic>
        <p:nvPicPr>
          <p:cNvPr id="8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7544" y="5661248"/>
            <a:ext cx="1800200" cy="932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admin\Desktop\article-23087-0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2699792" y="1340768"/>
            <a:ext cx="3513278" cy="4525962"/>
          </a:xfr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C6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/>
              <a:t>Стой ( Движение запрещено!)</a:t>
            </a:r>
          </a:p>
          <a:p>
            <a:pPr algn="ctr">
              <a:buNone/>
            </a:pP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3" y="0"/>
            <a:ext cx="892974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000" b="1" i="1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Жесты регулировщика</a:t>
            </a:r>
            <a:r>
              <a:rPr lang="ru-RU" sz="54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</a:t>
            </a:r>
            <a:r>
              <a:rPr lang="ru-RU" sz="24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10 баллов</a:t>
            </a:r>
            <a:endParaRPr lang="ru-RU" sz="2400" b="1" i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072188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5" name="Picture 16" descr="http://priroda.inc.ru/animation/znaki/stopscheef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996952"/>
            <a:ext cx="2448272" cy="248653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C6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800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1800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0"/>
            <a:ext cx="885827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000" b="1" i="1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Жесты регулировщика</a:t>
            </a:r>
            <a:r>
              <a:rPr lang="ru-RU" sz="5400" b="1" i="1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</a:t>
            </a:r>
            <a:r>
              <a:rPr lang="ru-RU" sz="24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20 баллов</a:t>
            </a:r>
            <a:endParaRPr lang="ru-RU" sz="2400" i="1" dirty="0"/>
          </a:p>
        </p:txBody>
      </p:sp>
      <p:sp>
        <p:nvSpPr>
          <p:cNvPr id="5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072188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8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5536" y="5445224"/>
            <a:ext cx="2304256" cy="1192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231896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lvl="8" algn="ctr"/>
            <a:endParaRPr lang="ru-RU" sz="600" b="1" dirty="0" smtClean="0"/>
          </a:p>
          <a:p>
            <a:pPr lvl="8" algn="ctr"/>
            <a:r>
              <a:rPr lang="ru-RU" sz="600" b="1" dirty="0" smtClean="0">
                <a:hlinkClick r:id="rId3" action="ppaction://hlinksldjump"/>
              </a:rPr>
              <a:t> </a:t>
            </a:r>
            <a:endParaRPr lang="ru-RU" sz="600" b="1" dirty="0" smtClean="0"/>
          </a:p>
        </p:txBody>
      </p:sp>
      <p:pic>
        <p:nvPicPr>
          <p:cNvPr id="7" name="Picture 3" descr="C:\Users\admin\Desktop\04005337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1484784"/>
            <a:ext cx="3024188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C6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800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1800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0"/>
            <a:ext cx="885827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000" b="1" i="1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Жесты регулировщика</a:t>
            </a:r>
            <a:r>
              <a:rPr lang="ru-RU" sz="4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4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20 баллов</a:t>
            </a:r>
            <a:endParaRPr lang="ru-RU" sz="2400" i="1" dirty="0"/>
          </a:p>
        </p:txBody>
      </p:sp>
      <p:sp>
        <p:nvSpPr>
          <p:cNvPr id="5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072188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304800" y="1500174"/>
            <a:ext cx="8686800" cy="2144850"/>
          </a:xfrm>
        </p:spPr>
        <p:txBody>
          <a:bodyPr>
            <a:normAutofit/>
          </a:bodyPr>
          <a:lstStyle/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lvl="8" algn="ctr"/>
            <a:endParaRPr lang="ru-RU" sz="600" b="1" dirty="0" smtClean="0"/>
          </a:p>
          <a:p>
            <a:pPr algn="ctr"/>
            <a:endParaRPr lang="ru-RU" sz="2400" b="1" dirty="0" smtClean="0"/>
          </a:p>
        </p:txBody>
      </p:sp>
      <p:sp>
        <p:nvSpPr>
          <p:cNvPr id="11" name="Прямоугольник 10"/>
          <p:cNvSpPr/>
          <p:nvPr/>
        </p:nvSpPr>
        <p:spPr>
          <a:xfrm>
            <a:off x="4079685" y="5460326"/>
            <a:ext cx="18496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i="1" dirty="0" smtClean="0">
              <a:solidFill>
                <a:srgbClr val="0033CC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6000" y="1844824"/>
            <a:ext cx="4572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400" b="1" dirty="0" smtClean="0"/>
              <a:t>Разрешён проезд спереди и сзади от регулировщика с поворотом направо. Пешеходам переходить аккуратно (спереди и сзади)</a:t>
            </a:r>
            <a:endParaRPr lang="ru-RU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C6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7300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000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+mn-ea"/>
                <a:cs typeface="+mn-cs"/>
              </a:rPr>
              <a:t>Жесты регулировщика</a:t>
            </a:r>
            <a:r>
              <a:rPr lang="ru-RU" sz="6000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</a:t>
            </a:r>
            <a:r>
              <a:rPr lang="ru-RU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</a:t>
            </a:r>
            <a: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/>
                <a:latin typeface="+mn-lt"/>
              </a:rPr>
              <a:t>30 баллов</a:t>
            </a:r>
            <a:b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/>
                <a:latin typeface="+mn-lt"/>
              </a:rPr>
            </a:br>
            <a:endParaRPr lang="ru-RU" sz="2700" i="1" dirty="0">
              <a:effectLst/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57620" y="5429264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200" b="1" i="1" dirty="0">
              <a:solidFill>
                <a:srgbClr val="0033CC"/>
              </a:solidFill>
            </a:endParaRPr>
          </a:p>
        </p:txBody>
      </p:sp>
      <p:sp>
        <p:nvSpPr>
          <p:cNvPr id="6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072188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5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83568" y="5517232"/>
            <a:ext cx="2216288" cy="1147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admin\Desktop\pic27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9" y="1772816"/>
            <a:ext cx="5688570" cy="3659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C6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7300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000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+mn-ea"/>
                <a:cs typeface="+mn-cs"/>
              </a:rPr>
              <a:t>Жесты регулировщика</a:t>
            </a:r>
            <a:r>
              <a:rPr lang="ru-RU" sz="4000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+mn-ea"/>
                <a:cs typeface="+mn-cs"/>
              </a:rPr>
              <a:t>  </a:t>
            </a:r>
            <a: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/>
                <a:latin typeface="+mn-lt"/>
              </a:rPr>
              <a:t>30 баллов</a:t>
            </a:r>
            <a:b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/>
                <a:latin typeface="+mn-lt"/>
              </a:rPr>
            </a:br>
            <a:endParaRPr lang="ru-RU" sz="2700" i="1" dirty="0"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81094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b="1" dirty="0" smtClean="0"/>
              <a:t>Разрешено перейти дорогу спереди и сзади от регулировщика, машинам проезд только прямо спереди и сзади от регулировщика</a:t>
            </a:r>
            <a:endParaRPr lang="ru-RU" sz="2800" b="1" dirty="0"/>
          </a:p>
        </p:txBody>
      </p:sp>
      <p:sp>
        <p:nvSpPr>
          <p:cNvPr id="6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072188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C6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r>
              <a:rPr lang="ru-RU" sz="6600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000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+mn-ea"/>
                <a:cs typeface="+mn-cs"/>
              </a:rPr>
              <a:t>Жесты регулировщика</a:t>
            </a:r>
            <a:r>
              <a:rPr lang="ru-RU" sz="6000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</a:t>
            </a:r>
            <a:r>
              <a:rPr lang="ru-RU" sz="6600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</a:t>
            </a:r>
            <a: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/>
                <a:latin typeface="+mn-lt"/>
              </a:rPr>
              <a:t>40 баллов</a:t>
            </a:r>
            <a:endParaRPr lang="ru-RU" sz="2700" i="1" dirty="0">
              <a:effectLst/>
              <a:latin typeface="+mn-lt"/>
            </a:endParaRPr>
          </a:p>
        </p:txBody>
      </p:sp>
      <p:sp>
        <p:nvSpPr>
          <p:cNvPr id="6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072188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929058" y="5715016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200" b="1" i="1" dirty="0">
              <a:solidFill>
                <a:srgbClr val="0033CC"/>
              </a:solidFill>
            </a:endParaRPr>
          </a:p>
        </p:txBody>
      </p:sp>
      <p:pic>
        <p:nvPicPr>
          <p:cNvPr id="10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3528" y="5589240"/>
            <a:ext cx="2016224" cy="1043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admin\Desktop\1284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1628800"/>
            <a:ext cx="3014663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C6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>
            <a:normAutofit/>
          </a:bodyPr>
          <a:lstStyle/>
          <a:p>
            <a:r>
              <a:rPr lang="ru-RU" sz="6600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000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+mn-ea"/>
                <a:cs typeface="+mn-cs"/>
              </a:rPr>
              <a:t>Жесты регулировщика</a:t>
            </a:r>
            <a:r>
              <a:rPr lang="ru-RU" sz="6000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</a:t>
            </a:r>
            <a:r>
              <a:rPr lang="ru-RU" sz="6600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</a:t>
            </a:r>
            <a: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/>
                <a:latin typeface="+mn-lt"/>
              </a:rPr>
              <a:t>40 баллов</a:t>
            </a:r>
            <a:endParaRPr lang="ru-RU" sz="2700" i="1" dirty="0">
              <a:effectLst/>
              <a:latin typeface="+mn-lt"/>
            </a:endParaRPr>
          </a:p>
        </p:txBody>
      </p:sp>
      <p:sp>
        <p:nvSpPr>
          <p:cNvPr id="6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072188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23728" y="2060848"/>
            <a:ext cx="5400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Можно ехать туда, куда указывает жезл. Разрешён поворот , пешеходы переходят за спиной регулировщика.</a:t>
            </a:r>
            <a:endParaRPr lang="ru-RU" sz="28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C6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sz="6600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000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+mn-ea"/>
                <a:cs typeface="+mn-cs"/>
              </a:rPr>
              <a:t>Жесты регулировщика</a:t>
            </a:r>
            <a:r>
              <a:rPr lang="ru-RU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</a:t>
            </a:r>
            <a: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</a:t>
            </a:r>
            <a: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/>
                <a:latin typeface="+mn-lt"/>
              </a:rPr>
              <a:t>50 баллов</a:t>
            </a:r>
            <a:endParaRPr lang="ru-RU" sz="2700" i="1" dirty="0">
              <a:effectLst/>
              <a:latin typeface="+mn-lt"/>
            </a:endParaRPr>
          </a:p>
        </p:txBody>
      </p:sp>
      <p:sp>
        <p:nvSpPr>
          <p:cNvPr id="5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072188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714744" y="600076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</a:t>
            </a:r>
            <a:endParaRPr lang="ru-RU" sz="3200" b="1" i="1" dirty="0">
              <a:solidFill>
                <a:srgbClr val="0033CC"/>
              </a:solidFill>
            </a:endParaRPr>
          </a:p>
        </p:txBody>
      </p:sp>
      <p:pic>
        <p:nvPicPr>
          <p:cNvPr id="8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7544" y="5589240"/>
            <a:ext cx="1944216" cy="1006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admin\Desktop\128433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1434365"/>
            <a:ext cx="3600400" cy="43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C6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sz="6600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000" b="1" i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+mn-ea"/>
                <a:cs typeface="+mn-cs"/>
              </a:rPr>
              <a:t>Жесты регулировщика</a:t>
            </a:r>
            <a:r>
              <a:rPr lang="ru-RU" sz="4000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+mn-ea"/>
                <a:cs typeface="+mn-cs"/>
              </a:rPr>
              <a:t>   </a:t>
            </a:r>
            <a: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/>
                <a:latin typeface="+mn-lt"/>
              </a:rPr>
              <a:t>50 баллов</a:t>
            </a:r>
            <a:endParaRPr lang="ru-RU" sz="2700" i="1" dirty="0"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800" b="1" dirty="0" smtClean="0"/>
              <a:t>Пешеходам разрешено переходить дорогу за    спиной регулировщика, а водители едут в ту сторону, куда указывает палочка</a:t>
            </a:r>
            <a:endParaRPr lang="ru-RU" sz="2800" b="1" dirty="0"/>
          </a:p>
        </p:txBody>
      </p:sp>
      <p:sp>
        <p:nvSpPr>
          <p:cNvPr id="5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50" y="6072188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cap="none" dirty="0" smtClean="0">
                <a:ln w="11430"/>
                <a:effectLst/>
                <a:latin typeface="+mn-lt"/>
              </a:rPr>
              <a:t>                Кот в мешке       10 баллов</a:t>
            </a:r>
            <a:endParaRPr lang="ru-RU" sz="3200" i="1" dirty="0"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800" b="1" dirty="0" smtClean="0"/>
              <a:t>Ходят смело млад и стар,</a:t>
            </a:r>
          </a:p>
          <a:p>
            <a:pPr algn="ctr">
              <a:buNone/>
            </a:pPr>
            <a:r>
              <a:rPr lang="ru-RU" sz="2800" b="1" dirty="0" smtClean="0"/>
              <a:t>Даже кошки и собаки.</a:t>
            </a:r>
          </a:p>
          <a:p>
            <a:pPr algn="ctr">
              <a:buNone/>
            </a:pPr>
            <a:r>
              <a:rPr lang="ru-RU" sz="2800" b="1" dirty="0" smtClean="0"/>
              <a:t>Только здесь не тротуар,</a:t>
            </a:r>
          </a:p>
          <a:p>
            <a:pPr algn="ctr">
              <a:buNone/>
            </a:pPr>
            <a:r>
              <a:rPr lang="ru-RU" sz="2800" b="1" dirty="0" smtClean="0"/>
              <a:t>Дело всё в дорожном знаке.</a:t>
            </a:r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>
              <a:buNone/>
            </a:pPr>
            <a:endParaRPr lang="ru-RU" b="1" i="1" dirty="0" smtClean="0">
              <a:solidFill>
                <a:srgbClr val="0033CC"/>
              </a:solidFill>
            </a:endParaRPr>
          </a:p>
        </p:txBody>
      </p:sp>
      <p:sp>
        <p:nvSpPr>
          <p:cNvPr id="5" name="AutoShape 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58214" y="5143512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0" name="Picture 16" descr="C:\Users\Пользователь\Desktop\с флэшки\tomakov-3 копия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95536" y="5445224"/>
            <a:ext cx="1872208" cy="96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600" b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400" b="1" i="1" cap="none" dirty="0" smtClean="0">
                <a:ln w="11430"/>
                <a:solidFill>
                  <a:srgbClr val="4E3B30"/>
                </a:solidFill>
                <a:effectLst/>
                <a:latin typeface="+mn-lt"/>
              </a:rPr>
              <a:t>Кот в мешке</a:t>
            </a:r>
            <a:r>
              <a:rPr lang="ru-RU" sz="4400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</a:t>
            </a:r>
            <a:r>
              <a:rPr lang="ru-RU" sz="4400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             </a:t>
            </a:r>
            <a:r>
              <a:rPr lang="ru-RU" sz="2700" b="1" i="1" cap="none" dirty="0" smtClean="0">
                <a:ln w="11430"/>
                <a:effectLst/>
                <a:latin typeface="+mn-lt"/>
              </a:rPr>
              <a:t>10 баллов</a:t>
            </a:r>
            <a:endParaRPr lang="ru-RU" sz="2700" i="1" dirty="0">
              <a:effectLst/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772816"/>
            <a:ext cx="7939608" cy="18002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/>
              <a:t>Пешеходная дорожка</a:t>
            </a:r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>
              <a:buNone/>
            </a:pPr>
            <a:endParaRPr lang="ru-RU" b="1" i="1" dirty="0" smtClean="0">
              <a:solidFill>
                <a:srgbClr val="0033CC"/>
              </a:solidFill>
            </a:endParaRPr>
          </a:p>
        </p:txBody>
      </p:sp>
      <p:sp>
        <p:nvSpPr>
          <p:cNvPr id="5" name="AutoShape 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58214" y="5143512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" name="Picture 12" descr="http://priroda.inc.ru/animation/znaki/verkeersborden_overstek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4005064"/>
            <a:ext cx="1542497" cy="1570543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i="1" cap="none" dirty="0" smtClean="0">
                <a:ln w="11430"/>
                <a:solidFill>
                  <a:srgbClr val="0033CC"/>
                </a:solidFill>
                <a:effectLst/>
                <a:latin typeface="+mn-lt"/>
              </a:rPr>
              <a:t> </a:t>
            </a:r>
            <a:r>
              <a:rPr lang="ru-RU" sz="4400" b="1" i="1" cap="none" dirty="0" smtClean="0">
                <a:ln w="11430"/>
                <a:solidFill>
                  <a:srgbClr val="4E3B30"/>
                </a:solidFill>
                <a:effectLst/>
                <a:latin typeface="Times New Roman"/>
              </a:rPr>
              <a:t>Кот в мешке</a:t>
            </a:r>
            <a:r>
              <a:rPr lang="ru-RU" sz="6000" b="1" i="1" cap="none" dirty="0" smtClean="0">
                <a:ln w="11430"/>
                <a:solidFill>
                  <a:srgbClr val="002060"/>
                </a:solidFill>
                <a:effectLst/>
                <a:latin typeface="+mn-lt"/>
              </a:rPr>
              <a:t>  </a:t>
            </a:r>
            <a:r>
              <a:rPr lang="ru-RU" sz="60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/>
                <a:latin typeface="+mn-lt"/>
              </a:rPr>
              <a:t>         </a:t>
            </a:r>
            <a: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20 баллов</a:t>
            </a:r>
            <a:endParaRPr lang="ru-RU" sz="27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/>
              <a:t>Дорисуй дорожный знак</a:t>
            </a:r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i="1" dirty="0" smtClean="0">
              <a:solidFill>
                <a:srgbClr val="0033CC"/>
              </a:solidFill>
            </a:endParaRPr>
          </a:p>
        </p:txBody>
      </p:sp>
      <p:sp>
        <p:nvSpPr>
          <p:cNvPr id="5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58214" y="5143512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8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07504" y="5301208"/>
            <a:ext cx="2592288" cy="1342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Кольцо 6"/>
          <p:cNvSpPr/>
          <p:nvPr/>
        </p:nvSpPr>
        <p:spPr>
          <a:xfrm>
            <a:off x="2987824" y="2204864"/>
            <a:ext cx="3214688" cy="3143250"/>
          </a:xfrm>
          <a:prstGeom prst="donut">
            <a:avLst>
              <a:gd name="adj" fmla="val 9152"/>
            </a:avLst>
          </a:prstGeom>
          <a:solidFill>
            <a:srgbClr val="FF00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Блок-схема: узел 8"/>
          <p:cNvSpPr/>
          <p:nvPr/>
        </p:nvSpPr>
        <p:spPr>
          <a:xfrm>
            <a:off x="3275856" y="2492896"/>
            <a:ext cx="2592288" cy="2520280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Крест 9"/>
          <p:cNvSpPr/>
          <p:nvPr/>
        </p:nvSpPr>
        <p:spPr>
          <a:xfrm rot="18960870">
            <a:off x="3271296" y="2446009"/>
            <a:ext cx="2673415" cy="2725594"/>
          </a:xfrm>
          <a:prstGeom prst="plus">
            <a:avLst>
              <a:gd name="adj" fmla="val 44773"/>
            </a:avLst>
          </a:prstGeom>
          <a:solidFill>
            <a:srgbClr val="FF00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i="1" cap="none" dirty="0" smtClean="0">
                <a:ln w="11430"/>
                <a:solidFill>
                  <a:srgbClr val="0033CC"/>
                </a:solidFill>
                <a:effectLst/>
                <a:latin typeface="+mn-lt"/>
              </a:rPr>
              <a:t> </a:t>
            </a:r>
            <a:r>
              <a:rPr lang="ru-RU" sz="4400" b="1" i="1" cap="none" dirty="0" smtClean="0">
                <a:ln w="11430"/>
                <a:solidFill>
                  <a:srgbClr val="4E3B30"/>
                </a:solidFill>
                <a:effectLst/>
                <a:latin typeface="Times New Roman"/>
              </a:rPr>
              <a:t>Кот в мешке</a:t>
            </a:r>
            <a:r>
              <a:rPr lang="ru-RU" sz="6000" b="1" i="1" cap="none" dirty="0" smtClean="0">
                <a:ln w="11430"/>
                <a:solidFill>
                  <a:srgbClr val="002060"/>
                </a:solidFill>
                <a:effectLst/>
                <a:latin typeface="+mn-lt"/>
              </a:rPr>
              <a:t>  </a:t>
            </a:r>
            <a:r>
              <a:rPr lang="ru-RU" sz="60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/>
                <a:latin typeface="+mn-lt"/>
              </a:rPr>
              <a:t>         </a:t>
            </a:r>
            <a: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20 баллов</a:t>
            </a:r>
            <a:endParaRPr lang="ru-RU" sz="27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>
              <a:buNone/>
            </a:pPr>
            <a:endParaRPr lang="ru-RU" b="1" i="1" dirty="0" smtClean="0">
              <a:solidFill>
                <a:srgbClr val="0033CC"/>
              </a:solidFill>
            </a:endParaRPr>
          </a:p>
        </p:txBody>
      </p:sp>
      <p:sp>
        <p:nvSpPr>
          <p:cNvPr id="5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58214" y="5143512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Кольцо 5"/>
          <p:cNvSpPr/>
          <p:nvPr/>
        </p:nvSpPr>
        <p:spPr>
          <a:xfrm>
            <a:off x="2643188" y="1785938"/>
            <a:ext cx="3581400" cy="3438525"/>
          </a:xfrm>
          <a:prstGeom prst="donut">
            <a:avLst>
              <a:gd name="adj" fmla="val 9152"/>
            </a:avLst>
          </a:prstGeom>
          <a:solidFill>
            <a:srgbClr val="FF00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Блок-схема: узел 6"/>
          <p:cNvSpPr/>
          <p:nvPr/>
        </p:nvSpPr>
        <p:spPr>
          <a:xfrm>
            <a:off x="2843808" y="1916832"/>
            <a:ext cx="3214688" cy="3143250"/>
          </a:xfrm>
          <a:prstGeom prst="flowChartConnector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Крест 7"/>
          <p:cNvSpPr/>
          <p:nvPr/>
        </p:nvSpPr>
        <p:spPr>
          <a:xfrm rot="18960870">
            <a:off x="2871788" y="1909763"/>
            <a:ext cx="3186112" cy="3181350"/>
          </a:xfrm>
          <a:prstGeom prst="plus">
            <a:avLst>
              <a:gd name="adj" fmla="val 44773"/>
            </a:avLst>
          </a:prstGeom>
          <a:solidFill>
            <a:srgbClr val="FF0000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411760" y="5517232"/>
            <a:ext cx="42484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«Остановка запрещена»</a:t>
            </a:r>
            <a:endParaRPr lang="ru-RU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600" b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400" b="1" i="1" cap="none" dirty="0" smtClean="0">
                <a:ln w="11430"/>
                <a:solidFill>
                  <a:srgbClr val="4E3B30"/>
                </a:solidFill>
                <a:effectLst/>
                <a:latin typeface="Times New Roman"/>
              </a:rPr>
              <a:t>Кот в мешке</a:t>
            </a:r>
            <a:r>
              <a:rPr lang="ru-RU" sz="6000" b="1" i="1" cap="none" dirty="0" smtClean="0">
                <a:ln w="11430"/>
                <a:solidFill>
                  <a:srgbClr val="002060"/>
                </a:solidFill>
                <a:effectLst/>
                <a:latin typeface="+mn-lt"/>
              </a:rPr>
              <a:t> </a:t>
            </a:r>
            <a:r>
              <a:rPr lang="ru-RU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</a:t>
            </a:r>
            <a: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30 баллов</a:t>
            </a:r>
            <a:endParaRPr lang="ru-RU" sz="2700" i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4800" b="1" dirty="0" smtClean="0"/>
              <a:t>Сюрприз</a:t>
            </a:r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</p:txBody>
      </p:sp>
      <p:sp>
        <p:nvSpPr>
          <p:cNvPr id="5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76" y="5143512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8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07504" y="5589240"/>
            <a:ext cx="2088232" cy="1081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C:\Documents and Settings\user\Мои документы\Мои рисунки\светофоррр\685601-b02e2de4df5a8e2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2132856"/>
            <a:ext cx="2228463" cy="297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utoShape 5">
            <a:hlinkClick r:id="rId6" action="ppaction://hlinkfile"/>
          </p:cNvPr>
          <p:cNvSpPr>
            <a:spLocks noChangeArrowheads="1"/>
          </p:cNvSpPr>
          <p:nvPr/>
        </p:nvSpPr>
        <p:spPr bwMode="auto">
          <a:xfrm>
            <a:off x="4788024" y="2348880"/>
            <a:ext cx="3960440" cy="1944216"/>
          </a:xfrm>
          <a:prstGeom prst="wedgeEllipseCallout">
            <a:avLst>
              <a:gd name="adj1" fmla="val -43764"/>
              <a:gd name="adj2" fmla="val 9812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4000" b="1" i="1" dirty="0"/>
              <a:t>Нажмите </a:t>
            </a:r>
          </a:p>
          <a:p>
            <a:pPr algn="ctr"/>
            <a:r>
              <a:rPr lang="ru-RU" sz="4000" b="1" i="1" dirty="0">
                <a:hlinkClick r:id="rId7" action="ppaction://hlinkfile"/>
              </a:rPr>
              <a:t>здесь</a:t>
            </a:r>
            <a:r>
              <a:rPr lang="ru-RU" sz="4000" b="1" i="1" dirty="0"/>
              <a:t>!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600" b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400" b="1" i="1" cap="none" dirty="0" smtClean="0">
                <a:ln w="11430"/>
                <a:solidFill>
                  <a:srgbClr val="4E3B30"/>
                </a:solidFill>
                <a:effectLst/>
                <a:latin typeface="Times New Roman"/>
              </a:rPr>
              <a:t>Кот в мешке</a:t>
            </a:r>
            <a:r>
              <a:rPr lang="ru-RU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</a:t>
            </a:r>
            <a: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30 баллов</a:t>
            </a:r>
            <a:endParaRPr lang="ru-RU" sz="2700" i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</p:txBody>
      </p:sp>
      <p:sp>
        <p:nvSpPr>
          <p:cNvPr id="5" name="AutoShape 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86776" y="5143512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" name="Правила дорожного движения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339752" y="1700808"/>
            <a:ext cx="5436604" cy="4349283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600" b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400" b="1" i="1" cap="none" dirty="0" smtClean="0">
                <a:ln w="11430"/>
                <a:solidFill>
                  <a:srgbClr val="4E3B30"/>
                </a:solidFill>
                <a:effectLst/>
                <a:latin typeface="Times New Roman"/>
              </a:rPr>
              <a:t>Кот в мешке</a:t>
            </a:r>
            <a:r>
              <a:rPr lang="ru-RU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</a:t>
            </a:r>
            <a: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40 баллов</a:t>
            </a:r>
            <a:endParaRPr lang="ru-RU" sz="2700" i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b="1" i="1" dirty="0" smtClean="0"/>
              <a:t>Как велосипедист подает предупредительный сигнал об изменении направления движения влево ?</a:t>
            </a:r>
            <a:endParaRPr lang="ru-RU" dirty="0" smtClean="0"/>
          </a:p>
          <a:p>
            <a:pPr algn="ctr">
              <a:buNone/>
            </a:pPr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i="1" dirty="0" smtClean="0">
              <a:solidFill>
                <a:srgbClr val="0033CC"/>
              </a:solidFill>
            </a:endParaRPr>
          </a:p>
          <a:p>
            <a:pPr algn="ctr"/>
            <a:endParaRPr lang="ru-RU" b="1" i="1" dirty="0" smtClean="0">
              <a:solidFill>
                <a:srgbClr val="0033CC"/>
              </a:solidFill>
            </a:endParaRPr>
          </a:p>
        </p:txBody>
      </p:sp>
      <p:sp>
        <p:nvSpPr>
          <p:cNvPr id="5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5072074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8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5536" y="5589240"/>
            <a:ext cx="2072272" cy="1072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600" b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400" b="1" i="1" cap="none" dirty="0" smtClean="0">
                <a:ln w="11430"/>
                <a:solidFill>
                  <a:srgbClr val="4E3B30"/>
                </a:solidFill>
                <a:effectLst/>
                <a:latin typeface="Times New Roman"/>
              </a:rPr>
              <a:t>Кот в мешке</a:t>
            </a:r>
            <a:r>
              <a:rPr lang="ru-RU" sz="4400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  <a:t> </a:t>
            </a:r>
            <a: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40 баллов</a:t>
            </a:r>
            <a:endParaRPr lang="ru-RU" sz="2700" i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i="1" dirty="0" smtClean="0"/>
              <a:t>Чётким выбрасыванием</a:t>
            </a:r>
          </a:p>
          <a:p>
            <a:pPr algn="ctr">
              <a:buNone/>
            </a:pPr>
            <a:r>
              <a:rPr lang="ru-RU" b="1" i="1" dirty="0" smtClean="0"/>
              <a:t> левой руки в сторону</a:t>
            </a:r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i="1" dirty="0" smtClean="0">
              <a:solidFill>
                <a:srgbClr val="0033CC"/>
              </a:solidFill>
            </a:endParaRPr>
          </a:p>
          <a:p>
            <a:pPr algn="ctr"/>
            <a:endParaRPr lang="ru-RU" b="1" i="1" dirty="0" smtClean="0">
              <a:solidFill>
                <a:srgbClr val="0033CC"/>
              </a:solidFill>
            </a:endParaRPr>
          </a:p>
        </p:txBody>
      </p:sp>
      <p:sp>
        <p:nvSpPr>
          <p:cNvPr id="5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5072074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600" b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400" b="1" i="1" cap="none" dirty="0" smtClean="0">
                <a:ln w="11430"/>
                <a:solidFill>
                  <a:srgbClr val="4E3B30"/>
                </a:solidFill>
                <a:effectLst/>
                <a:latin typeface="Times New Roman"/>
              </a:rPr>
              <a:t>Кот в мешке</a:t>
            </a:r>
            <a:r>
              <a:rPr lang="ru-RU" sz="6000" b="1" i="1" cap="none" dirty="0" smtClean="0">
                <a:ln w="11430"/>
                <a:solidFill>
                  <a:srgbClr val="002060"/>
                </a:solidFill>
                <a:effectLst/>
                <a:latin typeface="+mn-lt"/>
              </a:rPr>
              <a:t> </a:t>
            </a:r>
            <a:r>
              <a:rPr lang="ru-RU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</a:t>
            </a:r>
            <a: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50 баллов</a:t>
            </a:r>
            <a:endParaRPr lang="ru-RU" sz="2700" i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30373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b="1" i="1" dirty="0" smtClean="0">
                <a:solidFill>
                  <a:srgbClr val="000000"/>
                </a:solidFill>
                <a:cs typeface="Times New Roman" pitchFamily="18" charset="0"/>
              </a:rPr>
              <a:t>К какой группе относится данный знак?</a:t>
            </a:r>
            <a:endParaRPr lang="ru-RU" sz="2800" i="1" dirty="0" smtClean="0"/>
          </a:p>
          <a:p>
            <a:pPr algn="ctr">
              <a:buNone/>
            </a:pPr>
            <a:endParaRPr lang="ru-RU" sz="2800" b="1" dirty="0" smtClean="0"/>
          </a:p>
          <a:p>
            <a:pPr algn="ctr"/>
            <a:endParaRPr lang="ru-RU" sz="2800" b="1" dirty="0" smtClean="0"/>
          </a:p>
          <a:p>
            <a:pPr algn="ctr"/>
            <a:endParaRPr lang="ru-RU" sz="2800" b="1" dirty="0" smtClean="0"/>
          </a:p>
          <a:p>
            <a:pPr algn="ctr"/>
            <a:endParaRPr lang="ru-RU" sz="2800" b="1" dirty="0" smtClean="0"/>
          </a:p>
          <a:p>
            <a:pPr algn="ctr"/>
            <a:endParaRPr lang="ru-RU" sz="2800" b="1" dirty="0" smtClean="0"/>
          </a:p>
        </p:txBody>
      </p:sp>
      <p:sp>
        <p:nvSpPr>
          <p:cNvPr id="5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5143512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9" name="Picture 16" descr="C:\Users\Пользователь\Desktop\с флэшки\tomakov-3 копия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83568" y="4797152"/>
            <a:ext cx="2863790" cy="1482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Админ\Desktop\3.10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2348880"/>
            <a:ext cx="3528392" cy="352839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600" b="1" cap="none" dirty="0" smtClean="0">
                <a:ln w="11430"/>
                <a:solidFill>
                  <a:srgbClr val="0033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400" b="1" i="1" cap="none" dirty="0" smtClean="0">
                <a:ln w="11430"/>
                <a:solidFill>
                  <a:srgbClr val="4E3B30"/>
                </a:solidFill>
                <a:effectLst/>
                <a:latin typeface="Times New Roman"/>
              </a:rPr>
              <a:t>Кот в мешке</a:t>
            </a:r>
            <a:r>
              <a:rPr lang="ru-RU" sz="6000" b="1" i="1" cap="none" dirty="0" smtClean="0">
                <a:ln w="11430"/>
                <a:solidFill>
                  <a:srgbClr val="002060"/>
                </a:solidFill>
                <a:effectLst/>
                <a:latin typeface="+mn-lt"/>
              </a:rPr>
              <a:t> </a:t>
            </a:r>
            <a:r>
              <a:rPr lang="ru-RU" b="1" cap="none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</a:t>
            </a:r>
            <a:r>
              <a:rPr lang="ru-RU" sz="27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50 баллов</a:t>
            </a:r>
            <a:endParaRPr lang="ru-RU" sz="2700" i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060848"/>
            <a:ext cx="8686800" cy="18002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i="1" dirty="0" smtClean="0">
                <a:cs typeface="Times New Roman" pitchFamily="18" charset="0"/>
              </a:rPr>
              <a:t>Запрещающий</a:t>
            </a:r>
            <a:endParaRPr lang="ru-RU" sz="4400" b="1" i="1" dirty="0" smtClean="0"/>
          </a:p>
          <a:p>
            <a:pPr algn="ctr">
              <a:buNone/>
            </a:pPr>
            <a:endParaRPr lang="ru-RU" sz="2800" b="1" dirty="0" smtClean="0"/>
          </a:p>
          <a:p>
            <a:pPr algn="ctr"/>
            <a:endParaRPr lang="ru-RU" sz="2800" b="1" dirty="0" smtClean="0"/>
          </a:p>
          <a:p>
            <a:pPr algn="ctr"/>
            <a:endParaRPr lang="ru-RU" sz="2800" b="1" dirty="0" smtClean="0"/>
          </a:p>
          <a:p>
            <a:pPr algn="ctr"/>
            <a:endParaRPr lang="ru-RU" sz="2800" b="1" dirty="0" smtClean="0"/>
          </a:p>
          <a:p>
            <a:pPr algn="ctr"/>
            <a:endParaRPr lang="ru-RU" sz="2800" b="1" dirty="0" smtClean="0"/>
          </a:p>
        </p:txBody>
      </p:sp>
      <p:sp>
        <p:nvSpPr>
          <p:cNvPr id="5" name="AutoShape 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29652" y="5143512"/>
            <a:ext cx="541338" cy="539750"/>
          </a:xfrm>
          <a:prstGeom prst="actionButtonHome">
            <a:avLst/>
          </a:prstGeom>
          <a:gradFill rotWithShape="1">
            <a:gsLst>
              <a:gs pos="0">
                <a:schemeClr val="bg1"/>
              </a:gs>
              <a:gs pos="100000">
                <a:srgbClr val="0066CC">
                  <a:alpha val="51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Использованные источники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89548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sz="1800" dirty="0" smtClean="0"/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1556792"/>
            <a:ext cx="5184240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Правила дорожного движения</a:t>
            </a:r>
          </a:p>
          <a:p>
            <a:pPr marL="342900" indent="-342900">
              <a:buAutoNum type="arabicPeriod"/>
            </a:pPr>
            <a:r>
              <a:rPr lang="en-US" dirty="0" smtClean="0">
                <a:hlinkClick r:id="rId2"/>
              </a:rPr>
              <a:t>http://www.uchportal.ru/load/192-1-0-23546</a:t>
            </a:r>
            <a:endParaRPr lang="ru-RU" dirty="0" smtClean="0"/>
          </a:p>
          <a:p>
            <a:pPr marL="342900" indent="-342900">
              <a:buAutoNum type="arabicPeriod"/>
            </a:pPr>
            <a:r>
              <a:rPr lang="ru-RU" dirty="0" smtClean="0">
                <a:hlinkClick r:id="rId3"/>
              </a:rPr>
              <a:t>картинки знаки дорожного движения для детей</a:t>
            </a:r>
            <a:endParaRPr lang="ru-RU" dirty="0" smtClean="0"/>
          </a:p>
          <a:p>
            <a:pPr marL="342900" indent="-342900">
              <a:buAutoNum type="arabicPeriod"/>
            </a:pPr>
            <a:r>
              <a:rPr lang="ru-RU" dirty="0" smtClean="0">
                <a:hlinkClick r:id="rId4"/>
              </a:rPr>
              <a:t>анимация в виде дорожных знаков</a:t>
            </a:r>
            <a:endParaRPr lang="ru-RU" dirty="0" smtClean="0"/>
          </a:p>
          <a:p>
            <a:pPr marL="342900" indent="-342900"/>
            <a:endParaRPr lang="ru-RU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Другая 1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1765</TotalTime>
  <Words>1031</Words>
  <Application>Microsoft Office PowerPoint</Application>
  <PresentationFormat>Экран (4:3)</PresentationFormat>
  <Paragraphs>266</Paragraphs>
  <Slides>54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5" baseType="lpstr">
      <vt:lpstr>Трек</vt:lpstr>
      <vt:lpstr>Интеллектуальная игра для учащихся начальной школы</vt:lpstr>
      <vt:lpstr>Правила игры</vt:lpstr>
      <vt:lpstr>Категории вопросов</vt:lpstr>
      <vt:lpstr>          Дорожные знаки     1о баллов</vt:lpstr>
      <vt:lpstr>          Дорожные знаки     1о баллов</vt:lpstr>
      <vt:lpstr>     Дорожные знаки     2о баллов</vt:lpstr>
      <vt:lpstr>     Дорожные знаки     2о баллов</vt:lpstr>
      <vt:lpstr>Дорожные знаки 3о баллов        </vt:lpstr>
      <vt:lpstr>Дорожные знаки 3о баллов        </vt:lpstr>
      <vt:lpstr>   Дорожные знаки     4о баллов        </vt:lpstr>
      <vt:lpstr>   Дорожные знаки     4о баллов        </vt:lpstr>
      <vt:lpstr>              Дорожные знаки   5о баллов  </vt:lpstr>
      <vt:lpstr>              Дорожные знаки   5о баллов  </vt:lpstr>
      <vt:lpstr>     Правила для пешеходов 1о баллов </vt:lpstr>
      <vt:lpstr> Правила для пешеходов     1о баллов </vt:lpstr>
      <vt:lpstr> Правила для пешеходов    2о баллов </vt:lpstr>
      <vt:lpstr> Правила для пешеходов     2о баллов </vt:lpstr>
      <vt:lpstr> Правила для пешеходов  3о баллов </vt:lpstr>
      <vt:lpstr> Правила для пешеходов    3о баллов </vt:lpstr>
      <vt:lpstr> Правила для пешеходов  4о баллов </vt:lpstr>
      <vt:lpstr> Правила для пешеходов 4о баллов </vt:lpstr>
      <vt:lpstr>                                                                                                                                                                              5о баллов </vt:lpstr>
      <vt:lpstr>                                                                                     5о баллов </vt:lpstr>
      <vt:lpstr>                                                 1о баллов </vt:lpstr>
      <vt:lpstr>              Правила для водителей    </vt:lpstr>
      <vt:lpstr>   Правила для водителей              2о баллов                   </vt:lpstr>
      <vt:lpstr>                                                        2о баллов  </vt:lpstr>
      <vt:lpstr>          </vt:lpstr>
      <vt:lpstr>          </vt:lpstr>
      <vt:lpstr>                        Правила для водителей        4о баллов             </vt:lpstr>
      <vt:lpstr>                        Правила для водителей         4о баллов             </vt:lpstr>
      <vt:lpstr>                                                  Правила для водителей     5о баллов       </vt:lpstr>
      <vt:lpstr>                                                    Правила для водителей   5о баллов       </vt:lpstr>
      <vt:lpstr>Слайд 34</vt:lpstr>
      <vt:lpstr>Слайд 35</vt:lpstr>
      <vt:lpstr> </vt:lpstr>
      <vt:lpstr> </vt:lpstr>
      <vt:lpstr> Жесты регулировщика            30 баллов </vt:lpstr>
      <vt:lpstr> Жесты регулировщика  30 баллов </vt:lpstr>
      <vt:lpstr> Жесты регулировщика      40 баллов</vt:lpstr>
      <vt:lpstr> Жесты регулировщика      40 баллов</vt:lpstr>
      <vt:lpstr> Жесты регулировщика            50 баллов</vt:lpstr>
      <vt:lpstr> Жесты регулировщика   50 баллов</vt:lpstr>
      <vt:lpstr>                Кот в мешке       10 баллов</vt:lpstr>
      <vt:lpstr> Кот в мешке                 10 баллов</vt:lpstr>
      <vt:lpstr> Кот в мешке           20 баллов</vt:lpstr>
      <vt:lpstr> Кот в мешке           20 баллов</vt:lpstr>
      <vt:lpstr> Кот в мешке                 30 баллов</vt:lpstr>
      <vt:lpstr> Кот в мешке                30 баллов</vt:lpstr>
      <vt:lpstr> Кот в мешке                40 баллов</vt:lpstr>
      <vt:lpstr> Кот в мешке 40 баллов</vt:lpstr>
      <vt:lpstr> Кот в мешке                 50 баллов</vt:lpstr>
      <vt:lpstr> Кот в мешке                 50 баллов</vt:lpstr>
      <vt:lpstr>Использованные источники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Татьяна</cp:lastModifiedBy>
  <cp:revision>208</cp:revision>
  <dcterms:created xsi:type="dcterms:W3CDTF">2011-11-25T05:49:57Z</dcterms:created>
  <dcterms:modified xsi:type="dcterms:W3CDTF">2025-01-24T11:14:51Z</dcterms:modified>
</cp:coreProperties>
</file>