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85800" y="2125980"/>
            <a:ext cx="77724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3840480"/>
            <a:ext cx="64008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CC330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CC330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20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577340"/>
            <a:ext cx="397764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rgbClr val="CC330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4000" cy="685799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396489" y="153161"/>
            <a:ext cx="6631940" cy="8788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rgbClr val="CC330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0964" y="1370838"/>
            <a:ext cx="8342071" cy="22205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6377940"/>
            <a:ext cx="292608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12/1/2025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6377940"/>
            <a:ext cx="21031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24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a-roditel.ru/parents/ig/gruppy-smerti-chto-nuzhno-znat-o-nikh-roditelyam/" TargetMode="External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hyperlink" Target="http://www.fcprc.ru/" TargetMode="Externa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32103" y="2158746"/>
            <a:ext cx="674179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400" b="1" spc="340" dirty="0">
                <a:solidFill>
                  <a:srgbClr val="036F6C"/>
                </a:solidFill>
                <a:latin typeface="Times New Roman"/>
                <a:cs typeface="Times New Roman"/>
              </a:rPr>
              <a:t>Р</a:t>
            </a:r>
            <a:r>
              <a:rPr sz="2400" b="1" spc="340" dirty="0" err="1" smtClean="0">
                <a:solidFill>
                  <a:srgbClr val="036F6C"/>
                </a:solidFill>
                <a:latin typeface="Times New Roman"/>
                <a:cs typeface="Times New Roman"/>
              </a:rPr>
              <a:t>одительское</a:t>
            </a:r>
            <a:r>
              <a:rPr sz="2400" b="1" spc="20" dirty="0" smtClean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2400" b="1" spc="330" dirty="0">
                <a:solidFill>
                  <a:srgbClr val="036F6C"/>
                </a:solidFill>
                <a:latin typeface="Times New Roman"/>
                <a:cs typeface="Times New Roman"/>
              </a:rPr>
              <a:t>собрание</a:t>
            </a:r>
            <a:endParaRPr sz="2400" dirty="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89610" y="2887471"/>
            <a:ext cx="8228330" cy="16719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2133600">
              <a:lnSpc>
                <a:spcPct val="100000"/>
              </a:lnSpc>
              <a:spcBef>
                <a:spcPts val="100"/>
              </a:spcBef>
            </a:pPr>
            <a:r>
              <a:rPr sz="3600" b="1" spc="335" dirty="0">
                <a:solidFill>
                  <a:srgbClr val="036F6C"/>
                </a:solidFill>
                <a:latin typeface="Times New Roman"/>
                <a:cs typeface="Times New Roman"/>
              </a:rPr>
              <a:t>«Профилактика </a:t>
            </a:r>
            <a:r>
              <a:rPr sz="3600" b="1" spc="340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600" b="1" spc="425" dirty="0">
                <a:solidFill>
                  <a:srgbClr val="036F6C"/>
                </a:solidFill>
                <a:latin typeface="Times New Roman"/>
                <a:cs typeface="Times New Roman"/>
              </a:rPr>
              <a:t>интернет</a:t>
            </a:r>
            <a:r>
              <a:rPr sz="3600" b="1" spc="425" dirty="0">
                <a:solidFill>
                  <a:srgbClr val="036F6C"/>
                </a:solidFill>
                <a:latin typeface="Verdana"/>
                <a:cs typeface="Verdana"/>
              </a:rPr>
              <a:t>-</a:t>
            </a:r>
            <a:r>
              <a:rPr sz="3600" b="1" spc="425" dirty="0">
                <a:solidFill>
                  <a:srgbClr val="036F6C"/>
                </a:solidFill>
                <a:latin typeface="Times New Roman"/>
                <a:cs typeface="Times New Roman"/>
              </a:rPr>
              <a:t>рисков</a:t>
            </a:r>
            <a:r>
              <a:rPr sz="3600" b="1" spc="-30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600" b="1" spc="525" dirty="0">
                <a:solidFill>
                  <a:srgbClr val="036F6C"/>
                </a:solidFill>
                <a:latin typeface="Times New Roman"/>
                <a:cs typeface="Times New Roman"/>
              </a:rPr>
              <a:t>и</a:t>
            </a:r>
            <a:r>
              <a:rPr sz="3600" b="1" spc="1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600" b="1" spc="484" dirty="0">
                <a:solidFill>
                  <a:srgbClr val="036F6C"/>
                </a:solidFill>
                <a:latin typeface="Times New Roman"/>
                <a:cs typeface="Times New Roman"/>
              </a:rPr>
              <a:t>угроз</a:t>
            </a:r>
            <a:r>
              <a:rPr sz="3600" b="1" spc="1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600" b="1" spc="645" dirty="0">
                <a:solidFill>
                  <a:srgbClr val="036F6C"/>
                </a:solidFill>
                <a:latin typeface="Times New Roman"/>
                <a:cs typeface="Times New Roman"/>
              </a:rPr>
              <a:t>жизни</a:t>
            </a:r>
            <a:endParaRPr sz="3600" dirty="0">
              <a:latin typeface="Times New Roman"/>
              <a:cs typeface="Times New Roman"/>
            </a:endParaRPr>
          </a:p>
          <a:p>
            <a:pPr marL="1464945">
              <a:lnSpc>
                <a:spcPct val="100000"/>
              </a:lnSpc>
            </a:pPr>
            <a:r>
              <a:rPr sz="3600" b="1" spc="650" dirty="0">
                <a:solidFill>
                  <a:srgbClr val="036F6C"/>
                </a:solidFill>
                <a:latin typeface="Times New Roman"/>
                <a:cs typeface="Times New Roman"/>
              </a:rPr>
              <a:t>детей</a:t>
            </a:r>
            <a:r>
              <a:rPr sz="3600" b="1" spc="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600" b="1" spc="525" dirty="0">
                <a:solidFill>
                  <a:srgbClr val="036F6C"/>
                </a:solidFill>
                <a:latin typeface="Times New Roman"/>
                <a:cs typeface="Times New Roman"/>
              </a:rPr>
              <a:t>и</a:t>
            </a:r>
            <a:r>
              <a:rPr sz="3600" b="1" spc="-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600" b="1" spc="420" dirty="0">
                <a:solidFill>
                  <a:srgbClr val="036F6C"/>
                </a:solidFill>
                <a:latin typeface="Times New Roman"/>
                <a:cs typeface="Times New Roman"/>
              </a:rPr>
              <a:t>подростков»</a:t>
            </a:r>
            <a:endParaRPr sz="3600" dirty="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63904" y="206755"/>
            <a:ext cx="7414895" cy="50462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5"/>
              </a:spcBef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образова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тельное учреждение средняя общеобразовательная школа №1 имени И. Нечаева п. Чистые Боры</a:t>
            </a: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62406" y="1714322"/>
            <a:ext cx="7609840" cy="3098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4325" indent="-30226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14960" algn="l"/>
              </a:tabLst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Лучше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 понять</a:t>
            </a:r>
            <a:r>
              <a:rPr sz="24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подростковый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возраст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больше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узнать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о</a:t>
            </a:r>
            <a:r>
              <a:rPr sz="24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профилактике рисков.</a:t>
            </a:r>
            <a:endParaRPr sz="2400">
              <a:latin typeface="Calibri"/>
              <a:cs typeface="Calibri"/>
            </a:endParaRPr>
          </a:p>
          <a:p>
            <a:pPr marL="79375" marR="960119" indent="-67310">
              <a:lnSpc>
                <a:spcPct val="100000"/>
              </a:lnSpc>
              <a:spcBef>
                <a:spcPts val="2014"/>
              </a:spcBef>
              <a:buAutoNum type="arabicPeriod" startAt="2"/>
              <a:tabLst>
                <a:tab pos="314960" algn="l"/>
              </a:tabLst>
            </a:pP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Обсудить</a:t>
            </a:r>
            <a:r>
              <a:rPr sz="24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основные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риски Интернета для</a:t>
            </a:r>
            <a:r>
              <a:rPr sz="2400" b="1" spc="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детей </a:t>
            </a:r>
            <a:r>
              <a:rPr sz="2400" b="1" spc="-5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подростков.</a:t>
            </a:r>
            <a:endParaRPr sz="2400">
              <a:latin typeface="Calibri"/>
              <a:cs typeface="Calibri"/>
            </a:endParaRPr>
          </a:p>
          <a:p>
            <a:pPr marL="12700" marR="5080" algn="just">
              <a:lnSpc>
                <a:spcPct val="100000"/>
              </a:lnSpc>
              <a:spcBef>
                <a:spcPts val="2020"/>
              </a:spcBef>
              <a:buAutoNum type="arabicPeriod" startAt="2"/>
              <a:tabLst>
                <a:tab pos="314960" algn="l"/>
              </a:tabLst>
            </a:pP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Узнать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о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возможностях получения профессиональной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помощи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(психологической, медицинской,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юридической) </a:t>
            </a:r>
            <a:r>
              <a:rPr sz="2400" b="1" spc="-5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400" b="1" spc="5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ситуациях</a:t>
            </a:r>
            <a:r>
              <a:rPr sz="24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угроз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для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жизни 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детей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подростков.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035301" y="809701"/>
            <a:ext cx="5160010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15" dirty="0">
                <a:solidFill>
                  <a:srgbClr val="036F6C"/>
                </a:solidFill>
                <a:latin typeface="Tahoma"/>
                <a:cs typeface="Tahoma"/>
              </a:rPr>
              <a:t>Для</a:t>
            </a:r>
            <a:r>
              <a:rPr sz="3000" spc="-150" dirty="0">
                <a:solidFill>
                  <a:srgbClr val="036F6C"/>
                </a:solidFill>
                <a:latin typeface="Tahoma"/>
                <a:cs typeface="Tahoma"/>
              </a:rPr>
              <a:t> </a:t>
            </a:r>
            <a:r>
              <a:rPr sz="3000" spc="120" dirty="0">
                <a:solidFill>
                  <a:srgbClr val="036F6C"/>
                </a:solidFill>
                <a:latin typeface="Tahoma"/>
                <a:cs typeface="Tahoma"/>
              </a:rPr>
              <a:t>чего</a:t>
            </a:r>
            <a:r>
              <a:rPr sz="3000" spc="-165" dirty="0">
                <a:solidFill>
                  <a:srgbClr val="036F6C"/>
                </a:solidFill>
                <a:latin typeface="Tahoma"/>
                <a:cs typeface="Tahoma"/>
              </a:rPr>
              <a:t> </a:t>
            </a:r>
            <a:r>
              <a:rPr sz="3000" spc="350" dirty="0">
                <a:solidFill>
                  <a:srgbClr val="036F6C"/>
                </a:solidFill>
                <a:latin typeface="Tahoma"/>
                <a:cs typeface="Tahoma"/>
              </a:rPr>
              <a:t>мы</a:t>
            </a:r>
            <a:r>
              <a:rPr sz="3000" spc="-130" dirty="0">
                <a:solidFill>
                  <a:srgbClr val="036F6C"/>
                </a:solidFill>
                <a:latin typeface="Tahoma"/>
                <a:cs typeface="Tahoma"/>
              </a:rPr>
              <a:t> </a:t>
            </a:r>
            <a:r>
              <a:rPr sz="3000" spc="110" dirty="0">
                <a:solidFill>
                  <a:srgbClr val="036F6C"/>
                </a:solidFill>
                <a:latin typeface="Tahoma"/>
                <a:cs typeface="Tahoma"/>
              </a:rPr>
              <a:t>собрались?</a:t>
            </a:r>
            <a:endParaRPr sz="3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4642" y="1084910"/>
            <a:ext cx="8401685" cy="52851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Знаете</a:t>
            </a:r>
            <a:r>
              <a:rPr sz="23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ли Вы,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чем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увлекается,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интересуется</a:t>
            </a:r>
            <a:r>
              <a:rPr sz="2300" b="1" spc="-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ваш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ребенок?</a:t>
            </a:r>
            <a:endParaRPr sz="23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Есть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ли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у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Вас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общие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с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ребенком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увлечения?</a:t>
            </a:r>
            <a:endParaRPr sz="23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Знаете</a:t>
            </a:r>
            <a:r>
              <a:rPr sz="23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ли</a:t>
            </a:r>
            <a:r>
              <a:rPr sz="23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Вы,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что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сильно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огорчает</a:t>
            </a:r>
            <a:r>
              <a:rPr sz="23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и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радует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Вашего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ребенка?</a:t>
            </a:r>
            <a:endParaRPr sz="23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Бывают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ли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у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Вашего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ребенка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резкие</a:t>
            </a:r>
            <a:r>
              <a:rPr sz="23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перепады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настроения?</a:t>
            </a:r>
            <a:endParaRPr sz="23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/>
              <a:tabLst>
                <a:tab pos="469265" algn="l"/>
                <a:tab pos="469900" algn="l"/>
              </a:tabLst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Знаете</a:t>
            </a:r>
            <a:r>
              <a:rPr sz="23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ли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Вы,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сколько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времени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день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проводит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Ваш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ребенок</a:t>
            </a:r>
            <a:endParaRPr sz="23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300" b="1" spc="-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Интернете?</a:t>
            </a:r>
            <a:endParaRPr sz="2300">
              <a:latin typeface="Calibri"/>
              <a:cs typeface="Calibri"/>
            </a:endParaRPr>
          </a:p>
          <a:p>
            <a:pPr marL="469900" marR="135255" indent="-457200">
              <a:lnSpc>
                <a:spcPct val="100000"/>
              </a:lnSpc>
              <a:buAutoNum type="arabicPeriod" startAt="6"/>
              <a:tabLst>
                <a:tab pos="469265" algn="l"/>
                <a:tab pos="469900" algn="l"/>
              </a:tabLst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Ограничиваете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ли Вы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время, 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которое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Ваш ребенок 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проводит </a:t>
            </a:r>
            <a:r>
              <a:rPr sz="2300" b="1" spc="-50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за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компьютером,</a:t>
            </a:r>
            <a:r>
              <a:rPr sz="23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планшетом,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300" b="1" spc="-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телефоне?</a:t>
            </a:r>
            <a:endParaRPr sz="2300">
              <a:latin typeface="Calibri"/>
              <a:cs typeface="Calibri"/>
            </a:endParaRPr>
          </a:p>
          <a:p>
            <a:pPr marL="469900" marR="139065" indent="-457200">
              <a:lnSpc>
                <a:spcPct val="100000"/>
              </a:lnSpc>
              <a:spcBef>
                <a:spcPts val="5"/>
              </a:spcBef>
              <a:buAutoNum type="arabicPeriod" startAt="6"/>
              <a:tabLst>
                <a:tab pos="469265" algn="l"/>
                <a:tab pos="469900" algn="l"/>
              </a:tabLst>
            </a:pP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Установлен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ли</a:t>
            </a:r>
            <a:r>
              <a:rPr sz="23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«Родительский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контроль»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у</a:t>
            </a:r>
            <a:r>
              <a:rPr sz="23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Вас</a:t>
            </a:r>
            <a:r>
              <a:rPr sz="23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на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домашнем </a:t>
            </a:r>
            <a:r>
              <a:rPr sz="2300" b="1" spc="-50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компьютере?</a:t>
            </a:r>
            <a:endParaRPr sz="23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 startAt="6"/>
              <a:tabLst>
                <a:tab pos="469265" algn="l"/>
                <a:tab pos="469900" algn="l"/>
              </a:tabLst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Знаете</a:t>
            </a:r>
            <a:r>
              <a:rPr sz="23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ли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Вы,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на какие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сайты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чаще всего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«заходит»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 Ваш</a:t>
            </a:r>
            <a:endParaRPr sz="23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ребенок?</a:t>
            </a:r>
            <a:endParaRPr sz="2300">
              <a:latin typeface="Calibri"/>
              <a:cs typeface="Calibri"/>
            </a:endParaRPr>
          </a:p>
          <a:p>
            <a:pPr marL="469900" marR="831215" indent="-457200">
              <a:lnSpc>
                <a:spcPct val="100000"/>
              </a:lnSpc>
              <a:buAutoNum type="arabicPeriod" startAt="9"/>
              <a:tabLst>
                <a:tab pos="469265" algn="l"/>
                <a:tab pos="469900" algn="l"/>
              </a:tabLst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Является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ли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Ваш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ребенок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участником</a:t>
            </a:r>
            <a:r>
              <a:rPr sz="2300" b="1" spc="-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каких-либо</a:t>
            </a:r>
            <a:r>
              <a:rPr sz="23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групп </a:t>
            </a:r>
            <a:r>
              <a:rPr sz="2300" b="1" spc="-50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сообществ</a:t>
            </a:r>
            <a:r>
              <a:rPr sz="2300" b="1" spc="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Интернете?</a:t>
            </a:r>
            <a:endParaRPr sz="23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AutoNum type="arabicPeriod" startAt="9"/>
              <a:tabLst>
                <a:tab pos="469900" algn="l"/>
              </a:tabLst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Знаете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ли</a:t>
            </a:r>
            <a:r>
              <a:rPr sz="23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Вы,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что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это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группа,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сообщество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 безопасны?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921254" y="340563"/>
            <a:ext cx="3446145" cy="51435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375" dirty="0">
                <a:solidFill>
                  <a:srgbClr val="036F6C"/>
                </a:solidFill>
                <a:latin typeface="Times New Roman"/>
                <a:cs typeface="Times New Roman"/>
              </a:rPr>
              <a:t>Спросите</a:t>
            </a:r>
            <a:r>
              <a:rPr sz="3200" spc="-4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200" spc="409" dirty="0">
                <a:solidFill>
                  <a:srgbClr val="036F6C"/>
                </a:solidFill>
                <a:latin typeface="Times New Roman"/>
                <a:cs typeface="Times New Roman"/>
              </a:rPr>
              <a:t>себя:</a:t>
            </a:r>
            <a:endParaRPr sz="3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94560" y="3848098"/>
            <a:ext cx="4664964" cy="3009900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72157" y="309753"/>
            <a:ext cx="5666740" cy="9372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175" algn="ctr">
              <a:lnSpc>
                <a:spcPts val="3590"/>
              </a:lnSpc>
              <a:spcBef>
                <a:spcPts val="100"/>
              </a:spcBef>
            </a:pPr>
            <a:r>
              <a:rPr sz="3000" spc="170" dirty="0">
                <a:solidFill>
                  <a:srgbClr val="036F6C"/>
                </a:solidFill>
                <a:latin typeface="Times New Roman"/>
                <a:cs typeface="Times New Roman"/>
              </a:rPr>
              <a:t>Что</a:t>
            </a:r>
            <a:r>
              <a:rPr sz="3000" spc="-5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415" dirty="0">
                <a:solidFill>
                  <a:srgbClr val="036F6C"/>
                </a:solidFill>
                <a:latin typeface="Times New Roman"/>
                <a:cs typeface="Times New Roman"/>
              </a:rPr>
              <a:t>происходит</a:t>
            </a:r>
            <a:endParaRPr sz="3000">
              <a:latin typeface="Times New Roman"/>
              <a:cs typeface="Times New Roman"/>
            </a:endParaRPr>
          </a:p>
          <a:p>
            <a:pPr algn="ctr">
              <a:lnSpc>
                <a:spcPts val="3590"/>
              </a:lnSpc>
            </a:pPr>
            <a:r>
              <a:rPr sz="3000" spc="365" dirty="0">
                <a:solidFill>
                  <a:srgbClr val="036F6C"/>
                </a:solidFill>
                <a:latin typeface="Times New Roman"/>
                <a:cs typeface="Times New Roman"/>
              </a:rPr>
              <a:t>в</a:t>
            </a:r>
            <a:r>
              <a:rPr sz="3000" spc="-20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409" dirty="0">
                <a:solidFill>
                  <a:srgbClr val="036F6C"/>
                </a:solidFill>
                <a:latin typeface="Times New Roman"/>
                <a:cs typeface="Times New Roman"/>
              </a:rPr>
              <a:t>подростковом</a:t>
            </a:r>
            <a:r>
              <a:rPr sz="3000" spc="-5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415" dirty="0">
                <a:solidFill>
                  <a:srgbClr val="036F6C"/>
                </a:solidFill>
                <a:latin typeface="Times New Roman"/>
                <a:cs typeface="Times New Roman"/>
              </a:rPr>
              <a:t>возрасте?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4825" indent="-45720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504190" algn="l"/>
                <a:tab pos="504825" algn="l"/>
              </a:tabLst>
            </a:pPr>
            <a:r>
              <a:rPr spc="-5" dirty="0"/>
              <a:t>физиологические</a:t>
            </a:r>
            <a:r>
              <a:rPr spc="-25" dirty="0"/>
              <a:t> </a:t>
            </a:r>
            <a:r>
              <a:rPr dirty="0"/>
              <a:t>и</a:t>
            </a:r>
            <a:r>
              <a:rPr spc="-10" dirty="0"/>
              <a:t> психологические</a:t>
            </a:r>
            <a:r>
              <a:rPr spc="-35" dirty="0"/>
              <a:t> </a:t>
            </a:r>
            <a:r>
              <a:rPr spc="-5" dirty="0"/>
              <a:t>изменения;</a:t>
            </a:r>
          </a:p>
          <a:p>
            <a:pPr marL="504825" indent="-457200">
              <a:lnSpc>
                <a:spcPct val="100000"/>
              </a:lnSpc>
              <a:buFont typeface="Wingdings"/>
              <a:buChar char=""/>
              <a:tabLst>
                <a:tab pos="504190" algn="l"/>
                <a:tab pos="504825" algn="l"/>
              </a:tabLst>
            </a:pPr>
            <a:r>
              <a:rPr spc="-5" dirty="0"/>
              <a:t>формирование</a:t>
            </a:r>
            <a:r>
              <a:rPr spc="-20" dirty="0"/>
              <a:t> </a:t>
            </a:r>
            <a:r>
              <a:rPr spc="-5" dirty="0"/>
              <a:t>собственных </a:t>
            </a:r>
            <a:r>
              <a:rPr spc="-20" dirty="0"/>
              <a:t>взглядов</a:t>
            </a:r>
            <a:r>
              <a:rPr spc="15" dirty="0"/>
              <a:t> </a:t>
            </a:r>
            <a:r>
              <a:rPr b="0" dirty="0">
                <a:solidFill>
                  <a:srgbClr val="000000"/>
                </a:solidFill>
                <a:latin typeface="Calibri"/>
                <a:cs typeface="Calibri"/>
              </a:rPr>
              <a:t>—</a:t>
            </a:r>
            <a:r>
              <a:rPr b="0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pc="-5" dirty="0"/>
              <a:t>поиск</a:t>
            </a:r>
            <a:r>
              <a:rPr spc="-15" dirty="0"/>
              <a:t> </a:t>
            </a:r>
            <a:r>
              <a:rPr spc="-5" dirty="0"/>
              <a:t>своего</a:t>
            </a:r>
            <a:r>
              <a:rPr spc="-25" dirty="0"/>
              <a:t> </a:t>
            </a:r>
            <a:r>
              <a:rPr dirty="0"/>
              <a:t>«Я»;</a:t>
            </a:r>
          </a:p>
          <a:p>
            <a:pPr marL="504825" indent="-457200">
              <a:lnSpc>
                <a:spcPct val="100000"/>
              </a:lnSpc>
              <a:buFont typeface="Wingdings"/>
              <a:buChar char=""/>
              <a:tabLst>
                <a:tab pos="504190" algn="l"/>
                <a:tab pos="504825" algn="l"/>
              </a:tabLst>
            </a:pPr>
            <a:r>
              <a:rPr spc="-15" dirty="0"/>
              <a:t>ведущая</a:t>
            </a:r>
            <a:r>
              <a:rPr spc="-10" dirty="0"/>
              <a:t> </a:t>
            </a:r>
            <a:r>
              <a:rPr spc="-5" dirty="0"/>
              <a:t>потребность </a:t>
            </a:r>
            <a:r>
              <a:rPr b="0" dirty="0">
                <a:solidFill>
                  <a:srgbClr val="000000"/>
                </a:solidFill>
                <a:latin typeface="Calibri"/>
                <a:cs typeface="Calibri"/>
              </a:rPr>
              <a:t>—</a:t>
            </a:r>
            <a:r>
              <a:rPr b="0" spc="-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dirty="0"/>
              <a:t>в </a:t>
            </a:r>
            <a:r>
              <a:rPr spc="-10" dirty="0"/>
              <a:t>самоутверждении;</a:t>
            </a:r>
          </a:p>
          <a:p>
            <a:pPr marL="504825" indent="-457200">
              <a:lnSpc>
                <a:spcPct val="100000"/>
              </a:lnSpc>
              <a:buFont typeface="Wingdings"/>
              <a:buChar char=""/>
              <a:tabLst>
                <a:tab pos="504190" algn="l"/>
                <a:tab pos="504825" algn="l"/>
              </a:tabLst>
            </a:pPr>
            <a:r>
              <a:rPr spc="-5" dirty="0"/>
              <a:t>критичное</a:t>
            </a:r>
            <a:r>
              <a:rPr dirty="0"/>
              <a:t> </a:t>
            </a:r>
            <a:r>
              <a:rPr spc="-5" dirty="0"/>
              <a:t>отношение </a:t>
            </a:r>
            <a:r>
              <a:rPr dirty="0"/>
              <a:t>к</a:t>
            </a:r>
            <a:r>
              <a:rPr spc="-5" dirty="0"/>
              <a:t> наставлениям</a:t>
            </a:r>
            <a:r>
              <a:rPr dirty="0"/>
              <a:t> взрослых;</a:t>
            </a:r>
          </a:p>
          <a:p>
            <a:pPr marL="504825" indent="-457200">
              <a:lnSpc>
                <a:spcPct val="100000"/>
              </a:lnSpc>
              <a:buFont typeface="Wingdings"/>
              <a:buChar char=""/>
              <a:tabLst>
                <a:tab pos="504190" algn="l"/>
                <a:tab pos="504825" algn="l"/>
              </a:tabLst>
            </a:pPr>
            <a:r>
              <a:rPr spc="-5" dirty="0"/>
              <a:t>изменения</a:t>
            </a:r>
            <a:r>
              <a:rPr spc="10" dirty="0"/>
              <a:t> </a:t>
            </a:r>
            <a:r>
              <a:rPr dirty="0"/>
              <a:t>в</a:t>
            </a:r>
            <a:r>
              <a:rPr spc="-10" dirty="0"/>
              <a:t> </a:t>
            </a:r>
            <a:r>
              <a:rPr spc="-5" dirty="0"/>
              <a:t>отношениях</a:t>
            </a:r>
            <a:r>
              <a:rPr spc="5" dirty="0"/>
              <a:t> </a:t>
            </a:r>
            <a:r>
              <a:rPr spc="-5" dirty="0"/>
              <a:t>со</a:t>
            </a:r>
            <a:r>
              <a:rPr spc="-10" dirty="0"/>
              <a:t> </a:t>
            </a:r>
            <a:r>
              <a:rPr spc="-5" dirty="0"/>
              <a:t>взрослыми </a:t>
            </a:r>
            <a:r>
              <a:rPr dirty="0"/>
              <a:t>и</a:t>
            </a:r>
            <a:r>
              <a:rPr spc="5" dirty="0"/>
              <a:t> </a:t>
            </a:r>
            <a:r>
              <a:rPr spc="-10" dirty="0"/>
              <a:t>сверстниками;</a:t>
            </a:r>
          </a:p>
          <a:p>
            <a:pPr marL="504825" indent="-4572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504190" algn="l"/>
                <a:tab pos="504825" algn="l"/>
              </a:tabLst>
            </a:pPr>
            <a:r>
              <a:rPr dirty="0"/>
              <a:t>активная</a:t>
            </a:r>
            <a:r>
              <a:rPr spc="-5" dirty="0"/>
              <a:t> жизнь</a:t>
            </a:r>
            <a:r>
              <a:rPr spc="-15" dirty="0"/>
              <a:t> </a:t>
            </a:r>
            <a:r>
              <a:rPr spc="-5" dirty="0"/>
              <a:t>перемещается</a:t>
            </a:r>
            <a:r>
              <a:rPr spc="-10" dirty="0"/>
              <a:t> </a:t>
            </a:r>
            <a:r>
              <a:rPr dirty="0"/>
              <a:t>из</a:t>
            </a:r>
            <a:r>
              <a:rPr spc="-10" dirty="0"/>
              <a:t> дома</a:t>
            </a:r>
            <a:r>
              <a:rPr spc="-15" dirty="0"/>
              <a:t> </a:t>
            </a:r>
            <a:r>
              <a:rPr dirty="0"/>
              <a:t>во</a:t>
            </a:r>
            <a:r>
              <a:rPr spc="-15" dirty="0"/>
              <a:t> </a:t>
            </a:r>
            <a:r>
              <a:rPr spc="-5" dirty="0"/>
              <a:t>внешний</a:t>
            </a:r>
            <a:r>
              <a:rPr dirty="0"/>
              <a:t> </a:t>
            </a:r>
            <a:r>
              <a:rPr spc="-5" dirty="0"/>
              <a:t>мир.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497838" y="378078"/>
            <a:ext cx="622046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325" dirty="0">
                <a:solidFill>
                  <a:srgbClr val="036F6C"/>
                </a:solidFill>
                <a:latin typeface="Times New Roman"/>
                <a:cs typeface="Times New Roman"/>
              </a:rPr>
              <a:t>Почему</a:t>
            </a:r>
            <a:r>
              <a:rPr sz="3000" spc="-5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409" dirty="0">
                <a:solidFill>
                  <a:srgbClr val="036F6C"/>
                </a:solidFill>
                <a:latin typeface="Times New Roman"/>
                <a:cs typeface="Times New Roman"/>
              </a:rPr>
              <a:t>подростки</a:t>
            </a:r>
            <a:r>
              <a:rPr sz="3000" spc="-4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434" dirty="0">
                <a:solidFill>
                  <a:srgbClr val="036F6C"/>
                </a:solidFill>
                <a:latin typeface="Times New Roman"/>
                <a:cs typeface="Times New Roman"/>
              </a:rPr>
              <a:t>уязвимы?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435965" y="1227835"/>
            <a:ext cx="7936865" cy="2586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dirty="0">
                <a:solidFill>
                  <a:srgbClr val="252525"/>
                </a:solidFill>
                <a:latin typeface="Candara"/>
                <a:cs typeface="Candara"/>
              </a:rPr>
              <a:t>не</a:t>
            </a:r>
            <a:r>
              <a:rPr sz="2400" b="1" spc="-15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знают,</a:t>
            </a:r>
            <a:r>
              <a:rPr sz="2400" b="1" spc="10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ndara"/>
                <a:cs typeface="Candara"/>
              </a:rPr>
              <a:t>как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 реализовать</a:t>
            </a:r>
            <a:r>
              <a:rPr sz="2400" b="1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свои</a:t>
            </a:r>
            <a:r>
              <a:rPr sz="2400" b="1" spc="15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потребности, желания;</a:t>
            </a:r>
            <a:endParaRPr sz="2400">
              <a:latin typeface="Candara"/>
              <a:cs typeface="Candara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нет четких</a:t>
            </a:r>
            <a:r>
              <a:rPr sz="2400" b="1" spc="5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жизненных</a:t>
            </a:r>
            <a:r>
              <a:rPr sz="2400" b="1" spc="20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целей</a:t>
            </a:r>
            <a:r>
              <a:rPr sz="2400" b="1" spc="-10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ndara"/>
                <a:cs typeface="Candara"/>
              </a:rPr>
              <a:t>и 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ценностей;</a:t>
            </a:r>
            <a:endParaRPr sz="2400">
              <a:latin typeface="Candara"/>
              <a:cs typeface="Candara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dirty="0">
                <a:solidFill>
                  <a:srgbClr val="252525"/>
                </a:solidFill>
                <a:latin typeface="Candara"/>
                <a:cs typeface="Candara"/>
              </a:rPr>
              <a:t>очень</a:t>
            </a:r>
            <a:r>
              <a:rPr sz="2400" b="1" spc="-35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значимо</a:t>
            </a:r>
            <a:r>
              <a:rPr sz="2400" b="1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признание сверстников;</a:t>
            </a:r>
            <a:endParaRPr sz="2400">
              <a:latin typeface="Candara"/>
              <a:cs typeface="Candara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dirty="0">
                <a:solidFill>
                  <a:srgbClr val="252525"/>
                </a:solidFill>
                <a:latin typeface="Candara"/>
                <a:cs typeface="Candara"/>
              </a:rPr>
              <a:t>плохо</a:t>
            </a:r>
            <a:r>
              <a:rPr sz="2400" b="1" spc="-30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устойчивы </a:t>
            </a:r>
            <a:r>
              <a:rPr sz="2400" b="1" dirty="0">
                <a:solidFill>
                  <a:srgbClr val="252525"/>
                </a:solidFill>
                <a:latin typeface="Candara"/>
                <a:cs typeface="Candara"/>
              </a:rPr>
              <a:t>в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 ситуации</a:t>
            </a:r>
            <a:r>
              <a:rPr sz="2400" b="1" spc="5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ndara"/>
                <a:cs typeface="Candara"/>
              </a:rPr>
              <a:t>стресса;</a:t>
            </a:r>
            <a:endParaRPr sz="2400">
              <a:latin typeface="Candara"/>
              <a:cs typeface="Candara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dirty="0">
                <a:solidFill>
                  <a:srgbClr val="252525"/>
                </a:solidFill>
                <a:latin typeface="Candara"/>
                <a:cs typeface="Candara"/>
              </a:rPr>
              <a:t>мало</a:t>
            </a:r>
            <a:r>
              <a:rPr sz="2400" b="1" spc="-25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жизненного</a:t>
            </a:r>
            <a:r>
              <a:rPr sz="2400" b="1" spc="-15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опыта;</a:t>
            </a:r>
            <a:endParaRPr sz="2400">
              <a:latin typeface="Candara"/>
              <a:cs typeface="Candara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отрицают</a:t>
            </a:r>
            <a:r>
              <a:rPr sz="2400" b="1" spc="-20" dirty="0">
                <a:solidFill>
                  <a:srgbClr val="252525"/>
                </a:solidFill>
                <a:latin typeface="Candara"/>
                <a:cs typeface="Candara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ndara"/>
                <a:cs typeface="Candara"/>
              </a:rPr>
              <a:t>авторитеты;</a:t>
            </a:r>
            <a:endParaRPr sz="2400">
              <a:latin typeface="Candara"/>
              <a:cs typeface="Candara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5" dirty="0">
                <a:solidFill>
                  <a:srgbClr val="252525"/>
                </a:solidFill>
                <a:latin typeface="Candara"/>
                <a:cs typeface="Candara"/>
              </a:rPr>
              <a:t>бескомпромиссны.</a:t>
            </a:r>
            <a:endParaRPr sz="2400">
              <a:latin typeface="Candara"/>
              <a:cs typeface="Candara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931664" y="3284220"/>
            <a:ext cx="3936491" cy="324307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1604" y="3713988"/>
            <a:ext cx="4098036" cy="2726436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85232" y="1158239"/>
            <a:ext cx="3767327" cy="2967227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779523" y="376555"/>
            <a:ext cx="5946775" cy="51371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3200" spc="185" dirty="0">
                <a:solidFill>
                  <a:srgbClr val="036F6C"/>
                </a:solidFill>
                <a:latin typeface="Times New Roman"/>
                <a:cs typeface="Times New Roman"/>
              </a:rPr>
              <a:t>Что</a:t>
            </a:r>
            <a:r>
              <a:rPr sz="3200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200" spc="585" dirty="0">
                <a:solidFill>
                  <a:srgbClr val="036F6C"/>
                </a:solidFill>
                <a:latin typeface="Times New Roman"/>
                <a:cs typeface="Times New Roman"/>
              </a:rPr>
              <a:t>может</a:t>
            </a:r>
            <a:r>
              <a:rPr sz="3200" spc="-20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200" spc="430" dirty="0">
                <a:solidFill>
                  <a:srgbClr val="036F6C"/>
                </a:solidFill>
                <a:latin typeface="Times New Roman"/>
                <a:cs typeface="Times New Roman"/>
              </a:rPr>
              <a:t>стать</a:t>
            </a:r>
            <a:r>
              <a:rPr sz="3200" spc="-20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200" spc="409" dirty="0">
                <a:solidFill>
                  <a:srgbClr val="036F6C"/>
                </a:solidFill>
                <a:latin typeface="Times New Roman"/>
                <a:cs typeface="Times New Roman"/>
              </a:rPr>
              <a:t>угрозой?</a:t>
            </a:r>
            <a:endParaRPr sz="3200">
              <a:latin typeface="Times New Roman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21868" y="1299464"/>
            <a:ext cx="4535170" cy="18548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452120" algn="l"/>
              </a:tabLst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1.	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Жизненные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обстоятельства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или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ситуации, 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которые подросток </a:t>
            </a:r>
            <a:r>
              <a:rPr sz="2400" b="1" spc="-5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воспринимает</a:t>
            </a:r>
            <a:endParaRPr sz="2400">
              <a:latin typeface="Calibri"/>
              <a:cs typeface="Calibri"/>
            </a:endParaRPr>
          </a:p>
          <a:p>
            <a:pPr marL="12700" marR="1031875">
              <a:lnSpc>
                <a:spcPct val="100000"/>
              </a:lnSpc>
            </a:pP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как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невыносимо 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трудные, </a:t>
            </a:r>
            <a:r>
              <a:rPr sz="2400" b="1" spc="-5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непреодолимые.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008879" y="4371847"/>
            <a:ext cx="3661410" cy="1855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064260">
              <a:lnSpc>
                <a:spcPct val="100000"/>
              </a:lnSpc>
              <a:spcBef>
                <a:spcPts val="100"/>
              </a:spcBef>
              <a:tabLst>
                <a:tab pos="382905" algn="l"/>
              </a:tabLst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2.	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Использование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ин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т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ерне</a:t>
            </a:r>
            <a:r>
              <a:rPr sz="2400" b="1" spc="5" dirty="0">
                <a:solidFill>
                  <a:srgbClr val="252525"/>
                </a:solidFill>
                <a:latin typeface="Calibri"/>
                <a:cs typeface="Calibri"/>
              </a:rPr>
              <a:t>т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-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рес</a:t>
            </a:r>
            <a:r>
              <a:rPr sz="2400" b="1" spc="5" dirty="0">
                <a:solidFill>
                  <a:srgbClr val="252525"/>
                </a:solidFill>
                <a:latin typeface="Calibri"/>
                <a:cs typeface="Calibri"/>
              </a:rPr>
              <a:t>у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рсов,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которые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могут</a:t>
            </a:r>
            <a:r>
              <a:rPr sz="24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оказывать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</a:pP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разрушающее воздействие </a:t>
            </a:r>
            <a:r>
              <a:rPr sz="2400" b="1" spc="-5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на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психику.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16050" y="3452812"/>
            <a:ext cx="6238875" cy="300037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320164" y="1063243"/>
            <a:ext cx="454914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1806575" algn="l"/>
              </a:tabLst>
            </a:pPr>
            <a:r>
              <a:rPr sz="2800" b="1" spc="-35" dirty="0">
                <a:solidFill>
                  <a:srgbClr val="252525"/>
                </a:solidFill>
                <a:latin typeface="Calibri"/>
                <a:cs typeface="Calibri"/>
              </a:rPr>
              <a:t>Хештег,	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изображаемый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2195195" algn="l"/>
                <a:tab pos="2959100" algn="l"/>
              </a:tabLst>
            </a:pP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«решетка»	#,	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позволяет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164326" y="1063243"/>
            <a:ext cx="1337945" cy="13055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65100" marR="5080" indent="-152400" algn="just">
              <a:lnSpc>
                <a:spcPct val="100000"/>
              </a:lnSpc>
              <a:spcBef>
                <a:spcPts val="95"/>
              </a:spcBef>
            </a:pP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зна</a:t>
            </a:r>
            <a:r>
              <a:rPr sz="2800" b="1" spc="10" dirty="0">
                <a:solidFill>
                  <a:srgbClr val="252525"/>
                </a:solidFill>
                <a:latin typeface="Calibri"/>
                <a:cs typeface="Calibri"/>
              </a:rPr>
              <a:t>ч</a:t>
            </a:r>
            <a:r>
              <a:rPr sz="2800" b="1" spc="-45" dirty="0">
                <a:solidFill>
                  <a:srgbClr val="252525"/>
                </a:solidFill>
                <a:latin typeface="Calibri"/>
                <a:cs typeface="Calibri"/>
              </a:rPr>
              <a:t>к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ом  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другим </a:t>
            </a:r>
            <a:r>
              <a:rPr sz="2800" b="1" spc="-6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з</a:t>
            </a:r>
            <a:r>
              <a:rPr sz="2800" b="1" spc="10" dirty="0">
                <a:solidFill>
                  <a:srgbClr val="252525"/>
                </a:solidFill>
                <a:latin typeface="Calibri"/>
                <a:cs typeface="Calibri"/>
              </a:rPr>
              <a:t>а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пи</a:t>
            </a:r>
            <a:r>
              <a:rPr sz="2800" b="1" spc="10" dirty="0">
                <a:solidFill>
                  <a:srgbClr val="252525"/>
                </a:solidFill>
                <a:latin typeface="Calibri"/>
                <a:cs typeface="Calibri"/>
              </a:rPr>
              <a:t>с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и,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20164" y="1916633"/>
            <a:ext cx="617918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  <a:tabLst>
                <a:tab pos="2606675" algn="l"/>
                <a:tab pos="4269740" algn="l"/>
              </a:tabLst>
            </a:pP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пользователям	</a:t>
            </a:r>
            <a:r>
              <a:rPr sz="2800" b="1" spc="-15" dirty="0">
                <a:solidFill>
                  <a:srgbClr val="252525"/>
                </a:solidFill>
                <a:latin typeface="Calibri"/>
                <a:cs typeface="Calibri"/>
              </a:rPr>
              <a:t>находить	</a:t>
            </a:r>
            <a:r>
              <a:rPr sz="2800" b="1" spc="5" dirty="0">
                <a:solidFill>
                  <a:srgbClr val="252525"/>
                </a:solidFill>
                <a:latin typeface="Calibri"/>
                <a:cs typeface="Calibri"/>
              </a:rPr>
              <a:t>все</a:t>
            </a:r>
            <a:endParaRPr sz="2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tabLst>
                <a:tab pos="2595880" algn="l"/>
                <a:tab pos="3661410" algn="l"/>
                <a:tab pos="5289550" algn="l"/>
              </a:tabLst>
            </a:pP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обоз</a:t>
            </a:r>
            <a:r>
              <a:rPr sz="2800" b="1" dirty="0">
                <a:solidFill>
                  <a:srgbClr val="252525"/>
                </a:solidFill>
                <a:latin typeface="Calibri"/>
                <a:cs typeface="Calibri"/>
              </a:rPr>
              <a:t>н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ач</a:t>
            </a:r>
            <a:r>
              <a:rPr sz="2800" b="1" spc="10" dirty="0">
                <a:solidFill>
                  <a:srgbClr val="252525"/>
                </a:solidFill>
                <a:latin typeface="Calibri"/>
                <a:cs typeface="Calibri"/>
              </a:rPr>
              <a:t>е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нн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ые</a:t>
            </a:r>
            <a:r>
              <a:rPr sz="2800" b="1" dirty="0">
                <a:solidFill>
                  <a:srgbClr val="252525"/>
                </a:solidFill>
                <a:latin typeface="Calibri"/>
                <a:cs typeface="Calibri"/>
              </a:rPr>
              <a:t>	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этим</a:t>
            </a:r>
            <a:r>
              <a:rPr sz="2800" b="1" dirty="0">
                <a:solidFill>
                  <a:srgbClr val="252525"/>
                </a:solidFill>
                <a:latin typeface="Calibri"/>
                <a:cs typeface="Calibri"/>
              </a:rPr>
              <a:t>	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з</a:t>
            </a:r>
            <a:r>
              <a:rPr sz="2800" b="1" dirty="0">
                <a:solidFill>
                  <a:srgbClr val="252525"/>
                </a:solidFill>
                <a:latin typeface="Calibri"/>
                <a:cs typeface="Calibri"/>
              </a:rPr>
              <a:t>н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ач</a:t>
            </a:r>
            <a:r>
              <a:rPr sz="2800" b="1" spc="-50" dirty="0">
                <a:solidFill>
                  <a:srgbClr val="252525"/>
                </a:solidFill>
                <a:latin typeface="Calibri"/>
                <a:cs typeface="Calibri"/>
              </a:rPr>
              <a:t>к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ом</a:t>
            </a:r>
            <a:r>
              <a:rPr sz="2800" b="1" dirty="0">
                <a:solidFill>
                  <a:srgbClr val="252525"/>
                </a:solidFill>
                <a:latin typeface="Calibri"/>
                <a:cs typeface="Calibri"/>
              </a:rPr>
              <a:t>	</a:t>
            </a:r>
            <a:r>
              <a:rPr sz="2800" b="1" spc="5" dirty="0">
                <a:solidFill>
                  <a:srgbClr val="252525"/>
                </a:solidFill>
                <a:latin typeface="Calibri"/>
                <a:cs typeface="Calibri"/>
              </a:rPr>
              <a:t>ч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е</a:t>
            </a:r>
            <a:r>
              <a:rPr sz="2800" b="1" spc="5" dirty="0">
                <a:solidFill>
                  <a:srgbClr val="252525"/>
                </a:solidFill>
                <a:latin typeface="Calibri"/>
                <a:cs typeface="Calibri"/>
              </a:rPr>
              <a:t>р</a:t>
            </a:r>
            <a:r>
              <a:rPr sz="2800" b="1" dirty="0">
                <a:solidFill>
                  <a:srgbClr val="252525"/>
                </a:solidFill>
                <a:latin typeface="Calibri"/>
                <a:cs typeface="Calibri"/>
              </a:rPr>
              <a:t>е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з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320164" y="2770377"/>
            <a:ext cx="58153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15" dirty="0">
                <a:solidFill>
                  <a:srgbClr val="252525"/>
                </a:solidFill>
                <a:latin typeface="Calibri"/>
                <a:cs typeface="Calibri"/>
              </a:rPr>
              <a:t>поисковую</a:t>
            </a:r>
            <a:r>
              <a:rPr sz="28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систему</a:t>
            </a:r>
            <a:r>
              <a:rPr sz="28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социальной</a:t>
            </a:r>
            <a:r>
              <a:rPr sz="28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сети.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430782" y="353695"/>
            <a:ext cx="59575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305" dirty="0">
                <a:solidFill>
                  <a:srgbClr val="036F6C"/>
                </a:solidFill>
                <a:latin typeface="Times New Roman"/>
                <a:cs typeface="Times New Roman"/>
              </a:rPr>
              <a:t>ОП</a:t>
            </a:r>
            <a:r>
              <a:rPr sz="3000" spc="-320" dirty="0">
                <a:solidFill>
                  <a:srgbClr val="036F6C"/>
                </a:solidFill>
                <a:latin typeface="Times New Roman"/>
                <a:cs typeface="Times New Roman"/>
              </a:rPr>
              <a:t>А</a:t>
            </a:r>
            <a:r>
              <a:rPr sz="3000" spc="-155" dirty="0">
                <a:solidFill>
                  <a:srgbClr val="036F6C"/>
                </a:solidFill>
                <a:latin typeface="Times New Roman"/>
                <a:cs typeface="Times New Roman"/>
              </a:rPr>
              <a:t>СНЫЕ</a:t>
            </a:r>
            <a:r>
              <a:rPr sz="3000" spc="-1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-55" dirty="0">
                <a:solidFill>
                  <a:srgbClr val="036F6C"/>
                </a:solidFill>
                <a:latin typeface="Times New Roman"/>
                <a:cs typeface="Times New Roman"/>
              </a:rPr>
              <a:t>Г</a:t>
            </a:r>
            <a:r>
              <a:rPr sz="3000" spc="-140" dirty="0">
                <a:solidFill>
                  <a:srgbClr val="036F6C"/>
                </a:solidFill>
                <a:latin typeface="Times New Roman"/>
                <a:cs typeface="Times New Roman"/>
              </a:rPr>
              <a:t>Р</a:t>
            </a:r>
            <a:r>
              <a:rPr sz="3000" spc="-270" dirty="0">
                <a:solidFill>
                  <a:srgbClr val="036F6C"/>
                </a:solidFill>
                <a:latin typeface="Times New Roman"/>
                <a:cs typeface="Times New Roman"/>
              </a:rPr>
              <a:t>УП</a:t>
            </a:r>
            <a:r>
              <a:rPr sz="3000" spc="-290" dirty="0">
                <a:solidFill>
                  <a:srgbClr val="036F6C"/>
                </a:solidFill>
                <a:latin typeface="Times New Roman"/>
                <a:cs typeface="Times New Roman"/>
              </a:rPr>
              <a:t>П</a:t>
            </a:r>
            <a:r>
              <a:rPr sz="3000" spc="-50" dirty="0">
                <a:solidFill>
                  <a:srgbClr val="036F6C"/>
                </a:solidFill>
                <a:latin typeface="Times New Roman"/>
                <a:cs typeface="Times New Roman"/>
              </a:rPr>
              <a:t>Ы</a:t>
            </a:r>
            <a:r>
              <a:rPr sz="3000" spc="1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-125" dirty="0">
                <a:solidFill>
                  <a:srgbClr val="036F6C"/>
                </a:solidFill>
                <a:latin typeface="Times New Roman"/>
                <a:cs typeface="Times New Roman"/>
              </a:rPr>
              <a:t>ИНТ</a:t>
            </a:r>
            <a:r>
              <a:rPr sz="3000" spc="-105" dirty="0">
                <a:solidFill>
                  <a:srgbClr val="036F6C"/>
                </a:solidFill>
                <a:latin typeface="Times New Roman"/>
                <a:cs typeface="Times New Roman"/>
              </a:rPr>
              <a:t>Е</a:t>
            </a:r>
            <a:r>
              <a:rPr sz="3000" spc="-65" dirty="0">
                <a:solidFill>
                  <a:srgbClr val="036F6C"/>
                </a:solidFill>
                <a:latin typeface="Times New Roman"/>
                <a:cs typeface="Times New Roman"/>
              </a:rPr>
              <a:t>РНЕ</a:t>
            </a:r>
            <a:r>
              <a:rPr sz="3000" spc="-150" dirty="0">
                <a:solidFill>
                  <a:srgbClr val="036F6C"/>
                </a:solidFill>
                <a:latin typeface="Times New Roman"/>
                <a:cs typeface="Times New Roman"/>
              </a:rPr>
              <a:t>Т</a:t>
            </a:r>
            <a:r>
              <a:rPr sz="3000" spc="-250" dirty="0">
                <a:solidFill>
                  <a:srgbClr val="036F6C"/>
                </a:solidFill>
                <a:latin typeface="Times New Roman"/>
                <a:cs typeface="Times New Roman"/>
              </a:rPr>
              <a:t>А</a:t>
            </a:r>
            <a:endParaRPr sz="3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54100" y="1157097"/>
            <a:ext cx="6748780" cy="17322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R="78740" algn="ctr">
              <a:lnSpc>
                <a:spcPct val="100000"/>
              </a:lnSpc>
              <a:spcBef>
                <a:spcPts val="95"/>
              </a:spcBef>
            </a:pPr>
            <a:r>
              <a:rPr sz="2800" b="1" spc="-15" dirty="0">
                <a:solidFill>
                  <a:srgbClr val="252525"/>
                </a:solidFill>
                <a:latin typeface="Calibri"/>
                <a:cs typeface="Calibri"/>
              </a:rPr>
              <a:t>«Хочу 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8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игру»,</a:t>
            </a:r>
            <a:r>
              <a:rPr sz="28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25" dirty="0">
                <a:solidFill>
                  <a:srgbClr val="252525"/>
                </a:solidFill>
                <a:latin typeface="Calibri"/>
                <a:cs typeface="Calibri"/>
              </a:rPr>
              <a:t>«Разбуди</a:t>
            </a:r>
            <a:r>
              <a:rPr sz="2800" b="1" spc="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меня</a:t>
            </a:r>
            <a:r>
              <a:rPr sz="28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8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4.20»</a:t>
            </a:r>
            <a:endParaRPr sz="2800">
              <a:latin typeface="Calibri"/>
              <a:cs typeface="Calibri"/>
            </a:endParaRPr>
          </a:p>
          <a:p>
            <a:pPr marR="76835" algn="ctr">
              <a:lnSpc>
                <a:spcPct val="100000"/>
              </a:lnSpc>
            </a:pP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«Дай 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мне</a:t>
            </a:r>
            <a:r>
              <a:rPr sz="28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номер»,</a:t>
            </a:r>
            <a:r>
              <a:rPr sz="2800" b="1" spc="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«Дай</a:t>
            </a:r>
            <a:r>
              <a:rPr sz="28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инструкцию»</a:t>
            </a:r>
            <a:endParaRPr sz="2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«Я</a:t>
            </a:r>
            <a:r>
              <a:rPr sz="28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252525"/>
                </a:solidFill>
                <a:latin typeface="Calibri"/>
                <a:cs typeface="Calibri"/>
              </a:rPr>
              <a:t>готов</a:t>
            </a:r>
            <a:r>
              <a:rPr sz="28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8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путь</a:t>
            </a:r>
            <a:r>
              <a:rPr sz="2800" b="1" spc="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вечный»,</a:t>
            </a:r>
            <a:r>
              <a:rPr sz="2800" b="1" spc="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«Найдите.</a:t>
            </a:r>
            <a:r>
              <a:rPr sz="28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110" dirty="0">
                <a:solidFill>
                  <a:srgbClr val="252525"/>
                </a:solidFill>
                <a:latin typeface="Calibri"/>
                <a:cs typeface="Calibri"/>
              </a:rPr>
              <a:t>Где</a:t>
            </a:r>
            <a:r>
              <a:rPr sz="2800" b="1" dirty="0">
                <a:solidFill>
                  <a:srgbClr val="252525"/>
                </a:solidFill>
                <a:latin typeface="Calibri"/>
                <a:cs typeface="Calibri"/>
              </a:rPr>
              <a:t> я?»</a:t>
            </a:r>
            <a:endParaRPr sz="28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«Звезды.</a:t>
            </a:r>
            <a:r>
              <a:rPr sz="28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252525"/>
                </a:solidFill>
                <a:latin typeface="Calibri"/>
                <a:cs typeface="Calibri"/>
              </a:rPr>
              <a:t>Путь</a:t>
            </a:r>
            <a:r>
              <a:rPr sz="28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252525"/>
                </a:solidFill>
                <a:latin typeface="Calibri"/>
                <a:cs typeface="Calibri"/>
              </a:rPr>
              <a:t>млечный»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737105" y="353695"/>
            <a:ext cx="59575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305" dirty="0">
                <a:solidFill>
                  <a:srgbClr val="036F6C"/>
                </a:solidFill>
                <a:latin typeface="Times New Roman"/>
                <a:cs typeface="Times New Roman"/>
              </a:rPr>
              <a:t>ОП</a:t>
            </a:r>
            <a:r>
              <a:rPr sz="3000" spc="-320" dirty="0">
                <a:solidFill>
                  <a:srgbClr val="036F6C"/>
                </a:solidFill>
                <a:latin typeface="Times New Roman"/>
                <a:cs typeface="Times New Roman"/>
              </a:rPr>
              <a:t>А</a:t>
            </a:r>
            <a:r>
              <a:rPr sz="3000" spc="-155" dirty="0">
                <a:solidFill>
                  <a:srgbClr val="036F6C"/>
                </a:solidFill>
                <a:latin typeface="Times New Roman"/>
                <a:cs typeface="Times New Roman"/>
              </a:rPr>
              <a:t>СНЫЕ</a:t>
            </a:r>
            <a:r>
              <a:rPr sz="3000" spc="-1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-55" dirty="0">
                <a:solidFill>
                  <a:srgbClr val="036F6C"/>
                </a:solidFill>
                <a:latin typeface="Times New Roman"/>
                <a:cs typeface="Times New Roman"/>
              </a:rPr>
              <a:t>Г</a:t>
            </a:r>
            <a:r>
              <a:rPr sz="3000" spc="-140" dirty="0">
                <a:solidFill>
                  <a:srgbClr val="036F6C"/>
                </a:solidFill>
                <a:latin typeface="Times New Roman"/>
                <a:cs typeface="Times New Roman"/>
              </a:rPr>
              <a:t>Р</a:t>
            </a:r>
            <a:r>
              <a:rPr sz="3000" spc="-270" dirty="0">
                <a:solidFill>
                  <a:srgbClr val="036F6C"/>
                </a:solidFill>
                <a:latin typeface="Times New Roman"/>
                <a:cs typeface="Times New Roman"/>
              </a:rPr>
              <a:t>УП</a:t>
            </a:r>
            <a:r>
              <a:rPr sz="3000" spc="-290" dirty="0">
                <a:solidFill>
                  <a:srgbClr val="036F6C"/>
                </a:solidFill>
                <a:latin typeface="Times New Roman"/>
                <a:cs typeface="Times New Roman"/>
              </a:rPr>
              <a:t>П</a:t>
            </a:r>
            <a:r>
              <a:rPr sz="3000" spc="-50" dirty="0">
                <a:solidFill>
                  <a:srgbClr val="036F6C"/>
                </a:solidFill>
                <a:latin typeface="Times New Roman"/>
                <a:cs typeface="Times New Roman"/>
              </a:rPr>
              <a:t>Ы</a:t>
            </a:r>
            <a:r>
              <a:rPr sz="3000" spc="1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-125" dirty="0">
                <a:solidFill>
                  <a:srgbClr val="036F6C"/>
                </a:solidFill>
                <a:latin typeface="Times New Roman"/>
                <a:cs typeface="Times New Roman"/>
              </a:rPr>
              <a:t>ИНТ</a:t>
            </a:r>
            <a:r>
              <a:rPr sz="3000" spc="-105" dirty="0">
                <a:solidFill>
                  <a:srgbClr val="036F6C"/>
                </a:solidFill>
                <a:latin typeface="Times New Roman"/>
                <a:cs typeface="Times New Roman"/>
              </a:rPr>
              <a:t>Е</a:t>
            </a:r>
            <a:r>
              <a:rPr sz="3000" spc="-65" dirty="0">
                <a:solidFill>
                  <a:srgbClr val="036F6C"/>
                </a:solidFill>
                <a:latin typeface="Times New Roman"/>
                <a:cs typeface="Times New Roman"/>
              </a:rPr>
              <a:t>РНЕ</a:t>
            </a:r>
            <a:r>
              <a:rPr sz="3000" spc="-150" dirty="0">
                <a:solidFill>
                  <a:srgbClr val="036F6C"/>
                </a:solidFill>
                <a:latin typeface="Times New Roman"/>
                <a:cs typeface="Times New Roman"/>
              </a:rPr>
              <a:t>Т</a:t>
            </a:r>
            <a:r>
              <a:rPr sz="3000" spc="-250" dirty="0">
                <a:solidFill>
                  <a:srgbClr val="036F6C"/>
                </a:solidFill>
                <a:latin typeface="Times New Roman"/>
                <a:cs typeface="Times New Roman"/>
              </a:rPr>
              <a:t>А</a:t>
            </a:r>
            <a:endParaRPr sz="3000">
              <a:latin typeface="Times New Roman"/>
              <a:cs typeface="Times New Roman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95702" y="3213036"/>
            <a:ext cx="4752466" cy="347306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95041" y="1210132"/>
            <a:ext cx="2746375" cy="14890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3683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#ра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з</a:t>
            </a:r>
            <a:r>
              <a:rPr sz="2400" b="1" spc="-35" dirty="0">
                <a:solidFill>
                  <a:srgbClr val="006FC0"/>
                </a:solidFill>
                <a:latin typeface="Calibri"/>
                <a:cs typeface="Calibri"/>
              </a:rPr>
              <a:t>б</a:t>
            </a:r>
            <a:r>
              <a:rPr sz="2400" b="1" spc="-95" dirty="0">
                <a:solidFill>
                  <a:srgbClr val="006FC0"/>
                </a:solidFill>
                <a:latin typeface="Calibri"/>
                <a:cs typeface="Calibri"/>
              </a:rPr>
              <a:t>у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д</a:t>
            </a:r>
            <a:r>
              <a:rPr sz="2400" b="1" spc="-15" dirty="0">
                <a:solidFill>
                  <a:srgbClr val="006FC0"/>
                </a:solidFill>
                <a:latin typeface="Calibri"/>
                <a:cs typeface="Calibri"/>
              </a:rPr>
              <a:t>и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мен</a:t>
            </a:r>
            <a:r>
              <a:rPr sz="2400" b="1" spc="5" dirty="0">
                <a:solidFill>
                  <a:srgbClr val="006FC0"/>
                </a:solidFill>
                <a:latin typeface="Calibri"/>
                <a:cs typeface="Calibri"/>
              </a:rPr>
              <a:t>я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в4_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2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0  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#deletedsky1281 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 #terminal1281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#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я</a:t>
            </a:r>
            <a:r>
              <a:rPr sz="2400" b="1" spc="5" dirty="0">
                <a:solidFill>
                  <a:srgbClr val="006FC0"/>
                </a:solidFill>
                <a:latin typeface="Calibri"/>
                <a:cs typeface="Calibri"/>
              </a:rPr>
              <a:t>_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и</a:t>
            </a:r>
            <a:r>
              <a:rPr sz="2400" b="1" spc="-45" dirty="0">
                <a:solidFill>
                  <a:srgbClr val="006FC0"/>
                </a:solidFill>
                <a:latin typeface="Calibri"/>
                <a:cs typeface="Calibri"/>
              </a:rPr>
              <a:t>д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у</a:t>
            </a:r>
            <a:r>
              <a:rPr sz="2400" b="1" spc="5" dirty="0">
                <a:solidFill>
                  <a:srgbClr val="006FC0"/>
                </a:solidFill>
                <a:latin typeface="Calibri"/>
                <a:cs typeface="Calibri"/>
              </a:rPr>
              <a:t>_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в_тихи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й</a:t>
            </a:r>
            <a:r>
              <a:rPr sz="2400" b="1" spc="-30" dirty="0">
                <a:solidFill>
                  <a:srgbClr val="006FC0"/>
                </a:solidFill>
                <a:latin typeface="Calibri"/>
                <a:cs typeface="Calibri"/>
              </a:rPr>
              <a:t>д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ом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62406" y="1210132"/>
            <a:ext cx="1698625" cy="4781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#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МореКи</a:t>
            </a:r>
            <a:r>
              <a:rPr sz="2400" b="1" spc="-30" dirty="0">
                <a:solidFill>
                  <a:srgbClr val="006FC0"/>
                </a:solidFill>
                <a:latin typeface="Calibri"/>
                <a:cs typeface="Calibri"/>
              </a:rPr>
              <a:t>т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ов  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#китовморе </a:t>
            </a:r>
            <a:r>
              <a:rPr sz="2400" b="1" spc="-530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#домкитов 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 #китобой 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#няпока</a:t>
            </a:r>
            <a:endParaRPr sz="2400">
              <a:latin typeface="Calibri"/>
              <a:cs typeface="Calibri"/>
            </a:endParaRPr>
          </a:p>
          <a:p>
            <a:pPr marL="12700" marR="774065">
              <a:lnSpc>
                <a:spcPct val="100000"/>
              </a:lnSpc>
              <a:spcBef>
                <a:spcPts val="5"/>
              </a:spcBef>
            </a:pP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#рина 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 #ssr</a:t>
            </a:r>
            <a:r>
              <a:rPr sz="2400" b="1" spc="5" dirty="0">
                <a:solidFill>
                  <a:srgbClr val="006FC0"/>
                </a:solidFill>
                <a:latin typeface="Calibri"/>
                <a:cs typeface="Calibri"/>
              </a:rPr>
              <a:t>m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a  #ssrm </a:t>
            </a:r>
            <a:r>
              <a:rPr sz="2400" b="1" spc="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#NoG </a:t>
            </a:r>
            <a:r>
              <a:rPr sz="2400" b="1" spc="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#d28</a:t>
            </a:r>
            <a:endParaRPr sz="2400">
              <a:latin typeface="Calibri"/>
              <a:cs typeface="Calibri"/>
            </a:endParaRPr>
          </a:p>
          <a:p>
            <a:pPr marL="12700" marR="1023619">
              <a:lnSpc>
                <a:spcPct val="100000"/>
              </a:lnSpc>
            </a:pP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#ff33  #f57 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#f58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740143" y="1197355"/>
            <a:ext cx="2068195" cy="47815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#ФилиппЛис 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 #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м</a:t>
            </a:r>
            <a:r>
              <a:rPr sz="2400" b="1" spc="5" dirty="0">
                <a:solidFill>
                  <a:srgbClr val="006FC0"/>
                </a:solidFill>
                <a:latin typeface="Calibri"/>
                <a:cs typeface="Calibri"/>
              </a:rPr>
              <a:t>е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ртв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ы</a:t>
            </a:r>
            <a:r>
              <a:rPr sz="2400" b="1" spc="-35" dirty="0">
                <a:solidFill>
                  <a:srgbClr val="006FC0"/>
                </a:solidFill>
                <a:latin typeface="Calibri"/>
                <a:cs typeface="Calibri"/>
              </a:rPr>
              <a:t>е</a:t>
            </a:r>
            <a:r>
              <a:rPr sz="2400" b="1" spc="-45" dirty="0">
                <a:solidFill>
                  <a:srgbClr val="006FC0"/>
                </a:solidFill>
                <a:latin typeface="Calibri"/>
                <a:cs typeface="Calibri"/>
              </a:rPr>
              <a:t>д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у</a:t>
            </a:r>
            <a:r>
              <a:rPr sz="2400" b="1" spc="5" dirty="0">
                <a:solidFill>
                  <a:srgbClr val="006FC0"/>
                </a:solidFill>
                <a:latin typeface="Calibri"/>
                <a:cs typeface="Calibri"/>
              </a:rPr>
              <a:t>ш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и  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#млечныйпуть 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b="1" spc="-20" dirty="0">
                <a:solidFill>
                  <a:srgbClr val="006FC0"/>
                </a:solidFill>
                <a:latin typeface="Calibri"/>
                <a:cs typeface="Calibri"/>
              </a:rPr>
              <a:t>#ТихийДом </a:t>
            </a:r>
            <a:r>
              <a:rPr sz="2400" b="1" spc="-1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#домтихий 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#RoyalManor 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 #killmeorder 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#хочувигру</a:t>
            </a:r>
            <a:endParaRPr sz="2400">
              <a:latin typeface="Calibri"/>
              <a:cs typeface="Calibri"/>
            </a:endParaRPr>
          </a:p>
          <a:p>
            <a:pPr marL="12700" marR="692785">
              <a:lnSpc>
                <a:spcPct val="100000"/>
              </a:lnSpc>
              <a:spcBef>
                <a:spcPts val="5"/>
              </a:spcBef>
            </a:pP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#1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5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0</a:t>
            </a: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з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ве</a:t>
            </a:r>
            <a:r>
              <a:rPr sz="2400" b="1" spc="-15" dirty="0">
                <a:solidFill>
                  <a:srgbClr val="006FC0"/>
                </a:solidFill>
                <a:latin typeface="Calibri"/>
                <a:cs typeface="Calibri"/>
              </a:rPr>
              <a:t>з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д  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#истина 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#DK1281 </a:t>
            </a:r>
            <a:r>
              <a:rPr sz="2400" b="1" dirty="0">
                <a:solidFill>
                  <a:srgbClr val="006FC0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006FC0"/>
                </a:solidFill>
                <a:latin typeface="Calibri"/>
                <a:cs typeface="Calibri"/>
              </a:rPr>
              <a:t>#f57KMO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400" b="1" spc="-10" dirty="0">
                <a:solidFill>
                  <a:srgbClr val="006FC0"/>
                </a:solidFill>
                <a:latin typeface="Calibri"/>
                <a:cs typeface="Calibri"/>
              </a:rPr>
              <a:t>#exit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664970" y="353695"/>
            <a:ext cx="595757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-305" dirty="0">
                <a:solidFill>
                  <a:srgbClr val="036F6C"/>
                </a:solidFill>
                <a:latin typeface="Times New Roman"/>
                <a:cs typeface="Times New Roman"/>
              </a:rPr>
              <a:t>ОП</a:t>
            </a:r>
            <a:r>
              <a:rPr sz="3000" spc="-320" dirty="0">
                <a:solidFill>
                  <a:srgbClr val="036F6C"/>
                </a:solidFill>
                <a:latin typeface="Times New Roman"/>
                <a:cs typeface="Times New Roman"/>
              </a:rPr>
              <a:t>А</a:t>
            </a:r>
            <a:r>
              <a:rPr sz="3000" spc="-155" dirty="0">
                <a:solidFill>
                  <a:srgbClr val="036F6C"/>
                </a:solidFill>
                <a:latin typeface="Times New Roman"/>
                <a:cs typeface="Times New Roman"/>
              </a:rPr>
              <a:t>СНЫЕ</a:t>
            </a:r>
            <a:r>
              <a:rPr sz="3000" spc="-1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-55" dirty="0">
                <a:solidFill>
                  <a:srgbClr val="036F6C"/>
                </a:solidFill>
                <a:latin typeface="Times New Roman"/>
                <a:cs typeface="Times New Roman"/>
              </a:rPr>
              <a:t>Г</a:t>
            </a:r>
            <a:r>
              <a:rPr sz="3000" spc="-140" dirty="0">
                <a:solidFill>
                  <a:srgbClr val="036F6C"/>
                </a:solidFill>
                <a:latin typeface="Times New Roman"/>
                <a:cs typeface="Times New Roman"/>
              </a:rPr>
              <a:t>Р</a:t>
            </a:r>
            <a:r>
              <a:rPr sz="3000" spc="-270" dirty="0">
                <a:solidFill>
                  <a:srgbClr val="036F6C"/>
                </a:solidFill>
                <a:latin typeface="Times New Roman"/>
                <a:cs typeface="Times New Roman"/>
              </a:rPr>
              <a:t>УП</a:t>
            </a:r>
            <a:r>
              <a:rPr sz="3000" spc="-290" dirty="0">
                <a:solidFill>
                  <a:srgbClr val="036F6C"/>
                </a:solidFill>
                <a:latin typeface="Times New Roman"/>
                <a:cs typeface="Times New Roman"/>
              </a:rPr>
              <a:t>П</a:t>
            </a:r>
            <a:r>
              <a:rPr sz="3000" spc="-50" dirty="0">
                <a:solidFill>
                  <a:srgbClr val="036F6C"/>
                </a:solidFill>
                <a:latin typeface="Times New Roman"/>
                <a:cs typeface="Times New Roman"/>
              </a:rPr>
              <a:t>Ы</a:t>
            </a:r>
            <a:r>
              <a:rPr sz="3000" spc="1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-125" dirty="0">
                <a:solidFill>
                  <a:srgbClr val="036F6C"/>
                </a:solidFill>
                <a:latin typeface="Times New Roman"/>
                <a:cs typeface="Times New Roman"/>
              </a:rPr>
              <a:t>ИНТ</a:t>
            </a:r>
            <a:r>
              <a:rPr sz="3000" spc="-105" dirty="0">
                <a:solidFill>
                  <a:srgbClr val="036F6C"/>
                </a:solidFill>
                <a:latin typeface="Times New Roman"/>
                <a:cs typeface="Times New Roman"/>
              </a:rPr>
              <a:t>Е</a:t>
            </a:r>
            <a:r>
              <a:rPr sz="3000" spc="-65" dirty="0">
                <a:solidFill>
                  <a:srgbClr val="036F6C"/>
                </a:solidFill>
                <a:latin typeface="Times New Roman"/>
                <a:cs typeface="Times New Roman"/>
              </a:rPr>
              <a:t>РНЕ</a:t>
            </a:r>
            <a:r>
              <a:rPr sz="3000" spc="-150" dirty="0">
                <a:solidFill>
                  <a:srgbClr val="036F6C"/>
                </a:solidFill>
                <a:latin typeface="Times New Roman"/>
                <a:cs typeface="Times New Roman"/>
              </a:rPr>
              <a:t>Т</a:t>
            </a:r>
            <a:r>
              <a:rPr sz="3000" spc="-250" dirty="0">
                <a:solidFill>
                  <a:srgbClr val="036F6C"/>
                </a:solidFill>
                <a:latin typeface="Times New Roman"/>
                <a:cs typeface="Times New Roman"/>
              </a:rPr>
              <a:t>А</a:t>
            </a:r>
            <a:endParaRPr sz="3000">
              <a:latin typeface="Times New Roman"/>
              <a:cs typeface="Times New Roman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346070" y="3019031"/>
            <a:ext cx="4063110" cy="3071368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349240" y="4291582"/>
            <a:ext cx="3794760" cy="2566416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78916" y="942213"/>
            <a:ext cx="7787640" cy="55137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употребляющие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алкоголь,</a:t>
            </a:r>
            <a:r>
              <a:rPr sz="2400" b="1" spc="-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психоактивные вещества;</a:t>
            </a:r>
            <a:endParaRPr sz="24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с</a:t>
            </a:r>
            <a:r>
              <a:rPr sz="24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недостатками физического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развития;</a:t>
            </a:r>
            <a:endParaRPr sz="2400">
              <a:latin typeface="Calibri"/>
              <a:cs typeface="Calibri"/>
            </a:endParaRPr>
          </a:p>
          <a:p>
            <a:pPr marL="469900" marR="793115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совершившие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серьезный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проступок или 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жертвы </a:t>
            </a:r>
            <a:r>
              <a:rPr sz="2400" b="1" spc="-5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уголовного</a:t>
            </a:r>
            <a:r>
              <a:rPr sz="2400" b="1" spc="-6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преступления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 (в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том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числе,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насилия);</a:t>
            </a:r>
            <a:endParaRPr sz="2400">
              <a:latin typeface="Calibri"/>
              <a:cs typeface="Calibri"/>
            </a:endParaRPr>
          </a:p>
          <a:p>
            <a:pPr marL="469900" marR="508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под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влиянием опасных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групп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 (в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том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числе,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соцсетях), </a:t>
            </a:r>
            <a:r>
              <a:rPr sz="2400" b="1" spc="-5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религиозных сект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или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молодежных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течений.</a:t>
            </a:r>
            <a:endParaRPr sz="24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сложной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семейной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ситуации;</a:t>
            </a:r>
            <a:endParaRPr sz="24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остро</a:t>
            </a:r>
            <a:r>
              <a:rPr sz="2400" b="1" spc="-5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переживающие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несчастную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любовь;</a:t>
            </a:r>
            <a:endParaRPr sz="24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депрессивном</a:t>
            </a:r>
            <a:r>
              <a:rPr sz="24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состоянии;</a:t>
            </a:r>
            <a:endParaRPr sz="24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без</a:t>
            </a:r>
            <a:r>
              <a:rPr sz="2400" b="1" spc="-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реальных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друзей;</a:t>
            </a:r>
            <a:endParaRPr sz="24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без</a:t>
            </a:r>
            <a:r>
              <a:rPr sz="24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устойчивых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интересов,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хобби;</a:t>
            </a:r>
            <a:endParaRPr sz="24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с</a:t>
            </a:r>
            <a:r>
              <a:rPr sz="24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серьезными</a:t>
            </a:r>
            <a:r>
              <a:rPr sz="24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проблемы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 учебе;</a:t>
            </a:r>
            <a:endParaRPr sz="2400">
              <a:latin typeface="Calibri"/>
              <a:cs typeface="Calibri"/>
            </a:endParaRPr>
          </a:p>
          <a:p>
            <a:pPr marL="469900" marR="2834005" indent="-457200">
              <a:lnSpc>
                <a:spcPct val="100000"/>
              </a:lnSpc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отличники,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остро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переживающие </a:t>
            </a:r>
            <a:r>
              <a:rPr sz="2400" b="1" spc="-5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любые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неудачи;</a:t>
            </a:r>
            <a:endParaRPr sz="24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с</a:t>
            </a:r>
            <a:r>
              <a:rPr sz="2400" b="1" spc="-5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историей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суицида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531672" y="271983"/>
            <a:ext cx="807910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195" dirty="0">
                <a:solidFill>
                  <a:srgbClr val="036F6C"/>
                </a:solidFill>
                <a:latin typeface="Times New Roman"/>
                <a:cs typeface="Times New Roman"/>
              </a:rPr>
              <a:t>Кто</a:t>
            </a:r>
            <a:r>
              <a:rPr sz="3000" spc="-2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430" dirty="0">
                <a:solidFill>
                  <a:srgbClr val="036F6C"/>
                </a:solidFill>
                <a:latin typeface="Times New Roman"/>
                <a:cs typeface="Times New Roman"/>
              </a:rPr>
              <a:t>такие</a:t>
            </a:r>
            <a:r>
              <a:rPr sz="3000" spc="-10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340" dirty="0">
                <a:solidFill>
                  <a:srgbClr val="036F6C"/>
                </a:solidFill>
                <a:latin typeface="Times New Roman"/>
                <a:cs typeface="Times New Roman"/>
              </a:rPr>
              <a:t>Подростки</a:t>
            </a:r>
            <a:r>
              <a:rPr sz="3000" spc="-1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295" dirty="0">
                <a:solidFill>
                  <a:srgbClr val="036F6C"/>
                </a:solidFill>
                <a:latin typeface="Times New Roman"/>
                <a:cs typeface="Times New Roman"/>
              </a:rPr>
              <a:t>«группы</a:t>
            </a:r>
            <a:r>
              <a:rPr sz="3000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285" dirty="0">
                <a:solidFill>
                  <a:srgbClr val="036F6C"/>
                </a:solidFill>
                <a:latin typeface="Times New Roman"/>
                <a:cs typeface="Times New Roman"/>
              </a:rPr>
              <a:t>риска»?</a:t>
            </a:r>
            <a:endParaRPr sz="3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46303" y="1566290"/>
            <a:ext cx="8092440" cy="414147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469900" indent="-457200">
              <a:lnSpc>
                <a:spcPct val="100000"/>
              </a:lnSpc>
              <a:spcBef>
                <a:spcPts val="700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резкое</a:t>
            </a:r>
            <a:r>
              <a:rPr sz="2400" b="1" spc="-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изменение</a:t>
            </a:r>
            <a:r>
              <a:rPr sz="24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фона настроения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поведения;</a:t>
            </a:r>
            <a:endParaRPr sz="24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600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пробуждение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ночное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время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выход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Интернет;</a:t>
            </a:r>
            <a:endParaRPr sz="2400">
              <a:latin typeface="Calibri"/>
              <a:cs typeface="Calibri"/>
            </a:endParaRPr>
          </a:p>
          <a:p>
            <a:pPr marL="469900" marR="1323975" indent="-457200">
              <a:lnSpc>
                <a:spcPct val="100000"/>
              </a:lnSpc>
              <a:spcBef>
                <a:spcPts val="600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нежелание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ребенка</a:t>
            </a:r>
            <a:r>
              <a:rPr sz="24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обсуждать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новости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группы </a:t>
            </a:r>
            <a:r>
              <a:rPr sz="2400" b="1" spc="-5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свои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действия</a:t>
            </a:r>
            <a:r>
              <a:rPr sz="24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ней;</a:t>
            </a:r>
            <a:endParaRPr sz="24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605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ведение</a:t>
            </a:r>
            <a:r>
              <a:rPr sz="24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 сети</a:t>
            </a:r>
            <a:r>
              <a:rPr sz="24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одновременно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нескольких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страниц</a:t>
            </a:r>
            <a:endParaRPr sz="24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под</a:t>
            </a:r>
            <a:r>
              <a:rPr sz="24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разными именами;</a:t>
            </a:r>
            <a:endParaRPr sz="2400">
              <a:latin typeface="Calibri"/>
              <a:cs typeface="Calibri"/>
            </a:endParaRPr>
          </a:p>
          <a:p>
            <a:pPr marL="469900" indent="-457200">
              <a:lnSpc>
                <a:spcPct val="100000"/>
              </a:lnSpc>
              <a:spcBef>
                <a:spcPts val="600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выполнение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различных</a:t>
            </a:r>
            <a:r>
              <a:rPr sz="24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заданий</a:t>
            </a:r>
            <a:r>
              <a:rPr sz="24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их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видеозапись;</a:t>
            </a:r>
            <a:endParaRPr sz="2400">
              <a:latin typeface="Calibri"/>
              <a:cs typeface="Calibri"/>
            </a:endParaRPr>
          </a:p>
          <a:p>
            <a:pPr marL="469900" marR="5080" indent="-457200">
              <a:lnSpc>
                <a:spcPct val="100000"/>
              </a:lnSpc>
              <a:spcBef>
                <a:spcPts val="600"/>
              </a:spcBef>
              <a:buFont typeface="Wingdings"/>
              <a:buChar char=""/>
              <a:tabLst>
                <a:tab pos="469265" algn="l"/>
                <a:tab pos="469900" algn="l"/>
              </a:tabLst>
            </a:pP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появление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речи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24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на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страницах</a:t>
            </a:r>
            <a:r>
              <a:rPr sz="24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сети</a:t>
            </a:r>
            <a:r>
              <a:rPr sz="24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тегов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«Раны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на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руках заглушают боль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душе»,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«Лети к </a:t>
            </a:r>
            <a:r>
              <a:rPr sz="2400" b="1" spc="-10" dirty="0">
                <a:solidFill>
                  <a:srgbClr val="252525"/>
                </a:solidFill>
                <a:latin typeface="Calibri"/>
                <a:cs typeface="Calibri"/>
              </a:rPr>
              <a:t>солнцу»,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«Лифты </a:t>
            </a:r>
            <a:r>
              <a:rPr sz="2400" b="1" spc="-5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несут</a:t>
            </a:r>
            <a:r>
              <a:rPr sz="2400" b="1" spc="-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spc="-20" dirty="0">
                <a:solidFill>
                  <a:srgbClr val="252525"/>
                </a:solidFill>
                <a:latin typeface="Calibri"/>
                <a:cs typeface="Calibri"/>
              </a:rPr>
              <a:t>людей</a:t>
            </a:r>
            <a:r>
              <a:rPr sz="24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в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небеса»</a:t>
            </a:r>
            <a:r>
              <a:rPr sz="24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400" b="1" dirty="0">
                <a:solidFill>
                  <a:srgbClr val="252525"/>
                </a:solidFill>
                <a:latin typeface="Calibri"/>
                <a:cs typeface="Calibri"/>
              </a:rPr>
              <a:t>и </a:t>
            </a:r>
            <a:r>
              <a:rPr sz="2400" b="1" spc="-5" dirty="0">
                <a:solidFill>
                  <a:srgbClr val="252525"/>
                </a:solidFill>
                <a:latin typeface="Calibri"/>
                <a:cs typeface="Calibri"/>
              </a:rPr>
              <a:t>др.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470405" y="284175"/>
            <a:ext cx="6203950" cy="928369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906144" marR="5080" indent="-893444">
              <a:lnSpc>
                <a:spcPts val="3500"/>
              </a:lnSpc>
              <a:spcBef>
                <a:spcPts val="300"/>
              </a:spcBef>
            </a:pPr>
            <a:r>
              <a:rPr sz="3000" spc="370" dirty="0">
                <a:solidFill>
                  <a:srgbClr val="036F6C"/>
                </a:solidFill>
                <a:latin typeface="Times New Roman"/>
                <a:cs typeface="Times New Roman"/>
              </a:rPr>
              <a:t>Показатели</a:t>
            </a:r>
            <a:r>
              <a:rPr sz="3000" spc="-6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395" dirty="0">
                <a:solidFill>
                  <a:srgbClr val="036F6C"/>
                </a:solidFill>
                <a:latin typeface="Times New Roman"/>
                <a:cs typeface="Times New Roman"/>
              </a:rPr>
              <a:t>участия</a:t>
            </a:r>
            <a:r>
              <a:rPr sz="3000" spc="-3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434" dirty="0">
                <a:solidFill>
                  <a:srgbClr val="036F6C"/>
                </a:solidFill>
                <a:latin typeface="Times New Roman"/>
                <a:cs typeface="Times New Roman"/>
              </a:rPr>
              <a:t>ребенка </a:t>
            </a:r>
            <a:r>
              <a:rPr sz="3000" spc="-73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365" dirty="0">
                <a:solidFill>
                  <a:srgbClr val="036F6C"/>
                </a:solidFill>
                <a:latin typeface="Times New Roman"/>
                <a:cs typeface="Times New Roman"/>
              </a:rPr>
              <a:t>в</a:t>
            </a:r>
            <a:r>
              <a:rPr sz="3000" spc="-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325" dirty="0">
                <a:solidFill>
                  <a:srgbClr val="036F6C"/>
                </a:solidFill>
                <a:latin typeface="Times New Roman"/>
                <a:cs typeface="Times New Roman"/>
              </a:rPr>
              <a:t>«опасных»</a:t>
            </a:r>
            <a:r>
              <a:rPr sz="3000" spc="-20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355" dirty="0">
                <a:solidFill>
                  <a:srgbClr val="036F6C"/>
                </a:solidFill>
                <a:latin typeface="Times New Roman"/>
                <a:cs typeface="Times New Roman"/>
              </a:rPr>
              <a:t>группах</a:t>
            </a:r>
            <a:endParaRPr sz="3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592451" y="284175"/>
            <a:ext cx="3935729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380" dirty="0">
                <a:solidFill>
                  <a:srgbClr val="036F6C"/>
                </a:solidFill>
                <a:latin typeface="Times New Roman"/>
                <a:cs typeface="Times New Roman"/>
              </a:rPr>
              <a:t>Внимание,</a:t>
            </a:r>
            <a:r>
              <a:rPr sz="3000" spc="-10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-135" dirty="0">
                <a:solidFill>
                  <a:srgbClr val="036F6C"/>
                </a:solidFill>
                <a:latin typeface="Times New Roman"/>
                <a:cs typeface="Times New Roman"/>
              </a:rPr>
              <a:t>УГРОЗА!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64642" y="731011"/>
            <a:ext cx="8330565" cy="53670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71120">
              <a:lnSpc>
                <a:spcPct val="100000"/>
              </a:lnSpc>
              <a:spcBef>
                <a:spcPts val="95"/>
              </a:spcBef>
            </a:pPr>
            <a:r>
              <a:rPr sz="2800" b="1" spc="-150" dirty="0">
                <a:solidFill>
                  <a:srgbClr val="036F6C"/>
                </a:solidFill>
                <a:latin typeface="Times New Roman"/>
                <a:cs typeface="Times New Roman"/>
              </a:rPr>
              <a:t>Р</a:t>
            </a:r>
            <a:r>
              <a:rPr sz="2800" b="1" spc="-254" dirty="0">
                <a:solidFill>
                  <a:srgbClr val="036F6C"/>
                </a:solidFill>
                <a:latin typeface="Times New Roman"/>
                <a:cs typeface="Times New Roman"/>
              </a:rPr>
              <a:t>О</a:t>
            </a:r>
            <a:r>
              <a:rPr sz="2800" b="1" spc="-65" dirty="0">
                <a:solidFill>
                  <a:srgbClr val="036F6C"/>
                </a:solidFill>
                <a:latin typeface="Times New Roman"/>
                <a:cs typeface="Times New Roman"/>
              </a:rPr>
              <a:t>ДИТ</a:t>
            </a:r>
            <a:r>
              <a:rPr sz="2800" b="1" spc="-75" dirty="0">
                <a:solidFill>
                  <a:srgbClr val="036F6C"/>
                </a:solidFill>
                <a:latin typeface="Times New Roman"/>
                <a:cs typeface="Times New Roman"/>
              </a:rPr>
              <a:t>Е</a:t>
            </a:r>
            <a:r>
              <a:rPr sz="2800" b="1" spc="-160" dirty="0">
                <a:solidFill>
                  <a:srgbClr val="036F6C"/>
                </a:solidFill>
                <a:latin typeface="Times New Roman"/>
                <a:cs typeface="Times New Roman"/>
              </a:rPr>
              <a:t>ЛИ</a:t>
            </a:r>
            <a:r>
              <a:rPr sz="2800" b="1" spc="165" dirty="0">
                <a:solidFill>
                  <a:srgbClr val="036F6C"/>
                </a:solidFill>
                <a:latin typeface="Times New Roman"/>
                <a:cs typeface="Times New Roman"/>
              </a:rPr>
              <a:t>,</a:t>
            </a:r>
            <a:r>
              <a:rPr sz="2800" b="1" spc="4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2800" b="1" spc="-215" dirty="0">
                <a:solidFill>
                  <a:srgbClr val="036F6C"/>
                </a:solidFill>
                <a:latin typeface="Times New Roman"/>
                <a:cs typeface="Times New Roman"/>
              </a:rPr>
              <a:t>ОБ</a:t>
            </a:r>
            <a:r>
              <a:rPr sz="2800" b="1" spc="-65" dirty="0">
                <a:solidFill>
                  <a:srgbClr val="036F6C"/>
                </a:solidFill>
                <a:latin typeface="Times New Roman"/>
                <a:cs typeface="Times New Roman"/>
              </a:rPr>
              <a:t>Р</a:t>
            </a:r>
            <a:r>
              <a:rPr sz="2800" b="1" spc="-340" dirty="0">
                <a:solidFill>
                  <a:srgbClr val="036F6C"/>
                </a:solidFill>
                <a:latin typeface="Times New Roman"/>
                <a:cs typeface="Times New Roman"/>
              </a:rPr>
              <a:t>А</a:t>
            </a:r>
            <a:r>
              <a:rPr sz="2800" b="1" spc="-90" dirty="0">
                <a:solidFill>
                  <a:srgbClr val="036F6C"/>
                </a:solidFill>
                <a:latin typeface="Times New Roman"/>
                <a:cs typeface="Times New Roman"/>
              </a:rPr>
              <a:t>ТИ</a:t>
            </a:r>
            <a:r>
              <a:rPr sz="2800" b="1" spc="-100" dirty="0">
                <a:solidFill>
                  <a:srgbClr val="036F6C"/>
                </a:solidFill>
                <a:latin typeface="Times New Roman"/>
                <a:cs typeface="Times New Roman"/>
              </a:rPr>
              <a:t>Т</a:t>
            </a:r>
            <a:r>
              <a:rPr sz="2800" b="1" spc="-40" dirty="0">
                <a:solidFill>
                  <a:srgbClr val="036F6C"/>
                </a:solidFill>
                <a:latin typeface="Times New Roman"/>
                <a:cs typeface="Times New Roman"/>
              </a:rPr>
              <a:t>Е</a:t>
            </a:r>
            <a:r>
              <a:rPr sz="2800" b="1" spc="4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2800" b="1" spc="-125" dirty="0">
                <a:solidFill>
                  <a:srgbClr val="036F6C"/>
                </a:solidFill>
                <a:latin typeface="Times New Roman"/>
                <a:cs typeface="Times New Roman"/>
              </a:rPr>
              <a:t>ВН</a:t>
            </a:r>
            <a:r>
              <a:rPr sz="2800" b="1" spc="-145" dirty="0">
                <a:solidFill>
                  <a:srgbClr val="036F6C"/>
                </a:solidFill>
                <a:latin typeface="Times New Roman"/>
                <a:cs typeface="Times New Roman"/>
              </a:rPr>
              <a:t>И</a:t>
            </a:r>
            <a:r>
              <a:rPr sz="2800" b="1" spc="-175" dirty="0">
                <a:solidFill>
                  <a:srgbClr val="036F6C"/>
                </a:solidFill>
                <a:latin typeface="Times New Roman"/>
                <a:cs typeface="Times New Roman"/>
              </a:rPr>
              <a:t>МАНИЕ</a:t>
            </a:r>
            <a:r>
              <a:rPr sz="2800" b="1" spc="4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2800" b="1" spc="-225" dirty="0">
                <a:solidFill>
                  <a:srgbClr val="036F6C"/>
                </a:solidFill>
                <a:latin typeface="Times New Roman"/>
                <a:cs typeface="Times New Roman"/>
              </a:rPr>
              <a:t>НА</a:t>
            </a:r>
            <a:r>
              <a:rPr sz="2800" b="1" spc="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2800" b="1" spc="-80" dirty="0">
                <a:solidFill>
                  <a:srgbClr val="036F6C"/>
                </a:solidFill>
                <a:latin typeface="Times New Roman"/>
                <a:cs typeface="Times New Roman"/>
              </a:rPr>
              <a:t>«ЗНА</a:t>
            </a:r>
            <a:r>
              <a:rPr sz="2800" b="1" spc="-100" dirty="0">
                <a:solidFill>
                  <a:srgbClr val="036F6C"/>
                </a:solidFill>
                <a:latin typeface="Times New Roman"/>
                <a:cs typeface="Times New Roman"/>
              </a:rPr>
              <a:t>К</a:t>
            </a:r>
            <a:r>
              <a:rPr sz="2800" b="1" spc="-120" dirty="0">
                <a:solidFill>
                  <a:srgbClr val="036F6C"/>
                </a:solidFill>
                <a:latin typeface="Times New Roman"/>
                <a:cs typeface="Times New Roman"/>
              </a:rPr>
              <a:t>И»</a:t>
            </a:r>
            <a:endParaRPr sz="2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4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Высказывания</a:t>
            </a:r>
            <a:r>
              <a:rPr sz="2300" b="1" spc="-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о 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нежелании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жить.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Фиксация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на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теме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смерти.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Активная</a:t>
            </a:r>
            <a:r>
              <a:rPr sz="23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подготовка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к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способу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совершения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суицида;</a:t>
            </a:r>
            <a:endParaRPr sz="2300">
              <a:latin typeface="Calibri"/>
              <a:cs typeface="Calibri"/>
            </a:endParaRPr>
          </a:p>
          <a:p>
            <a:pPr marL="355600" marR="593725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сообщение друзьям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о принятии решения о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самоубийстве </a:t>
            </a:r>
            <a:r>
              <a:rPr sz="2300" b="1" spc="-50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(прямое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и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косвенное).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Символическое</a:t>
            </a:r>
            <a:r>
              <a:rPr sz="23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прощание</a:t>
            </a:r>
            <a:r>
              <a:rPr sz="2300" b="1" spc="-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с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ближайшим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окружением.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Постоянно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пониженное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настроение,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тоскливость.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Стремление</a:t>
            </a:r>
            <a:r>
              <a:rPr sz="2300" b="1" spc="-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к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рискованным</a:t>
            </a:r>
            <a:r>
              <a:rPr sz="2300" b="1" spc="-5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действиям,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отрицание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проблем.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Раздражительность,</a:t>
            </a:r>
            <a:r>
              <a:rPr sz="2300" b="1" spc="-5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угрюмость.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Негативные</a:t>
            </a:r>
            <a:r>
              <a:rPr sz="2300" b="1" spc="-5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оценки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своей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 личности.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Необычное,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нехарактерное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поведение.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Снижение</a:t>
            </a:r>
            <a:r>
              <a:rPr sz="2300" b="1" spc="-5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успеваемости.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Частые</a:t>
            </a:r>
            <a:r>
              <a:rPr sz="23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попытки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уединиться.</a:t>
            </a:r>
            <a:endParaRPr sz="2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06904" y="449707"/>
            <a:ext cx="539750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340" dirty="0">
                <a:solidFill>
                  <a:srgbClr val="036F6C"/>
                </a:solidFill>
                <a:latin typeface="Times New Roman"/>
                <a:cs typeface="Times New Roman"/>
              </a:rPr>
              <a:t>как</a:t>
            </a:r>
            <a:r>
              <a:rPr sz="3000" spc="-6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390" dirty="0">
                <a:solidFill>
                  <a:srgbClr val="036F6C"/>
                </a:solidFill>
                <a:latin typeface="Times New Roman"/>
                <a:cs typeface="Times New Roman"/>
              </a:rPr>
              <a:t>предотвратить</a:t>
            </a:r>
            <a:r>
              <a:rPr sz="3000" spc="-6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430" dirty="0">
                <a:solidFill>
                  <a:srgbClr val="036F6C"/>
                </a:solidFill>
                <a:latin typeface="Times New Roman"/>
                <a:cs typeface="Times New Roman"/>
              </a:rPr>
              <a:t>беду?</a:t>
            </a:r>
            <a:endParaRPr sz="3000">
              <a:latin typeface="Times New Roman"/>
              <a:cs typeface="Times New Roman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304288" y="1072896"/>
            <a:ext cx="4798060" cy="5539740"/>
            <a:chOff x="2304288" y="1072896"/>
            <a:chExt cx="4798060" cy="55397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304288" y="1072896"/>
              <a:ext cx="4797552" cy="553974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97836" y="1267968"/>
              <a:ext cx="4212336" cy="49530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500496" y="367411"/>
            <a:ext cx="236918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34010" marR="5080" indent="-321945">
              <a:lnSpc>
                <a:spcPct val="100000"/>
              </a:lnSpc>
              <a:spcBef>
                <a:spcPts val="95"/>
              </a:spcBef>
            </a:pPr>
            <a:r>
              <a:rPr spc="-5" dirty="0">
                <a:solidFill>
                  <a:srgbClr val="FF4343"/>
                </a:solidFill>
              </a:rPr>
              <a:t>1. </a:t>
            </a:r>
            <a:r>
              <a:rPr spc="-15" dirty="0">
                <a:solidFill>
                  <a:srgbClr val="FF4343"/>
                </a:solidFill>
              </a:rPr>
              <a:t>Сохраняйте </a:t>
            </a:r>
            <a:r>
              <a:rPr spc="-10" dirty="0">
                <a:solidFill>
                  <a:srgbClr val="FF4343"/>
                </a:solidFill>
              </a:rPr>
              <a:t> спо</a:t>
            </a:r>
            <a:r>
              <a:rPr spc="-65" dirty="0">
                <a:solidFill>
                  <a:srgbClr val="FF4343"/>
                </a:solidFill>
              </a:rPr>
              <a:t>к</a:t>
            </a:r>
            <a:r>
              <a:rPr spc="-5" dirty="0">
                <a:solidFill>
                  <a:srgbClr val="FF4343"/>
                </a:solidFill>
              </a:rPr>
              <a:t>ойствие.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5500496" y="1647824"/>
            <a:ext cx="3387090" cy="21596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95"/>
              </a:spcBef>
            </a:pPr>
            <a:r>
              <a:rPr sz="2800" b="1" spc="-10" dirty="0">
                <a:latin typeface="Calibri"/>
                <a:cs typeface="Calibri"/>
              </a:rPr>
              <a:t>Развивайте </a:t>
            </a:r>
            <a:r>
              <a:rPr sz="2800" b="1" spc="-5" dirty="0">
                <a:latin typeface="Calibri"/>
                <a:cs typeface="Calibri"/>
              </a:rPr>
              <a:t>у </a:t>
            </a:r>
            <a:r>
              <a:rPr sz="2800" b="1" spc="-10" dirty="0">
                <a:latin typeface="Calibri"/>
                <a:cs typeface="Calibri"/>
              </a:rPr>
              <a:t>ребенка </a:t>
            </a:r>
            <a:r>
              <a:rPr sz="2800" b="1" spc="-62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навыки </a:t>
            </a:r>
            <a:r>
              <a:rPr sz="2800" b="1" spc="-20" dirty="0">
                <a:latin typeface="Calibri"/>
                <a:cs typeface="Calibri"/>
              </a:rPr>
              <a:t>преодоления </a:t>
            </a:r>
            <a:r>
              <a:rPr sz="2800" b="1" spc="-620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сложных</a:t>
            </a:r>
            <a:r>
              <a:rPr sz="2800" b="1" spc="-2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ситуаций,</a:t>
            </a:r>
            <a:endParaRPr sz="2800">
              <a:latin typeface="Calibri"/>
              <a:cs typeface="Calibri"/>
            </a:endParaRPr>
          </a:p>
          <a:p>
            <a:pPr marL="12700" marR="551180" algn="just">
              <a:lnSpc>
                <a:spcPct val="100000"/>
              </a:lnSpc>
              <a:spcBef>
                <a:spcPts val="5"/>
              </a:spcBef>
            </a:pPr>
            <a:r>
              <a:rPr sz="2800" b="1" spc="-5" dirty="0">
                <a:latin typeface="Calibri"/>
                <a:cs typeface="Calibri"/>
              </a:rPr>
              <a:t>учите</a:t>
            </a:r>
            <a:r>
              <a:rPr sz="2800" b="1" spc="-5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справляться </a:t>
            </a:r>
            <a:r>
              <a:rPr sz="2800" b="1" spc="-620" dirty="0">
                <a:latin typeface="Calibri"/>
                <a:cs typeface="Calibri"/>
              </a:rPr>
              <a:t> </a:t>
            </a:r>
            <a:r>
              <a:rPr sz="2800" b="1" spc="-5" dirty="0">
                <a:latin typeface="Calibri"/>
                <a:cs typeface="Calibri"/>
              </a:rPr>
              <a:t>со</a:t>
            </a:r>
            <a:r>
              <a:rPr sz="2800" b="1" spc="-15" dirty="0">
                <a:latin typeface="Calibri"/>
                <a:cs typeface="Calibri"/>
              </a:rPr>
              <a:t> </a:t>
            </a:r>
            <a:r>
              <a:rPr sz="2800" b="1" spc="-10" dirty="0">
                <a:latin typeface="Calibri"/>
                <a:cs typeface="Calibri"/>
              </a:rPr>
              <a:t>стрессом!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6207" y="11048"/>
            <a:ext cx="5484495" cy="684694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732529" marR="5080" indent="-40386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2.</a:t>
            </a:r>
            <a:r>
              <a:rPr spc="-35" dirty="0"/>
              <a:t> </a:t>
            </a:r>
            <a:r>
              <a:rPr spc="-10" dirty="0"/>
              <a:t>Оцените</a:t>
            </a:r>
            <a:r>
              <a:rPr spc="-35" dirty="0"/>
              <a:t> </a:t>
            </a:r>
            <a:r>
              <a:rPr spc="-10" dirty="0"/>
              <a:t>степень </a:t>
            </a:r>
            <a:r>
              <a:rPr spc="-620" dirty="0"/>
              <a:t> </a:t>
            </a:r>
            <a:r>
              <a:rPr spc="-10" dirty="0"/>
              <a:t>Вашего</a:t>
            </a:r>
            <a:r>
              <a:rPr spc="-25" dirty="0"/>
              <a:t> </a:t>
            </a:r>
            <a:r>
              <a:rPr spc="-5" dirty="0"/>
              <a:t>участия.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2409825" y="1303782"/>
            <a:ext cx="6631305" cy="52698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R="10795" algn="r">
              <a:lnSpc>
                <a:spcPct val="100000"/>
              </a:lnSpc>
              <a:spcBef>
                <a:spcPts val="105"/>
              </a:spcBef>
            </a:pPr>
            <a:r>
              <a:rPr sz="2300" b="1" spc="-15" dirty="0">
                <a:latin typeface="Calibri"/>
                <a:cs typeface="Calibri"/>
              </a:rPr>
              <a:t>Составьте</a:t>
            </a:r>
            <a:r>
              <a:rPr sz="2300" b="1" spc="-25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список,</a:t>
            </a:r>
            <a:r>
              <a:rPr sz="2300" b="1" spc="-25" dirty="0">
                <a:latin typeface="Calibri"/>
                <a:cs typeface="Calibri"/>
              </a:rPr>
              <a:t> </a:t>
            </a:r>
            <a:r>
              <a:rPr sz="2300" b="1" spc="-10" dirty="0">
                <a:latin typeface="Calibri"/>
                <a:cs typeface="Calibri"/>
              </a:rPr>
              <a:t>что</a:t>
            </a:r>
            <a:r>
              <a:rPr sz="2300" b="1" spc="1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самое</a:t>
            </a:r>
            <a:r>
              <a:rPr sz="2300" b="1" spc="1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важное</a:t>
            </a:r>
            <a:r>
              <a:rPr sz="2300" b="1" spc="5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в</a:t>
            </a:r>
            <a:r>
              <a:rPr sz="2300" b="1" spc="5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Вашей</a:t>
            </a:r>
            <a:r>
              <a:rPr sz="2300" b="1" spc="-35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жизни</a:t>
            </a:r>
            <a:endParaRPr sz="23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</a:pPr>
            <a:r>
              <a:rPr sz="2300" b="1" dirty="0">
                <a:latin typeface="Calibri"/>
                <a:cs typeface="Calibri"/>
              </a:rPr>
              <a:t>(запишите</a:t>
            </a:r>
            <a:r>
              <a:rPr sz="2300" b="1" spc="-80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в</a:t>
            </a:r>
            <a:r>
              <a:rPr sz="2300" b="1" spc="-25" dirty="0">
                <a:latin typeface="Calibri"/>
                <a:cs typeface="Calibri"/>
              </a:rPr>
              <a:t> </a:t>
            </a:r>
            <a:r>
              <a:rPr sz="2300" b="1" spc="-10" dirty="0">
                <a:latin typeface="Calibri"/>
                <a:cs typeface="Calibri"/>
              </a:rPr>
              <a:t>столбик).</a:t>
            </a:r>
            <a:endParaRPr sz="2300">
              <a:latin typeface="Calibri"/>
              <a:cs typeface="Calibri"/>
            </a:endParaRPr>
          </a:p>
          <a:p>
            <a:pPr marR="7620" algn="r">
              <a:lnSpc>
                <a:spcPct val="100000"/>
              </a:lnSpc>
              <a:spcBef>
                <a:spcPts val="1680"/>
              </a:spcBef>
            </a:pPr>
            <a:r>
              <a:rPr sz="2300" b="1" dirty="0">
                <a:latin typeface="Calibri"/>
                <a:cs typeface="Calibri"/>
              </a:rPr>
              <a:t>С</a:t>
            </a:r>
            <a:r>
              <a:rPr sz="2300" b="1" spc="-15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левой</a:t>
            </a:r>
            <a:r>
              <a:rPr sz="2300" b="1" spc="-1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стороны</a:t>
            </a:r>
            <a:r>
              <a:rPr sz="2300" b="1" spc="-10" dirty="0">
                <a:latin typeface="Calibri"/>
                <a:cs typeface="Calibri"/>
              </a:rPr>
              <a:t> </a:t>
            </a:r>
            <a:r>
              <a:rPr sz="2300" b="1" spc="-15" dirty="0">
                <a:latin typeface="Calibri"/>
                <a:cs typeface="Calibri"/>
              </a:rPr>
              <a:t>расставьте</a:t>
            </a:r>
            <a:r>
              <a:rPr sz="2300" b="1" spc="-5" dirty="0">
                <a:latin typeface="Calibri"/>
                <a:cs typeface="Calibri"/>
              </a:rPr>
              <a:t> номера:</a:t>
            </a:r>
            <a:endParaRPr sz="2300">
              <a:latin typeface="Calibri"/>
              <a:cs typeface="Calibri"/>
            </a:endParaRPr>
          </a:p>
          <a:p>
            <a:pPr marR="5715" algn="r">
              <a:lnSpc>
                <a:spcPct val="100000"/>
              </a:lnSpc>
            </a:pPr>
            <a:r>
              <a:rPr sz="2300" b="1" dirty="0">
                <a:latin typeface="Calibri"/>
                <a:cs typeface="Calibri"/>
              </a:rPr>
              <a:t>1</a:t>
            </a:r>
            <a:r>
              <a:rPr sz="2300" b="1" spc="-15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– </a:t>
            </a:r>
            <a:r>
              <a:rPr sz="2300" b="1" spc="-5" dirty="0">
                <a:latin typeface="Calibri"/>
                <a:cs typeface="Calibri"/>
              </a:rPr>
              <a:t>самое важное,</a:t>
            </a:r>
            <a:r>
              <a:rPr sz="2300" b="1" dirty="0">
                <a:latin typeface="Calibri"/>
                <a:cs typeface="Calibri"/>
              </a:rPr>
              <a:t> 2</a:t>
            </a:r>
            <a:r>
              <a:rPr sz="2300" b="1" spc="5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– менее</a:t>
            </a:r>
            <a:r>
              <a:rPr sz="2300" b="1" spc="-1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важное</a:t>
            </a:r>
            <a:r>
              <a:rPr sz="2300" b="1" spc="5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и </a:t>
            </a:r>
            <a:r>
              <a:rPr sz="2300" b="1" spc="-25" dirty="0">
                <a:latin typeface="Calibri"/>
                <a:cs typeface="Calibri"/>
              </a:rPr>
              <a:t>т.д.</a:t>
            </a:r>
            <a:endParaRPr sz="2300">
              <a:latin typeface="Calibri"/>
              <a:cs typeface="Calibri"/>
            </a:endParaRPr>
          </a:p>
          <a:p>
            <a:pPr marR="6350" algn="r">
              <a:lnSpc>
                <a:spcPct val="100000"/>
              </a:lnSpc>
              <a:spcBef>
                <a:spcPts val="1680"/>
              </a:spcBef>
            </a:pPr>
            <a:r>
              <a:rPr sz="2300" b="1" dirty="0">
                <a:latin typeface="Calibri"/>
                <a:cs typeface="Calibri"/>
              </a:rPr>
              <a:t>Вспомните,</a:t>
            </a:r>
            <a:r>
              <a:rPr sz="2300" b="1" spc="-3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например,</a:t>
            </a:r>
            <a:r>
              <a:rPr sz="2300" b="1" spc="-2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вчерашний</a:t>
            </a:r>
            <a:r>
              <a:rPr sz="2300" b="1" spc="-25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день.</a:t>
            </a:r>
            <a:endParaRPr sz="2300">
              <a:latin typeface="Calibri"/>
              <a:cs typeface="Calibri"/>
            </a:endParaRPr>
          </a:p>
          <a:p>
            <a:pPr marR="8890" algn="r">
              <a:lnSpc>
                <a:spcPct val="100000"/>
              </a:lnSpc>
              <a:spcBef>
                <a:spcPts val="1680"/>
              </a:spcBef>
            </a:pPr>
            <a:r>
              <a:rPr sz="2300" b="1" dirty="0">
                <a:latin typeface="Calibri"/>
                <a:cs typeface="Calibri"/>
              </a:rPr>
              <a:t>С</a:t>
            </a:r>
            <a:r>
              <a:rPr sz="2300" b="1" spc="-15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правой</a:t>
            </a:r>
            <a:r>
              <a:rPr sz="2300" b="1" spc="-25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стороны</a:t>
            </a:r>
            <a:r>
              <a:rPr sz="2300" b="1" dirty="0">
                <a:latin typeface="Calibri"/>
                <a:cs typeface="Calibri"/>
              </a:rPr>
              <a:t> </a:t>
            </a:r>
            <a:r>
              <a:rPr sz="2300" b="1" spc="-15" dirty="0">
                <a:latin typeface="Calibri"/>
                <a:cs typeface="Calibri"/>
              </a:rPr>
              <a:t>столбика</a:t>
            </a:r>
            <a:r>
              <a:rPr sz="2300" b="1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напишите, </a:t>
            </a:r>
            <a:r>
              <a:rPr sz="2300" b="1" spc="-20" dirty="0">
                <a:latin typeface="Calibri"/>
                <a:cs typeface="Calibri"/>
              </a:rPr>
              <a:t>сколько</a:t>
            </a:r>
            <a:endParaRPr sz="23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</a:pPr>
            <a:r>
              <a:rPr sz="2300" b="1" dirty="0">
                <a:latin typeface="Calibri"/>
                <a:cs typeface="Calibri"/>
              </a:rPr>
              <a:t>времени</a:t>
            </a:r>
            <a:r>
              <a:rPr sz="2300" b="1" spc="-55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(часов,</a:t>
            </a:r>
            <a:r>
              <a:rPr sz="2300" b="1" spc="-2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минут)</a:t>
            </a:r>
            <a:r>
              <a:rPr sz="2300" b="1" spc="-50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Вы</a:t>
            </a:r>
            <a:r>
              <a:rPr sz="2300" b="1" spc="-5" dirty="0">
                <a:latin typeface="Calibri"/>
                <a:cs typeface="Calibri"/>
              </a:rPr>
              <a:t> </a:t>
            </a:r>
            <a:r>
              <a:rPr sz="2300" b="1" spc="-20" dirty="0">
                <a:latin typeface="Calibri"/>
                <a:cs typeface="Calibri"/>
              </a:rPr>
              <a:t>уделили</a:t>
            </a:r>
            <a:r>
              <a:rPr sz="2300" b="1" spc="-40" dirty="0">
                <a:latin typeface="Calibri"/>
                <a:cs typeface="Calibri"/>
              </a:rPr>
              <a:t> </a:t>
            </a:r>
            <a:r>
              <a:rPr sz="2300" b="1" spc="-20" dirty="0">
                <a:latin typeface="Calibri"/>
                <a:cs typeface="Calibri"/>
              </a:rPr>
              <a:t>этому.</a:t>
            </a:r>
            <a:endParaRPr sz="2300">
              <a:latin typeface="Calibri"/>
              <a:cs typeface="Calibri"/>
            </a:endParaRPr>
          </a:p>
          <a:p>
            <a:pPr marR="8890" algn="r">
              <a:lnSpc>
                <a:spcPct val="100000"/>
              </a:lnSpc>
              <a:spcBef>
                <a:spcPts val="1440"/>
              </a:spcBef>
            </a:pPr>
            <a:r>
              <a:rPr sz="2300" b="1" spc="-5" dirty="0">
                <a:latin typeface="Calibri"/>
                <a:cs typeface="Calibri"/>
              </a:rPr>
              <a:t>Сравните</a:t>
            </a:r>
            <a:r>
              <a:rPr sz="2300" b="1" spc="-6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номер</a:t>
            </a:r>
            <a:r>
              <a:rPr sz="2300" b="1" spc="-4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слева</a:t>
            </a:r>
            <a:endParaRPr sz="2300">
              <a:latin typeface="Calibri"/>
              <a:cs typeface="Calibri"/>
            </a:endParaRPr>
          </a:p>
          <a:p>
            <a:pPr marR="5080" algn="r">
              <a:lnSpc>
                <a:spcPct val="100000"/>
              </a:lnSpc>
              <a:spcBef>
                <a:spcPts val="5"/>
              </a:spcBef>
            </a:pPr>
            <a:r>
              <a:rPr sz="2300" b="1" dirty="0">
                <a:latin typeface="Calibri"/>
                <a:cs typeface="Calibri"/>
              </a:rPr>
              <a:t>и</a:t>
            </a:r>
            <a:r>
              <a:rPr sz="2300" b="1" spc="-25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время,</a:t>
            </a:r>
            <a:r>
              <a:rPr sz="2300" b="1" spc="-3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указанное</a:t>
            </a:r>
            <a:r>
              <a:rPr sz="2300" b="1" spc="-25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справа.</a:t>
            </a:r>
            <a:endParaRPr sz="2300">
              <a:latin typeface="Calibri"/>
              <a:cs typeface="Calibri"/>
            </a:endParaRPr>
          </a:p>
          <a:p>
            <a:pPr marL="977265" marR="5715" indent="2894330" algn="r">
              <a:lnSpc>
                <a:spcPct val="100000"/>
              </a:lnSpc>
              <a:spcBef>
                <a:spcPts val="1680"/>
              </a:spcBef>
            </a:pPr>
            <a:r>
              <a:rPr sz="2300" b="1" dirty="0">
                <a:latin typeface="Calibri"/>
                <a:cs typeface="Calibri"/>
              </a:rPr>
              <a:t>А </a:t>
            </a:r>
            <a:r>
              <a:rPr sz="2300" b="1" spc="-5" dirty="0">
                <a:latin typeface="Calibri"/>
                <a:cs typeface="Calibri"/>
              </a:rPr>
              <a:t>теперь посмотрите, </a:t>
            </a:r>
            <a:r>
              <a:rPr sz="2300" b="1" spc="-505" dirty="0">
                <a:latin typeface="Calibri"/>
                <a:cs typeface="Calibri"/>
              </a:rPr>
              <a:t> </a:t>
            </a:r>
            <a:r>
              <a:rPr sz="2300" b="1" spc="-10" dirty="0">
                <a:latin typeface="Calibri"/>
                <a:cs typeface="Calibri"/>
              </a:rPr>
              <a:t>какое</a:t>
            </a:r>
            <a:r>
              <a:rPr sz="2300" b="1" spc="-4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место</a:t>
            </a:r>
            <a:r>
              <a:rPr sz="2300" b="1" spc="-10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занимает</a:t>
            </a:r>
            <a:r>
              <a:rPr sz="2300" b="1" spc="-35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ребенок</a:t>
            </a:r>
            <a:r>
              <a:rPr sz="2300" b="1" spc="-10" dirty="0">
                <a:latin typeface="Calibri"/>
                <a:cs typeface="Calibri"/>
              </a:rPr>
              <a:t> этом </a:t>
            </a:r>
            <a:r>
              <a:rPr sz="2300" b="1" dirty="0">
                <a:latin typeface="Calibri"/>
                <a:cs typeface="Calibri"/>
              </a:rPr>
              <a:t>в</a:t>
            </a:r>
            <a:r>
              <a:rPr sz="2300" b="1" spc="-1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ряду? </a:t>
            </a:r>
            <a:r>
              <a:rPr sz="2300" b="1" spc="-505" dirty="0">
                <a:latin typeface="Calibri"/>
                <a:cs typeface="Calibri"/>
              </a:rPr>
              <a:t> </a:t>
            </a:r>
            <a:r>
              <a:rPr sz="2300" b="1" spc="-20" dirty="0">
                <a:latin typeface="Calibri"/>
                <a:cs typeface="Calibri"/>
              </a:rPr>
              <a:t>Сколько</a:t>
            </a:r>
            <a:r>
              <a:rPr sz="2300" b="1" spc="-40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времени</a:t>
            </a:r>
            <a:r>
              <a:rPr sz="2300" b="1" spc="-30" dirty="0">
                <a:latin typeface="Calibri"/>
                <a:cs typeface="Calibri"/>
              </a:rPr>
              <a:t> </a:t>
            </a:r>
            <a:r>
              <a:rPr sz="2300" b="1" dirty="0">
                <a:latin typeface="Calibri"/>
                <a:cs typeface="Calibri"/>
              </a:rPr>
              <a:t>Вы</a:t>
            </a:r>
            <a:r>
              <a:rPr sz="2300" b="1" spc="-5" dirty="0">
                <a:latin typeface="Calibri"/>
                <a:cs typeface="Calibri"/>
              </a:rPr>
              <a:t> </a:t>
            </a:r>
            <a:r>
              <a:rPr sz="2300" b="1" spc="-20" dirty="0">
                <a:latin typeface="Calibri"/>
                <a:cs typeface="Calibri"/>
              </a:rPr>
              <a:t>уделили</a:t>
            </a:r>
            <a:r>
              <a:rPr sz="2300" b="1" spc="-35" dirty="0">
                <a:latin typeface="Calibri"/>
                <a:cs typeface="Calibri"/>
              </a:rPr>
              <a:t> </a:t>
            </a:r>
            <a:r>
              <a:rPr sz="2300" b="1" spc="-5" dirty="0">
                <a:latin typeface="Calibri"/>
                <a:cs typeface="Calibri"/>
              </a:rPr>
              <a:t>ему?</a:t>
            </a:r>
            <a:endParaRPr sz="23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73369" y="15365"/>
            <a:ext cx="3270630" cy="6842632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690473" y="1680463"/>
            <a:ext cx="4520565" cy="423354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Подумайте</a:t>
            </a:r>
            <a:r>
              <a:rPr sz="2300" b="1" spc="-7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о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том,</a:t>
            </a:r>
            <a:endParaRPr sz="2300">
              <a:latin typeface="Calibri"/>
              <a:cs typeface="Calibri"/>
            </a:endParaRPr>
          </a:p>
          <a:p>
            <a:pPr marL="354965">
              <a:lnSpc>
                <a:spcPct val="100000"/>
              </a:lnSpc>
            </a:pP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как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Вы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любите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своего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ребенка,</a:t>
            </a:r>
            <a:endParaRPr sz="2300">
              <a:latin typeface="Calibri"/>
              <a:cs typeface="Calibri"/>
            </a:endParaRPr>
          </a:p>
          <a:p>
            <a:pPr marL="354965">
              <a:lnSpc>
                <a:spcPct val="100000"/>
              </a:lnSpc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выпишите</a:t>
            </a:r>
            <a:r>
              <a:rPr sz="2300" b="1" spc="-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на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листочек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все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то,</a:t>
            </a:r>
            <a:endParaRPr sz="2300">
              <a:latin typeface="Calibri"/>
              <a:cs typeface="Calibri"/>
            </a:endParaRPr>
          </a:p>
          <a:p>
            <a:pPr marL="354965" marR="5080">
              <a:lnSpc>
                <a:spcPct val="100000"/>
              </a:lnSpc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за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что 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Вы 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можете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его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похвалить, </a:t>
            </a:r>
            <a:r>
              <a:rPr sz="2300" b="1" spc="-50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все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то,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за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что 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Вы 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можете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ему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сказать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спасибо.</a:t>
            </a:r>
            <a:endParaRPr sz="2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250">
              <a:latin typeface="Calibri"/>
              <a:cs typeface="Calibri"/>
            </a:endParaRPr>
          </a:p>
          <a:p>
            <a:pPr marL="354965" marR="915035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Скажите</a:t>
            </a:r>
            <a:r>
              <a:rPr sz="2300" b="1" spc="-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об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этом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ребенку </a:t>
            </a:r>
            <a:r>
              <a:rPr sz="2300" b="1" spc="-50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сегодня.</a:t>
            </a:r>
            <a:endParaRPr sz="2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lr>
                <a:srgbClr val="252525"/>
              </a:buClr>
              <a:buFont typeface="Wingdings"/>
              <a:buChar char=""/>
            </a:pPr>
            <a:endParaRPr sz="225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buFont typeface="Wingdings"/>
              <a:buChar char=""/>
              <a:tabLst>
                <a:tab pos="355600" algn="l"/>
              </a:tabLst>
            </a:pPr>
            <a:r>
              <a:rPr sz="2300" b="1" spc="-30" dirty="0">
                <a:solidFill>
                  <a:srgbClr val="252525"/>
                </a:solidFill>
                <a:latin typeface="Calibri"/>
                <a:cs typeface="Calibri"/>
              </a:rPr>
              <a:t>Говорите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об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этом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ребенку</a:t>
            </a:r>
            <a:endParaRPr sz="2300">
              <a:latin typeface="Calibri"/>
              <a:cs typeface="Calibri"/>
            </a:endParaRPr>
          </a:p>
          <a:p>
            <a:pPr marL="354965">
              <a:lnSpc>
                <a:spcPct val="100000"/>
              </a:lnSpc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каждый</a:t>
            </a:r>
            <a:r>
              <a:rPr sz="2300" b="1" spc="-6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день.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690473" y="449961"/>
            <a:ext cx="414718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3.</a:t>
            </a:r>
            <a:r>
              <a:rPr spc="-40" dirty="0"/>
              <a:t> </a:t>
            </a:r>
            <a:r>
              <a:rPr spc="-20" dirty="0"/>
              <a:t>Установите</a:t>
            </a:r>
          </a:p>
          <a:p>
            <a:pPr marL="334010">
              <a:lnSpc>
                <a:spcPct val="100000"/>
              </a:lnSpc>
            </a:pPr>
            <a:r>
              <a:rPr spc="-10" dirty="0"/>
              <a:t>доверительный</a:t>
            </a:r>
            <a:r>
              <a:rPr spc="-40" dirty="0"/>
              <a:t> </a:t>
            </a:r>
            <a:r>
              <a:rPr spc="-25" dirty="0"/>
              <a:t>контакт.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721868" y="948918"/>
            <a:ext cx="7825105" cy="560451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300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Обсуждайте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с</a:t>
            </a:r>
            <a:r>
              <a:rPr sz="23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ребенком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то,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что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 он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узнаете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из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Интернета.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Учитесь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понимать</a:t>
            </a:r>
            <a:r>
              <a:rPr sz="23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язык,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на 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котором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говорит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 Ваш</a:t>
            </a:r>
            <a:r>
              <a:rPr sz="23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ребенок.</a:t>
            </a:r>
            <a:endParaRPr sz="2300">
              <a:latin typeface="Calibri"/>
              <a:cs typeface="Calibri"/>
            </a:endParaRPr>
          </a:p>
          <a:p>
            <a:pPr marL="355600" marR="65278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Всегда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воспринимайте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его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проблемы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и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переживания </a:t>
            </a:r>
            <a:r>
              <a:rPr sz="2300" b="1" spc="-50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серьезно,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без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критики</a:t>
            </a:r>
            <a:r>
              <a:rPr sz="2300" b="1" spc="-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и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насмешек.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spc="-30" dirty="0">
                <a:solidFill>
                  <a:srgbClr val="252525"/>
                </a:solidFill>
                <a:latin typeface="Calibri"/>
                <a:cs typeface="Calibri"/>
              </a:rPr>
              <a:t>Говорите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с ним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о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его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переживаниях,</a:t>
            </a:r>
            <a:r>
              <a:rPr sz="2300" b="1" spc="-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чувствах,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 эмоциях.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5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Обсуждайте</a:t>
            </a:r>
            <a:r>
              <a:rPr sz="2300" b="1" spc="-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ближайшее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и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далекое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будущее.</a:t>
            </a:r>
            <a:endParaRPr sz="2300">
              <a:latin typeface="Calibri"/>
              <a:cs typeface="Calibri"/>
            </a:endParaRPr>
          </a:p>
          <a:p>
            <a:pPr marL="355600" marR="69215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Заботьтесь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о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том,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чтобы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подросток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«принимал»</a:t>
            </a:r>
            <a:r>
              <a:rPr sz="2300" b="1" spc="-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свое </a:t>
            </a:r>
            <a:r>
              <a:rPr sz="2300" b="1" spc="-50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тело,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себя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таким,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какой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он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есть.</a:t>
            </a:r>
            <a:endParaRPr sz="2300">
              <a:latin typeface="Calibri"/>
              <a:cs typeface="Calibri"/>
            </a:endParaRPr>
          </a:p>
          <a:p>
            <a:pPr marL="355600" marR="112776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Поощряйте</a:t>
            </a:r>
            <a:r>
              <a:rPr sz="23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ребенка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к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заботе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о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ближних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(старшее </a:t>
            </a:r>
            <a:r>
              <a:rPr sz="2300" b="1" spc="-50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поколение,</a:t>
            </a:r>
            <a:r>
              <a:rPr sz="2300" b="1" spc="-5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младшие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дети,</a:t>
            </a:r>
            <a:r>
              <a:rPr sz="23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домашние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питомцы).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Поддерживайте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семейные</a:t>
            </a:r>
            <a:r>
              <a:rPr sz="23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традиции</a:t>
            </a:r>
            <a:r>
              <a:rPr sz="2300" b="1" spc="-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и ритуалы.</a:t>
            </a:r>
            <a:endParaRPr sz="23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5"/>
              </a:spcBef>
              <a:buFont typeface="Wingdings"/>
              <a:buChar char=""/>
              <a:tabLst>
                <a:tab pos="355600" algn="l"/>
              </a:tabLst>
            </a:pP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Старайтесь</a:t>
            </a:r>
            <a:r>
              <a:rPr sz="23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поддерживать</a:t>
            </a:r>
            <a:r>
              <a:rPr sz="23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режим</a:t>
            </a:r>
            <a:r>
              <a:rPr sz="23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300" b="1" dirty="0">
                <a:solidFill>
                  <a:srgbClr val="252525"/>
                </a:solidFill>
                <a:latin typeface="Calibri"/>
                <a:cs typeface="Calibri"/>
              </a:rPr>
              <a:t>дня</a:t>
            </a:r>
            <a:r>
              <a:rPr sz="2300" b="1" spc="-10" dirty="0">
                <a:solidFill>
                  <a:srgbClr val="252525"/>
                </a:solidFill>
                <a:latin typeface="Calibri"/>
                <a:cs typeface="Calibri"/>
              </a:rPr>
              <a:t> подростка.</a:t>
            </a:r>
            <a:endParaRPr sz="23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4.</a:t>
            </a:r>
            <a:r>
              <a:rPr spc="-10" dirty="0"/>
              <a:t> Поддерживайте</a:t>
            </a:r>
          </a:p>
          <a:p>
            <a:pPr marL="417830">
              <a:lnSpc>
                <a:spcPct val="100000"/>
              </a:lnSpc>
            </a:pPr>
            <a:r>
              <a:rPr spc="-10" dirty="0"/>
              <a:t>доверительные</a:t>
            </a:r>
            <a:r>
              <a:rPr spc="-5" dirty="0"/>
              <a:t> отношения</a:t>
            </a:r>
            <a:r>
              <a:rPr spc="-15" dirty="0"/>
              <a:t> </a:t>
            </a:r>
            <a:r>
              <a:rPr spc="-5" dirty="0"/>
              <a:t>с</a:t>
            </a:r>
            <a:r>
              <a:rPr spc="-25" dirty="0"/>
              <a:t> </a:t>
            </a:r>
            <a:r>
              <a:rPr spc="-10" dirty="0"/>
              <a:t>ребенком.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563873" y="2996895"/>
            <a:ext cx="5452618" cy="367245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90575" y="1501521"/>
            <a:ext cx="7763509" cy="46589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2131060" indent="-342900">
              <a:lnSpc>
                <a:spcPct val="100000"/>
              </a:lnSpc>
              <a:spcBef>
                <a:spcPts val="95"/>
              </a:spcBef>
              <a:buFont typeface="Wingdings"/>
              <a:buChar char=""/>
              <a:tabLst>
                <a:tab pos="355600" algn="l"/>
              </a:tabLst>
            </a:pP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Делитесь</a:t>
            </a:r>
            <a:r>
              <a:rPr sz="22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с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ребенком</a:t>
            </a:r>
            <a:r>
              <a:rPr sz="2200" b="1" spc="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своими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трудностями. </a:t>
            </a:r>
            <a:r>
              <a:rPr sz="2200" b="1" spc="-48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Показывайте,</a:t>
            </a:r>
            <a:r>
              <a:rPr sz="22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что</a:t>
            </a:r>
            <a:r>
              <a:rPr sz="2200" b="1" spc="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все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они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разрешимы.</a:t>
            </a:r>
            <a:endParaRPr sz="22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"/>
              <a:tabLst>
                <a:tab pos="355600" algn="l"/>
              </a:tabLst>
            </a:pPr>
            <a:r>
              <a:rPr sz="2200" b="1" spc="-35" dirty="0">
                <a:solidFill>
                  <a:srgbClr val="252525"/>
                </a:solidFill>
                <a:latin typeface="Calibri"/>
                <a:cs typeface="Calibri"/>
              </a:rPr>
              <a:t>Говорите</a:t>
            </a:r>
            <a:r>
              <a:rPr sz="2200" b="1" spc="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о</a:t>
            </a:r>
            <a:r>
              <a:rPr sz="22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способах</a:t>
            </a:r>
            <a:r>
              <a:rPr sz="2200" b="1" spc="5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разрешения</a:t>
            </a:r>
            <a:r>
              <a:rPr sz="2200" b="1" spc="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проблем</a:t>
            </a:r>
            <a:r>
              <a:rPr sz="2200" b="1" spc="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22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людях,</a:t>
            </a:r>
            <a:r>
              <a:rPr sz="2200" b="1" spc="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которые</a:t>
            </a:r>
            <a:endParaRPr sz="2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2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этом</a:t>
            </a:r>
            <a:r>
              <a:rPr sz="2200" b="1" spc="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помогают.</a:t>
            </a:r>
            <a:endParaRPr sz="2200">
              <a:latin typeface="Calibri"/>
              <a:cs typeface="Calibri"/>
            </a:endParaRPr>
          </a:p>
          <a:p>
            <a:pPr marL="355600" marR="3700779" indent="-342900">
              <a:lnSpc>
                <a:spcPct val="100000"/>
              </a:lnSpc>
              <a:spcBef>
                <a:spcPts val="1200"/>
              </a:spcBef>
              <a:buFont typeface="Wingdings"/>
              <a:buChar char=""/>
              <a:tabLst>
                <a:tab pos="355600" algn="l"/>
              </a:tabLst>
            </a:pP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Спрашивайте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о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его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проблемах </a:t>
            </a:r>
            <a:r>
              <a:rPr sz="2200" b="1" spc="-484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и </a:t>
            </a: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трудностях.</a:t>
            </a:r>
            <a:endParaRPr sz="2200">
              <a:latin typeface="Calibri"/>
              <a:cs typeface="Calibri"/>
            </a:endParaRPr>
          </a:p>
          <a:p>
            <a:pPr marL="355600" indent="-342900">
              <a:lnSpc>
                <a:spcPct val="100000"/>
              </a:lnSpc>
              <a:spcBef>
                <a:spcPts val="1200"/>
              </a:spcBef>
              <a:buFont typeface="Wingdings"/>
              <a:buChar char=""/>
              <a:tabLst>
                <a:tab pos="355600" algn="l"/>
              </a:tabLst>
            </a:pP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Вместе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ищите</a:t>
            </a:r>
            <a:r>
              <a:rPr sz="22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способы</a:t>
            </a:r>
            <a:endParaRPr sz="2200">
              <a:latin typeface="Calibri"/>
              <a:cs typeface="Calibri"/>
            </a:endParaRPr>
          </a:p>
          <a:p>
            <a:pPr marR="5484495" algn="r">
              <a:lnSpc>
                <a:spcPct val="100000"/>
              </a:lnSpc>
            </a:pP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их</a:t>
            </a:r>
            <a:r>
              <a:rPr sz="2200" b="1" spc="-5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разрешения.</a:t>
            </a:r>
            <a:endParaRPr sz="2200">
              <a:latin typeface="Calibri"/>
              <a:cs typeface="Calibri"/>
            </a:endParaRPr>
          </a:p>
          <a:p>
            <a:pPr marL="355600" marR="5508625" indent="-355600" algn="r">
              <a:lnSpc>
                <a:spcPct val="100000"/>
              </a:lnSpc>
              <a:spcBef>
                <a:spcPts val="1200"/>
              </a:spcBef>
              <a:buFont typeface="Wingdings"/>
              <a:buChar char=""/>
              <a:tabLst>
                <a:tab pos="355600" algn="l"/>
              </a:tabLst>
            </a:pPr>
            <a:r>
              <a:rPr sz="2200" b="1" spc="-35" dirty="0">
                <a:solidFill>
                  <a:srgbClr val="252525"/>
                </a:solidFill>
                <a:latin typeface="Calibri"/>
                <a:cs typeface="Calibri"/>
              </a:rPr>
              <a:t>Говорите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о</a:t>
            </a: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том,</a:t>
            </a:r>
            <a:endParaRPr sz="2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что</a:t>
            </a:r>
            <a:r>
              <a:rPr sz="22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вместе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вы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5" dirty="0">
                <a:solidFill>
                  <a:srgbClr val="252525"/>
                </a:solidFill>
                <a:latin typeface="Calibri"/>
                <a:cs typeface="Calibri"/>
              </a:rPr>
              <a:t>всегда</a:t>
            </a:r>
            <a:endParaRPr sz="2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найдете</a:t>
            </a: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5" dirty="0">
                <a:solidFill>
                  <a:srgbClr val="252525"/>
                </a:solidFill>
                <a:latin typeface="Calibri"/>
                <a:cs typeface="Calibri"/>
              </a:rPr>
              <a:t>выход</a:t>
            </a:r>
            <a:endParaRPr sz="2200">
              <a:latin typeface="Calibri"/>
              <a:cs typeface="Calibri"/>
            </a:endParaRPr>
          </a:p>
          <a:p>
            <a:pPr marL="355600">
              <a:lnSpc>
                <a:spcPct val="100000"/>
              </a:lnSpc>
            </a:pP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из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любой</a:t>
            </a:r>
            <a:r>
              <a:rPr sz="2200" b="1" spc="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ситуации.</a:t>
            </a:r>
            <a:endParaRPr sz="2200">
              <a:latin typeface="Calibri"/>
              <a:cs typeface="Calibri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21640" y="233298"/>
            <a:ext cx="722249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5.</a:t>
            </a:r>
            <a:r>
              <a:rPr spc="-10" dirty="0"/>
              <a:t> Создайте</a:t>
            </a:r>
            <a:r>
              <a:rPr spc="5" dirty="0"/>
              <a:t> </a:t>
            </a:r>
            <a:r>
              <a:rPr spc="-10" dirty="0"/>
              <a:t>домашнюю</a:t>
            </a:r>
            <a:r>
              <a:rPr spc="25" dirty="0"/>
              <a:t> </a:t>
            </a:r>
            <a:r>
              <a:rPr spc="-5" dirty="0"/>
              <a:t>традицию</a:t>
            </a:r>
          </a:p>
          <a:p>
            <a:pPr marL="12700">
              <a:lnSpc>
                <a:spcPct val="100000"/>
              </a:lnSpc>
            </a:pPr>
            <a:r>
              <a:rPr spc="-20" dirty="0"/>
              <a:t>ежедневно</a:t>
            </a:r>
            <a:r>
              <a:rPr dirty="0"/>
              <a:t> </a:t>
            </a:r>
            <a:r>
              <a:rPr spc="-5" dirty="0"/>
              <a:t>обсуждать</a:t>
            </a:r>
            <a:r>
              <a:rPr spc="5" dirty="0"/>
              <a:t> </a:t>
            </a:r>
            <a:r>
              <a:rPr spc="-20" dirty="0"/>
              <a:t>проблемы</a:t>
            </a:r>
            <a:r>
              <a:rPr spc="25" dirty="0"/>
              <a:t> </a:t>
            </a:r>
            <a:r>
              <a:rPr spc="-5" dirty="0"/>
              <a:t>и</a:t>
            </a:r>
            <a:r>
              <a:rPr spc="5" dirty="0"/>
              <a:t> </a:t>
            </a:r>
            <a:r>
              <a:rPr spc="-20" dirty="0"/>
              <a:t>трудности.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402437" y="1358011"/>
            <a:ext cx="8336915" cy="490410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8255" indent="-342900" algn="just">
              <a:lnSpc>
                <a:spcPct val="100000"/>
              </a:lnSpc>
              <a:spcBef>
                <a:spcPts val="105"/>
              </a:spcBef>
              <a:buFont typeface="Wingdings"/>
              <a:buChar char=""/>
              <a:tabLst>
                <a:tab pos="355600" algn="l"/>
              </a:tabLst>
            </a:pP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i </a:t>
            </a: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Protect </a:t>
            </a:r>
            <a:r>
              <a:rPr sz="2000" b="1" spc="-50" dirty="0">
                <a:solidFill>
                  <a:srgbClr val="036F6C"/>
                </a:solidFill>
                <a:latin typeface="Calibri"/>
                <a:cs typeface="Calibri"/>
              </a:rPr>
              <a:t>You </a:t>
            </a: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Pro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— </a:t>
            </a: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программа-фильтр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Интернета, позволяет </a:t>
            </a:r>
            <a:r>
              <a:rPr sz="2000" b="1" spc="-15" dirty="0">
                <a:solidFill>
                  <a:srgbClr val="036F6C"/>
                </a:solidFill>
                <a:latin typeface="Calibri"/>
                <a:cs typeface="Calibri"/>
              </a:rPr>
              <a:t>родителям </a:t>
            </a:r>
            <a:r>
              <a:rPr sz="2000" b="1" spc="-44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ограничивать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по разным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параметрам сайты, просматриваемые детьми </a:t>
            </a:r>
            <a:r>
              <a:rPr sz="2000" b="1" spc="-44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ресурсы.</a:t>
            </a:r>
            <a:endParaRPr sz="2000">
              <a:latin typeface="Calibri"/>
              <a:cs typeface="Calibri"/>
            </a:endParaRPr>
          </a:p>
          <a:p>
            <a:pPr marL="355600" marR="318770" indent="-342900" algn="just">
              <a:lnSpc>
                <a:spcPct val="100000"/>
              </a:lnSpc>
              <a:spcBef>
                <a:spcPts val="600"/>
              </a:spcBef>
              <a:buFont typeface="Wingdings"/>
              <a:buChar char=""/>
              <a:tabLst>
                <a:tab pos="355600" algn="l"/>
              </a:tabLst>
            </a:pP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Предназначение </a:t>
            </a:r>
            <a:r>
              <a:rPr sz="2000" b="1" dirty="0">
                <a:solidFill>
                  <a:srgbClr val="252525"/>
                </a:solidFill>
                <a:latin typeface="Calibri"/>
                <a:cs typeface="Calibri"/>
              </a:rPr>
              <a:t>Kids 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Control</a:t>
            </a: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252525"/>
                </a:solidFill>
                <a:latin typeface="Calibri"/>
                <a:cs typeface="Calibri"/>
              </a:rPr>
              <a:t>— 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контроль </a:t>
            </a: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времени, 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которое </a:t>
            </a:r>
            <a:r>
              <a:rPr sz="2000" b="1" dirty="0">
                <a:solidFill>
                  <a:srgbClr val="252525"/>
                </a:solidFill>
                <a:latin typeface="Calibri"/>
                <a:cs typeface="Calibri"/>
              </a:rPr>
              <a:t>ребенок </a:t>
            </a:r>
            <a:r>
              <a:rPr sz="2000" b="1" spc="-4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проводит</a:t>
            </a:r>
            <a:r>
              <a:rPr sz="2000" b="1" spc="-6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252525"/>
                </a:solidFill>
                <a:latin typeface="Calibri"/>
                <a:cs typeface="Calibri"/>
              </a:rPr>
              <a:t>в </a:t>
            </a: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интернете.</a:t>
            </a:r>
            <a:endParaRPr sz="2000">
              <a:latin typeface="Calibri"/>
              <a:cs typeface="Calibri"/>
            </a:endParaRPr>
          </a:p>
          <a:p>
            <a:pPr marL="355600" indent="-342900" algn="just">
              <a:lnSpc>
                <a:spcPct val="100000"/>
              </a:lnSpc>
              <a:spcBef>
                <a:spcPts val="600"/>
              </a:spcBef>
              <a:buFont typeface="Wingdings"/>
              <a:buChar char=""/>
              <a:tabLst>
                <a:tab pos="355600" algn="l"/>
              </a:tabLst>
            </a:pP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Mipko</a:t>
            </a:r>
            <a:r>
              <a:rPr sz="2000" b="1" spc="-1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Time</a:t>
            </a: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Sheriff</a:t>
            </a:r>
            <a:r>
              <a:rPr sz="2000" b="1" spc="1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5" dirty="0">
                <a:solidFill>
                  <a:srgbClr val="036F6C"/>
                </a:solidFill>
                <a:latin typeface="Calibri"/>
                <a:cs typeface="Calibri"/>
              </a:rPr>
              <a:t>—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контроль</a:t>
            </a:r>
            <a:r>
              <a:rPr sz="2000" b="1" spc="-3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времени,</a:t>
            </a:r>
            <a:r>
              <a:rPr sz="2000" b="1" spc="-2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проводимого</a:t>
            </a:r>
            <a:r>
              <a:rPr sz="2000" b="1" spc="-3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ребенком</a:t>
            </a:r>
            <a:endParaRPr sz="2000">
              <a:latin typeface="Calibri"/>
              <a:cs typeface="Calibri"/>
            </a:endParaRPr>
          </a:p>
          <a:p>
            <a:pPr marL="355600" algn="just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за</a:t>
            </a:r>
            <a:r>
              <a:rPr sz="2000" b="1" spc="-2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компьютером</a:t>
            </a:r>
            <a:r>
              <a:rPr sz="2000" b="1" spc="-5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или</a:t>
            </a:r>
            <a:r>
              <a:rPr sz="2000" b="1" spc="-2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работы</a:t>
            </a:r>
            <a:r>
              <a:rPr sz="2000" b="1" spc="-2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с</a:t>
            </a: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конкретными</a:t>
            </a:r>
            <a:r>
              <a:rPr sz="2000" b="1" spc="-5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программами</a:t>
            </a:r>
            <a:r>
              <a:rPr sz="2000" b="1" spc="-3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и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сайтами.</a:t>
            </a:r>
            <a:endParaRPr sz="2000">
              <a:latin typeface="Calibri"/>
              <a:cs typeface="Calibri"/>
            </a:endParaRPr>
          </a:p>
          <a:p>
            <a:pPr marL="355600" indent="-342900" algn="just">
              <a:lnSpc>
                <a:spcPct val="100000"/>
              </a:lnSpc>
              <a:spcBef>
                <a:spcPts val="600"/>
              </a:spcBef>
              <a:buFont typeface="Wingdings"/>
              <a:buChar char=""/>
              <a:tabLst>
                <a:tab pos="355600" algn="l"/>
              </a:tabLst>
            </a:pP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Net</a:t>
            </a:r>
            <a:r>
              <a:rPr sz="2000" b="1" spc="-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Police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Lite</a:t>
            </a:r>
            <a:r>
              <a:rPr sz="2000" b="1" dirty="0">
                <a:solidFill>
                  <a:srgbClr val="252525"/>
                </a:solidFill>
                <a:latin typeface="Calibri"/>
                <a:cs typeface="Calibri"/>
              </a:rPr>
              <a:t> —</a:t>
            </a:r>
            <a:r>
              <a:rPr sz="20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родительский</a:t>
            </a:r>
            <a:r>
              <a:rPr sz="20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контроль</a:t>
            </a:r>
            <a:r>
              <a:rPr sz="2000" b="1" spc="-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252525"/>
                </a:solidFill>
                <a:latin typeface="Calibri"/>
                <a:cs typeface="Calibri"/>
              </a:rPr>
              <a:t>—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запрет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посещения</a:t>
            </a:r>
            <a:r>
              <a:rPr sz="20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сайтов</a:t>
            </a:r>
            <a:endParaRPr sz="2000">
              <a:latin typeface="Calibri"/>
              <a:cs typeface="Calibri"/>
            </a:endParaRPr>
          </a:p>
          <a:p>
            <a:pPr marL="355600" algn="just">
              <a:lnSpc>
                <a:spcPct val="100000"/>
              </a:lnSpc>
            </a:pP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определенных</a:t>
            </a:r>
            <a:r>
              <a:rPr sz="20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категорий </a:t>
            </a:r>
            <a:r>
              <a:rPr sz="2000" b="1" dirty="0">
                <a:solidFill>
                  <a:srgbClr val="252525"/>
                </a:solidFill>
                <a:latin typeface="Calibri"/>
                <a:cs typeface="Calibri"/>
              </a:rPr>
              <a:t>(сайты</a:t>
            </a: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 для </a:t>
            </a:r>
            <a:r>
              <a:rPr sz="2000" b="1" dirty="0">
                <a:solidFill>
                  <a:srgbClr val="252525"/>
                </a:solidFill>
                <a:latin typeface="Calibri"/>
                <a:cs typeface="Calibri"/>
              </a:rPr>
              <a:t>взрослых,</a:t>
            </a:r>
            <a:r>
              <a:rPr sz="2000" b="1" spc="-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252525"/>
                </a:solidFill>
                <a:latin typeface="Calibri"/>
                <a:cs typeface="Calibri"/>
              </a:rPr>
              <a:t>ненормативная</a:t>
            </a:r>
            <a:r>
              <a:rPr sz="2000" b="1" spc="-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252525"/>
                </a:solidFill>
                <a:latin typeface="Calibri"/>
                <a:cs typeface="Calibri"/>
              </a:rPr>
              <a:t>лексика</a:t>
            </a:r>
            <a:endParaRPr sz="2000">
              <a:latin typeface="Calibri"/>
              <a:cs typeface="Calibri"/>
            </a:endParaRPr>
          </a:p>
          <a:p>
            <a:pPr marL="355600" algn="just">
              <a:lnSpc>
                <a:spcPct val="100000"/>
              </a:lnSpc>
            </a:pPr>
            <a:r>
              <a:rPr sz="2000" b="1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2000" b="1" spc="-6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000" b="1" spc="-15" dirty="0">
                <a:solidFill>
                  <a:srgbClr val="252525"/>
                </a:solidFill>
                <a:latin typeface="Calibri"/>
                <a:cs typeface="Calibri"/>
              </a:rPr>
              <a:t>т.п.).</a:t>
            </a:r>
            <a:endParaRPr sz="2000">
              <a:latin typeface="Calibri"/>
              <a:cs typeface="Calibri"/>
            </a:endParaRPr>
          </a:p>
          <a:p>
            <a:pPr marL="355600" indent="-342900" algn="just">
              <a:lnSpc>
                <a:spcPct val="100000"/>
              </a:lnSpc>
              <a:spcBef>
                <a:spcPts val="600"/>
              </a:spcBef>
              <a:buFont typeface="Wingdings"/>
              <a:buChar char=""/>
              <a:tabLst>
                <a:tab pos="355600" algn="l"/>
              </a:tabLst>
            </a:pP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ИНТЕРНЕТ</a:t>
            </a:r>
            <a:r>
              <a:rPr sz="2000" b="1" spc="-4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ЦЕНЗОР</a:t>
            </a:r>
            <a:r>
              <a:rPr sz="2000" b="1" spc="-1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—</a:t>
            </a:r>
            <a:r>
              <a:rPr sz="2000" b="1" spc="-2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программа</a:t>
            </a:r>
            <a:r>
              <a:rPr sz="2000" b="1" spc="-2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содержит</a:t>
            </a:r>
            <a:endParaRPr sz="2000">
              <a:latin typeface="Calibri"/>
              <a:cs typeface="Calibri"/>
            </a:endParaRPr>
          </a:p>
          <a:p>
            <a:pPr marL="355600" marR="2081530">
              <a:lnSpc>
                <a:spcPct val="100000"/>
              </a:lnSpc>
            </a:pP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уникальные вручную проверенные </a:t>
            </a: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"белые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списки",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 включающие</a:t>
            </a:r>
            <a:r>
              <a:rPr sz="2000" b="1" spc="8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все</a:t>
            </a:r>
            <a:r>
              <a:rPr sz="2000" b="1" spc="13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безопасные</a:t>
            </a:r>
            <a:r>
              <a:rPr sz="2000" b="1" spc="14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отечественные</a:t>
            </a:r>
            <a:r>
              <a:rPr sz="2000" b="1" spc="10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сайты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 и основные иностранные ресурсы. Программа </a:t>
            </a:r>
            <a:r>
              <a:rPr sz="2000" b="1" spc="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надежно</a:t>
            </a:r>
            <a:r>
              <a:rPr sz="2000" b="1" spc="-4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защищена</a:t>
            </a:r>
            <a:r>
              <a:rPr sz="2000" b="1" spc="-3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от</a:t>
            </a:r>
            <a:r>
              <a:rPr sz="2000" b="1" spc="-1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взлома</a:t>
            </a:r>
            <a:r>
              <a:rPr sz="2000" b="1" spc="-2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36F6C"/>
                </a:solidFill>
                <a:latin typeface="Calibri"/>
                <a:cs typeface="Calibri"/>
              </a:rPr>
              <a:t>и</a:t>
            </a:r>
            <a:r>
              <a:rPr sz="2000" b="1" spc="-1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20" dirty="0">
                <a:solidFill>
                  <a:srgbClr val="036F6C"/>
                </a:solidFill>
                <a:latin typeface="Calibri"/>
                <a:cs typeface="Calibri"/>
              </a:rPr>
              <a:t>обхода</a:t>
            </a:r>
            <a:r>
              <a:rPr sz="2000" b="1" spc="-2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36F6C"/>
                </a:solidFill>
                <a:latin typeface="Calibri"/>
                <a:cs typeface="Calibri"/>
              </a:rPr>
              <a:t>фильтрации.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58976" y="270459"/>
            <a:ext cx="7098030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033144" marR="5080" indent="-1021080">
              <a:lnSpc>
                <a:spcPct val="100000"/>
              </a:lnSpc>
              <a:spcBef>
                <a:spcPts val="95"/>
              </a:spcBef>
            </a:pPr>
            <a:r>
              <a:rPr spc="-5" dirty="0"/>
              <a:t>6. </a:t>
            </a:r>
            <a:r>
              <a:rPr spc="-15" dirty="0"/>
              <a:t>Контролируйте</a:t>
            </a:r>
            <a:r>
              <a:rPr spc="-5" dirty="0"/>
              <a:t> </a:t>
            </a:r>
            <a:r>
              <a:rPr spc="-10" dirty="0"/>
              <a:t>пребывание</a:t>
            </a:r>
            <a:r>
              <a:rPr spc="65" dirty="0"/>
              <a:t> </a:t>
            </a:r>
            <a:r>
              <a:rPr spc="-15" dirty="0"/>
              <a:t>ребенка</a:t>
            </a:r>
            <a:r>
              <a:rPr spc="35" dirty="0"/>
              <a:t> </a:t>
            </a:r>
            <a:r>
              <a:rPr spc="-5" dirty="0"/>
              <a:t>в</a:t>
            </a:r>
            <a:r>
              <a:rPr spc="10" dirty="0"/>
              <a:t> </a:t>
            </a:r>
            <a:r>
              <a:rPr spc="-5" dirty="0"/>
              <a:t>сети </a:t>
            </a:r>
            <a:r>
              <a:rPr spc="-615" dirty="0"/>
              <a:t> </a:t>
            </a:r>
            <a:r>
              <a:rPr spc="-5" dirty="0"/>
              <a:t>с</a:t>
            </a:r>
            <a:r>
              <a:rPr spc="-10" dirty="0"/>
              <a:t> помощью</a:t>
            </a:r>
            <a:r>
              <a:rPr spc="35" dirty="0"/>
              <a:t> </a:t>
            </a:r>
            <a:r>
              <a:rPr spc="-10" dirty="0"/>
              <a:t>технических</a:t>
            </a:r>
            <a:r>
              <a:rPr spc="20" dirty="0"/>
              <a:t> </a:t>
            </a:r>
            <a:r>
              <a:rPr spc="-15" dirty="0"/>
              <a:t>средств</a:t>
            </a: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50050" y="4581131"/>
            <a:ext cx="2286000" cy="17145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4287" y="1071499"/>
            <a:ext cx="2071751" cy="255460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214287" y="1071499"/>
            <a:ext cx="2072005" cy="2554605"/>
          </a:xfrm>
          <a:prstGeom prst="rect">
            <a:avLst/>
          </a:prstGeom>
          <a:ln w="9525">
            <a:solidFill>
              <a:srgbClr val="F5C04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35"/>
              </a:spcBef>
            </a:pPr>
            <a:r>
              <a:rPr sz="2000" b="1" spc="-10" dirty="0">
                <a:solidFill>
                  <a:srgbClr val="161C1E"/>
                </a:solidFill>
                <a:latin typeface="Calibri"/>
                <a:cs typeface="Calibri"/>
              </a:rPr>
              <a:t>Научите</a:t>
            </a:r>
            <a:endParaRPr sz="2000">
              <a:latin typeface="Calibri"/>
              <a:cs typeface="Calibri"/>
            </a:endParaRPr>
          </a:p>
          <a:p>
            <a:pPr marL="90805" marR="843915">
              <a:lnSpc>
                <a:spcPct val="100000"/>
              </a:lnSpc>
            </a:pPr>
            <a:r>
              <a:rPr sz="2000" b="1" dirty="0">
                <a:solidFill>
                  <a:srgbClr val="161C1E"/>
                </a:solidFill>
                <a:latin typeface="Calibri"/>
                <a:cs typeface="Calibri"/>
              </a:rPr>
              <a:t>ребенка, </a:t>
            </a:r>
            <a:r>
              <a:rPr sz="2000" b="1" spc="5" dirty="0">
                <a:solidFill>
                  <a:srgbClr val="161C1E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161C1E"/>
                </a:solidFill>
                <a:latin typeface="Calibri"/>
                <a:cs typeface="Calibri"/>
              </a:rPr>
              <a:t>принимая  </a:t>
            </a:r>
            <a:r>
              <a:rPr sz="2000" b="1" dirty="0">
                <a:solidFill>
                  <a:srgbClr val="161C1E"/>
                </a:solidFill>
                <a:latin typeface="Calibri"/>
                <a:cs typeface="Calibri"/>
              </a:rPr>
              <a:t>решение,</a:t>
            </a:r>
            <a:endParaRPr sz="2000">
              <a:latin typeface="Calibri"/>
              <a:cs typeface="Calibri"/>
            </a:endParaRPr>
          </a:p>
          <a:p>
            <a:pPr marL="90805" marR="181610">
              <a:lnSpc>
                <a:spcPct val="100000"/>
              </a:lnSpc>
            </a:pPr>
            <a:r>
              <a:rPr sz="2000" b="1" spc="-5" dirty="0">
                <a:solidFill>
                  <a:srgbClr val="161C1E"/>
                </a:solidFill>
                <a:latin typeface="Calibri"/>
                <a:cs typeface="Calibri"/>
              </a:rPr>
              <a:t>просчитывать </a:t>
            </a:r>
            <a:r>
              <a:rPr sz="2000" b="1" dirty="0">
                <a:solidFill>
                  <a:srgbClr val="161C1E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161C1E"/>
                </a:solidFill>
                <a:latin typeface="Calibri"/>
                <a:cs typeface="Calibri"/>
              </a:rPr>
              <a:t>его</a:t>
            </a:r>
            <a:r>
              <a:rPr sz="2000" b="1" spc="-70" dirty="0">
                <a:solidFill>
                  <a:srgbClr val="161C1E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161C1E"/>
                </a:solidFill>
                <a:latin typeface="Calibri"/>
                <a:cs typeface="Calibri"/>
              </a:rPr>
              <a:t>последствия </a:t>
            </a:r>
            <a:r>
              <a:rPr sz="2000" b="1" spc="-440" dirty="0">
                <a:solidFill>
                  <a:srgbClr val="161C1E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161C1E"/>
                </a:solidFill>
                <a:latin typeface="Calibri"/>
                <a:cs typeface="Calibri"/>
              </a:rPr>
              <a:t>и</a:t>
            </a:r>
            <a:r>
              <a:rPr sz="2000" b="1" spc="-25" dirty="0">
                <a:solidFill>
                  <a:srgbClr val="161C1E"/>
                </a:solidFill>
                <a:latin typeface="Calibri"/>
                <a:cs typeface="Calibri"/>
              </a:rPr>
              <a:t> </a:t>
            </a:r>
            <a:r>
              <a:rPr sz="2000" b="1" spc="-10" dirty="0">
                <a:solidFill>
                  <a:srgbClr val="161C1E"/>
                </a:solidFill>
                <a:latin typeface="Calibri"/>
                <a:cs typeface="Calibri"/>
              </a:rPr>
              <a:t>меру</a:t>
            </a:r>
            <a:endParaRPr sz="2000">
              <a:latin typeface="Calibri"/>
              <a:cs typeface="Calibri"/>
            </a:endParaRPr>
          </a:p>
          <a:p>
            <a:pPr marL="90805">
              <a:lnSpc>
                <a:spcPct val="100000"/>
              </a:lnSpc>
            </a:pPr>
            <a:r>
              <a:rPr sz="2000" b="1" spc="-5" dirty="0">
                <a:solidFill>
                  <a:srgbClr val="161C1E"/>
                </a:solidFill>
                <a:latin typeface="Calibri"/>
                <a:cs typeface="Calibri"/>
              </a:rPr>
              <a:t>ответственности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072376" y="1071499"/>
            <a:ext cx="1857375" cy="224675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7072376" y="1071499"/>
            <a:ext cx="1857375" cy="2247265"/>
          </a:xfrm>
          <a:prstGeom prst="rect">
            <a:avLst/>
          </a:prstGeom>
          <a:ln w="9525">
            <a:solidFill>
              <a:srgbClr val="F5C04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92075">
              <a:lnSpc>
                <a:spcPct val="100000"/>
              </a:lnSpc>
              <a:spcBef>
                <a:spcPts val="235"/>
              </a:spcBef>
            </a:pPr>
            <a:r>
              <a:rPr sz="2000" b="1" spc="-10" dirty="0">
                <a:latin typeface="Calibri"/>
                <a:cs typeface="Calibri"/>
              </a:rPr>
              <a:t>Научите</a:t>
            </a:r>
            <a:endParaRPr sz="2000">
              <a:latin typeface="Calibri"/>
              <a:cs typeface="Calibri"/>
            </a:endParaRPr>
          </a:p>
          <a:p>
            <a:pPr marL="92075">
              <a:lnSpc>
                <a:spcPct val="100000"/>
              </a:lnSpc>
            </a:pPr>
            <a:r>
              <a:rPr sz="2000" b="1" spc="-5" dirty="0">
                <a:latin typeface="Calibri"/>
                <a:cs typeface="Calibri"/>
              </a:rPr>
              <a:t>ребенка</a:t>
            </a:r>
            <a:endParaRPr sz="2000">
              <a:latin typeface="Calibri"/>
              <a:cs typeface="Calibri"/>
            </a:endParaRPr>
          </a:p>
          <a:p>
            <a:pPr marL="92075" marR="89535">
              <a:lnSpc>
                <a:spcPct val="100000"/>
              </a:lnSpc>
            </a:pPr>
            <a:r>
              <a:rPr sz="2000" b="1" spc="-10" dirty="0">
                <a:latin typeface="Calibri"/>
                <a:cs typeface="Calibri"/>
              </a:rPr>
              <a:t>выражать</a:t>
            </a:r>
            <a:r>
              <a:rPr sz="2000" b="1" spc="-8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свои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эмоции</a:t>
            </a:r>
            <a:endParaRPr sz="2000">
              <a:latin typeface="Calibri"/>
              <a:cs typeface="Calibri"/>
            </a:endParaRPr>
          </a:p>
          <a:p>
            <a:pPr marL="92075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в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социально</a:t>
            </a:r>
            <a:endParaRPr sz="2000">
              <a:latin typeface="Calibri"/>
              <a:cs typeface="Calibri"/>
            </a:endParaRPr>
          </a:p>
          <a:p>
            <a:pPr marL="92075" marR="294640">
              <a:lnSpc>
                <a:spcPts val="2410"/>
              </a:lnSpc>
              <a:spcBef>
                <a:spcPts val="75"/>
              </a:spcBef>
            </a:pPr>
            <a:r>
              <a:rPr sz="2000" b="1" spc="-5" dirty="0">
                <a:latin typeface="Calibri"/>
                <a:cs typeface="Calibri"/>
              </a:rPr>
              <a:t>при</a:t>
            </a:r>
            <a:r>
              <a:rPr sz="2000" b="1" spc="-15" dirty="0">
                <a:latin typeface="Calibri"/>
                <a:cs typeface="Calibri"/>
              </a:rPr>
              <a:t>е</a:t>
            </a:r>
            <a:r>
              <a:rPr sz="2000" b="1" spc="-5" dirty="0">
                <a:latin typeface="Calibri"/>
                <a:cs typeface="Calibri"/>
              </a:rPr>
              <a:t>мл</a:t>
            </a:r>
            <a:r>
              <a:rPr sz="2000" b="1" spc="-15" dirty="0">
                <a:latin typeface="Calibri"/>
                <a:cs typeface="Calibri"/>
              </a:rPr>
              <a:t>е</a:t>
            </a:r>
            <a:r>
              <a:rPr sz="2000" b="1" spc="-5" dirty="0">
                <a:latin typeface="Calibri"/>
                <a:cs typeface="Calibri"/>
              </a:rPr>
              <a:t>мых  формах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4287" y="3786187"/>
            <a:ext cx="2000250" cy="2862326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214287" y="3786187"/>
            <a:ext cx="2000250" cy="2862580"/>
          </a:xfrm>
          <a:prstGeom prst="rect">
            <a:avLst/>
          </a:prstGeom>
          <a:ln w="9525">
            <a:solidFill>
              <a:srgbClr val="F5C040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90805" marR="411480">
              <a:lnSpc>
                <a:spcPct val="100000"/>
              </a:lnSpc>
              <a:spcBef>
                <a:spcPts val="240"/>
              </a:spcBef>
            </a:pPr>
            <a:r>
              <a:rPr sz="2000" b="1" dirty="0">
                <a:latin typeface="Calibri"/>
                <a:cs typeface="Calibri"/>
              </a:rPr>
              <a:t>Постар</a:t>
            </a:r>
            <a:r>
              <a:rPr sz="2000" b="1" spc="-10" dirty="0">
                <a:latin typeface="Calibri"/>
                <a:cs typeface="Calibri"/>
              </a:rPr>
              <a:t>а</a:t>
            </a:r>
            <a:r>
              <a:rPr sz="2000" b="1" dirty="0">
                <a:latin typeface="Calibri"/>
                <a:cs typeface="Calibri"/>
              </a:rPr>
              <a:t>й</a:t>
            </a:r>
            <a:r>
              <a:rPr sz="2000" b="1" spc="-15" dirty="0">
                <a:latin typeface="Calibri"/>
                <a:cs typeface="Calibri"/>
              </a:rPr>
              <a:t>т</a:t>
            </a:r>
            <a:r>
              <a:rPr sz="2000" b="1" spc="-5" dirty="0">
                <a:latin typeface="Calibri"/>
                <a:cs typeface="Calibri"/>
              </a:rPr>
              <a:t>есь  задавать</a:t>
            </a:r>
            <a:endParaRPr sz="2000">
              <a:latin typeface="Calibri"/>
              <a:cs typeface="Calibri"/>
            </a:endParaRPr>
          </a:p>
          <a:p>
            <a:pPr marL="90805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открытые</a:t>
            </a:r>
            <a:endParaRPr sz="2000">
              <a:latin typeface="Calibri"/>
              <a:cs typeface="Calibri"/>
            </a:endParaRPr>
          </a:p>
          <a:p>
            <a:pPr marL="90805" marR="15494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вопросы, </a:t>
            </a:r>
            <a:r>
              <a:rPr sz="2000" b="1" spc="-5" dirty="0">
                <a:latin typeface="Calibri"/>
                <a:cs typeface="Calibri"/>
              </a:rPr>
              <a:t>над 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35" dirty="0">
                <a:latin typeface="Calibri"/>
                <a:cs typeface="Calibri"/>
              </a:rPr>
              <a:t>к</a:t>
            </a:r>
            <a:r>
              <a:rPr sz="2000" b="1" spc="-10" dirty="0">
                <a:latin typeface="Calibri"/>
                <a:cs typeface="Calibri"/>
              </a:rPr>
              <a:t>о</a:t>
            </a:r>
            <a:r>
              <a:rPr sz="2000" b="1" spc="-15" dirty="0">
                <a:latin typeface="Calibri"/>
                <a:cs typeface="Calibri"/>
              </a:rPr>
              <a:t>т</a:t>
            </a:r>
            <a:r>
              <a:rPr sz="2000" b="1" dirty="0">
                <a:latin typeface="Calibri"/>
                <a:cs typeface="Calibri"/>
              </a:rPr>
              <a:t>оры</a:t>
            </a:r>
            <a:r>
              <a:rPr sz="2000" b="1" spc="-5" dirty="0">
                <a:latin typeface="Calibri"/>
                <a:cs typeface="Calibri"/>
              </a:rPr>
              <a:t>м</a:t>
            </a:r>
            <a:r>
              <a:rPr sz="2000" b="1" dirty="0">
                <a:latin typeface="Calibri"/>
                <a:cs typeface="Calibri"/>
              </a:rPr>
              <a:t>и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н</a:t>
            </a:r>
            <a:r>
              <a:rPr sz="2000" b="1" spc="-10" dirty="0">
                <a:latin typeface="Calibri"/>
                <a:cs typeface="Calibri"/>
              </a:rPr>
              <a:t>а</a:t>
            </a:r>
            <a:r>
              <a:rPr sz="2000" b="1" spc="-30" dirty="0">
                <a:latin typeface="Calibri"/>
                <a:cs typeface="Calibri"/>
              </a:rPr>
              <a:t>д</a:t>
            </a:r>
            <a:r>
              <a:rPr sz="2000" b="1" dirty="0">
                <a:latin typeface="Calibri"/>
                <a:cs typeface="Calibri"/>
              </a:rPr>
              <a:t>о  </a:t>
            </a:r>
            <a:r>
              <a:rPr sz="2000" b="1" spc="-15" dirty="0">
                <a:latin typeface="Calibri"/>
                <a:cs typeface="Calibri"/>
              </a:rPr>
              <a:t>подумать </a:t>
            </a:r>
            <a:r>
              <a:rPr sz="2000" b="1" dirty="0">
                <a:latin typeface="Calibri"/>
                <a:cs typeface="Calibri"/>
              </a:rPr>
              <a:t>и </a:t>
            </a:r>
            <a:r>
              <a:rPr sz="2000" b="1" spc="-5" dirty="0">
                <a:latin typeface="Calibri"/>
                <a:cs typeface="Calibri"/>
              </a:rPr>
              <a:t>не </a:t>
            </a:r>
            <a:r>
              <a:rPr sz="2000" b="1" dirty="0">
                <a:latin typeface="Calibri"/>
                <a:cs typeface="Calibri"/>
              </a:rPr>
              <a:t> ограничив</a:t>
            </a:r>
            <a:r>
              <a:rPr sz="2000" b="1" spc="-15" dirty="0">
                <a:latin typeface="Calibri"/>
                <a:cs typeface="Calibri"/>
              </a:rPr>
              <a:t>а</a:t>
            </a:r>
            <a:r>
              <a:rPr sz="2000" b="1" dirty="0">
                <a:latin typeface="Calibri"/>
                <a:cs typeface="Calibri"/>
              </a:rPr>
              <a:t>ться  </a:t>
            </a:r>
            <a:r>
              <a:rPr sz="2000" b="1" spc="-10" dirty="0">
                <a:latin typeface="Calibri"/>
                <a:cs typeface="Calibri"/>
              </a:rPr>
              <a:t>односложным</a:t>
            </a:r>
            <a:endParaRPr sz="2000">
              <a:latin typeface="Calibri"/>
              <a:cs typeface="Calibri"/>
            </a:endParaRPr>
          </a:p>
          <a:p>
            <a:pPr marL="90805">
              <a:lnSpc>
                <a:spcPct val="100000"/>
              </a:lnSpc>
              <a:spcBef>
                <a:spcPts val="5"/>
              </a:spcBef>
            </a:pPr>
            <a:r>
              <a:rPr sz="2000" b="1" spc="-5" dirty="0">
                <a:latin typeface="Calibri"/>
                <a:cs typeface="Calibri"/>
              </a:rPr>
              <a:t>«да»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или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«нет»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771245" y="294513"/>
            <a:ext cx="7761605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/>
              <a:t>7.</a:t>
            </a:r>
            <a:r>
              <a:rPr sz="3000" spc="-30" dirty="0"/>
              <a:t> </a:t>
            </a:r>
            <a:r>
              <a:rPr sz="3000" spc="-20" dirty="0"/>
              <a:t>Учите</a:t>
            </a:r>
            <a:r>
              <a:rPr sz="3000" spc="-15" dirty="0"/>
              <a:t> </a:t>
            </a:r>
            <a:r>
              <a:rPr sz="3000" spc="-5" dirty="0"/>
              <a:t>ребенка</a:t>
            </a:r>
            <a:r>
              <a:rPr sz="3000" spc="5" dirty="0"/>
              <a:t> </a:t>
            </a:r>
            <a:r>
              <a:rPr sz="3000" dirty="0"/>
              <a:t>и</a:t>
            </a:r>
            <a:r>
              <a:rPr sz="3000" spc="-10" dirty="0"/>
              <a:t> </a:t>
            </a:r>
            <a:r>
              <a:rPr sz="3000" spc="-5" dirty="0"/>
              <a:t>справляться</a:t>
            </a:r>
            <a:r>
              <a:rPr sz="3000" spc="-30" dirty="0"/>
              <a:t> </a:t>
            </a:r>
            <a:r>
              <a:rPr sz="3000" dirty="0"/>
              <a:t>с</a:t>
            </a:r>
            <a:r>
              <a:rPr sz="3000" spc="-15" dirty="0"/>
              <a:t> </a:t>
            </a:r>
            <a:r>
              <a:rPr sz="3000" spc="-20" dirty="0"/>
              <a:t>трудностями.</a:t>
            </a:r>
            <a:endParaRPr sz="3000"/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500248" y="4286262"/>
            <a:ext cx="4357751" cy="2246757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500248" y="4286262"/>
            <a:ext cx="4358005" cy="2247265"/>
          </a:xfrm>
          <a:prstGeom prst="rect">
            <a:avLst/>
          </a:prstGeom>
          <a:ln w="9525">
            <a:solidFill>
              <a:srgbClr val="F5C040"/>
            </a:solidFill>
          </a:ln>
        </p:spPr>
        <p:txBody>
          <a:bodyPr vert="horz" wrap="square" lIns="0" tIns="635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50"/>
              </a:spcBef>
            </a:pPr>
            <a:endParaRPr sz="2250">
              <a:latin typeface="Times New Roman"/>
              <a:cs typeface="Times New Roman"/>
            </a:endParaRPr>
          </a:p>
          <a:p>
            <a:pPr algn="ctr">
              <a:lnSpc>
                <a:spcPct val="100000"/>
              </a:lnSpc>
            </a:pPr>
            <a:r>
              <a:rPr sz="2000" b="1" spc="-10" dirty="0">
                <a:latin typeface="Calibri"/>
                <a:cs typeface="Calibri"/>
              </a:rPr>
              <a:t>Расскажите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о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людях,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к</a:t>
            </a:r>
            <a:r>
              <a:rPr sz="2000" b="1" spc="-10" dirty="0">
                <a:latin typeface="Calibri"/>
                <a:cs typeface="Calibri"/>
              </a:rPr>
              <a:t> которым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можно</a:t>
            </a:r>
            <a:endParaRPr sz="2000">
              <a:latin typeface="Calibri"/>
              <a:cs typeface="Calibri"/>
            </a:endParaRPr>
          </a:p>
          <a:p>
            <a:pPr marL="635" algn="ctr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latin typeface="Calibri"/>
                <a:cs typeface="Calibri"/>
              </a:rPr>
              <a:t>обратиться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за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помощью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в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трудных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ситуациях,</a:t>
            </a:r>
            <a:endParaRPr sz="20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о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службах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экстренной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помощи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1" name="object 1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072376" y="3500488"/>
            <a:ext cx="1857375" cy="3170047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7072376" y="3500488"/>
            <a:ext cx="1857375" cy="3170555"/>
          </a:xfrm>
          <a:prstGeom prst="rect">
            <a:avLst/>
          </a:prstGeom>
          <a:ln w="9525">
            <a:solidFill>
              <a:srgbClr val="F5C040"/>
            </a:solidFill>
          </a:ln>
        </p:spPr>
        <p:txBody>
          <a:bodyPr vert="horz" wrap="square" lIns="0" tIns="29845" rIns="0" bIns="0" rtlCol="0">
            <a:spAutoFit/>
          </a:bodyPr>
          <a:lstStyle/>
          <a:p>
            <a:pPr marL="92075" marR="839469">
              <a:lnSpc>
                <a:spcPct val="100000"/>
              </a:lnSpc>
              <a:spcBef>
                <a:spcPts val="235"/>
              </a:spcBef>
            </a:pPr>
            <a:r>
              <a:rPr sz="2000" b="1" spc="-5" dirty="0">
                <a:latin typeface="Calibri"/>
                <a:cs typeface="Calibri"/>
              </a:rPr>
              <a:t>Научите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ребен</a:t>
            </a:r>
            <a:r>
              <a:rPr sz="2000" b="1" spc="-15" dirty="0">
                <a:latin typeface="Calibri"/>
                <a:cs typeface="Calibri"/>
              </a:rPr>
              <a:t>к</a:t>
            </a:r>
            <a:r>
              <a:rPr sz="2000" b="1" dirty="0">
                <a:latin typeface="Calibri"/>
                <a:cs typeface="Calibri"/>
              </a:rPr>
              <a:t>а</a:t>
            </a:r>
            <a:endParaRPr sz="2000">
              <a:latin typeface="Calibri"/>
              <a:cs typeface="Calibri"/>
            </a:endParaRPr>
          </a:p>
          <a:p>
            <a:pPr marL="92075" marR="107950">
              <a:lnSpc>
                <a:spcPct val="100000"/>
              </a:lnSpc>
              <a:spcBef>
                <a:spcPts val="5"/>
              </a:spcBef>
            </a:pPr>
            <a:r>
              <a:rPr sz="2000" b="1" dirty="0">
                <a:latin typeface="Calibri"/>
                <a:cs typeface="Calibri"/>
              </a:rPr>
              <a:t>ра</a:t>
            </a:r>
            <a:r>
              <a:rPr sz="2000" b="1" spc="-15" dirty="0">
                <a:latin typeface="Calibri"/>
                <a:cs typeface="Calibri"/>
              </a:rPr>
              <a:t>с</a:t>
            </a:r>
            <a:r>
              <a:rPr sz="2000" b="1" spc="-5" dirty="0">
                <a:latin typeface="Calibri"/>
                <a:cs typeface="Calibri"/>
              </a:rPr>
              <a:t>сла</a:t>
            </a:r>
            <a:r>
              <a:rPr sz="2000" b="1" spc="-40" dirty="0">
                <a:latin typeface="Calibri"/>
                <a:cs typeface="Calibri"/>
              </a:rPr>
              <a:t>б</a:t>
            </a:r>
            <a:r>
              <a:rPr sz="2000" b="1" dirty="0">
                <a:latin typeface="Calibri"/>
                <a:cs typeface="Calibri"/>
              </a:rPr>
              <a:t>ляться,  </a:t>
            </a:r>
            <a:r>
              <a:rPr sz="2000" b="1" spc="-5" dirty="0">
                <a:latin typeface="Calibri"/>
                <a:cs typeface="Calibri"/>
              </a:rPr>
              <a:t>управлять</a:t>
            </a:r>
            <a:endParaRPr sz="2000">
              <a:latin typeface="Calibri"/>
              <a:cs typeface="Calibri"/>
            </a:endParaRPr>
          </a:p>
          <a:p>
            <a:pPr marL="92075" marR="50927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своими 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эмоциями 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в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сложных,</a:t>
            </a:r>
            <a:endParaRPr sz="2000">
              <a:latin typeface="Calibri"/>
              <a:cs typeface="Calibri"/>
            </a:endParaRPr>
          </a:p>
          <a:p>
            <a:pPr marL="92075" marR="36703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к</a:t>
            </a:r>
            <a:r>
              <a:rPr sz="2000" b="1" spc="5" dirty="0">
                <a:latin typeface="Calibri"/>
                <a:cs typeface="Calibri"/>
              </a:rPr>
              <a:t>р</a:t>
            </a:r>
            <a:r>
              <a:rPr sz="2000" b="1" dirty="0">
                <a:latin typeface="Calibri"/>
                <a:cs typeface="Calibri"/>
              </a:rPr>
              <a:t>итическ</a:t>
            </a:r>
            <a:r>
              <a:rPr sz="2000" b="1" spc="-10" dirty="0">
                <a:latin typeface="Calibri"/>
                <a:cs typeface="Calibri"/>
              </a:rPr>
              <a:t>и</a:t>
            </a:r>
            <a:r>
              <a:rPr sz="2000" b="1" dirty="0">
                <a:latin typeface="Calibri"/>
                <a:cs typeface="Calibri"/>
              </a:rPr>
              <a:t>х  </a:t>
            </a:r>
            <a:r>
              <a:rPr sz="2000" b="1" spc="-5" dirty="0">
                <a:latin typeface="Calibri"/>
                <a:cs typeface="Calibri"/>
              </a:rPr>
              <a:t>для </a:t>
            </a:r>
            <a:r>
              <a:rPr sz="2000" b="1" spc="-10" dirty="0">
                <a:latin typeface="Calibri"/>
                <a:cs typeface="Calibri"/>
              </a:rPr>
              <a:t>него </a:t>
            </a:r>
            <a:r>
              <a:rPr sz="2000" b="1" spc="-5" dirty="0">
                <a:latin typeface="Calibri"/>
                <a:cs typeface="Calibri"/>
              </a:rPr>
              <a:t> ситуациях</a:t>
            </a:r>
            <a:endParaRPr sz="200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500248" y="1214500"/>
            <a:ext cx="4357751" cy="28575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79901" y="3148075"/>
            <a:ext cx="5364098" cy="3709921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615945" y="365886"/>
            <a:ext cx="3618229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/>
              <a:t>8.</a:t>
            </a:r>
            <a:r>
              <a:rPr sz="3000" spc="-40" dirty="0"/>
              <a:t> </a:t>
            </a:r>
            <a:r>
              <a:rPr sz="3000" spc="-45" dirty="0"/>
              <a:t>Говорите</a:t>
            </a:r>
            <a:r>
              <a:rPr sz="3000" spc="25" dirty="0"/>
              <a:t> </a:t>
            </a:r>
            <a:r>
              <a:rPr sz="3000" spc="-5" dirty="0"/>
              <a:t>по</a:t>
            </a:r>
            <a:r>
              <a:rPr sz="3000" spc="-25" dirty="0"/>
              <a:t> </a:t>
            </a:r>
            <a:r>
              <a:rPr sz="3000" spc="-10" dirty="0"/>
              <a:t>душам</a:t>
            </a:r>
            <a:endParaRPr sz="3000"/>
          </a:p>
        </p:txBody>
      </p:sp>
      <p:sp>
        <p:nvSpPr>
          <p:cNvPr id="4" name="object 4"/>
          <p:cNvSpPr txBox="1"/>
          <p:nvPr/>
        </p:nvSpPr>
        <p:spPr>
          <a:xfrm>
            <a:off x="435965" y="1159510"/>
            <a:ext cx="8399780" cy="48418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265430" marR="251460" indent="-253365">
              <a:lnSpc>
                <a:spcPct val="100000"/>
              </a:lnSpc>
              <a:spcBef>
                <a:spcPts val="95"/>
              </a:spcBef>
              <a:buClr>
                <a:srgbClr val="252525"/>
              </a:buClr>
              <a:buFont typeface="Calibri"/>
              <a:buAutoNum type="arabicPeriod"/>
              <a:tabLst>
                <a:tab pos="292100" algn="l"/>
              </a:tabLst>
            </a:pPr>
            <a:r>
              <a:rPr dirty="0"/>
              <a:t>	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Перед</a:t>
            </a:r>
            <a:r>
              <a:rPr sz="2200" b="1" spc="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началом</a:t>
            </a:r>
            <a:r>
              <a:rPr sz="2200" b="1" spc="6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разговора</a:t>
            </a:r>
            <a:r>
              <a:rPr sz="2200" b="1" spc="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проговорите</a:t>
            </a:r>
            <a:r>
              <a:rPr sz="2200" b="1" spc="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про</a:t>
            </a:r>
            <a:r>
              <a:rPr sz="2200" b="1" spc="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себя,</a:t>
            </a:r>
            <a:r>
              <a:rPr sz="2200" b="1" spc="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как</a:t>
            </a:r>
            <a:r>
              <a:rPr sz="22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Вы</a:t>
            </a:r>
            <a:r>
              <a:rPr sz="22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любите </a:t>
            </a:r>
            <a:r>
              <a:rPr sz="2200" b="1" spc="-48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своего</a:t>
            </a:r>
            <a:r>
              <a:rPr sz="2200" b="1" spc="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ребенка,</a:t>
            </a:r>
            <a:r>
              <a:rPr sz="22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что</a:t>
            </a:r>
            <a:r>
              <a:rPr sz="2200" b="1" spc="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он</a:t>
            </a:r>
            <a:r>
              <a:rPr sz="22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ценнее</a:t>
            </a:r>
            <a:r>
              <a:rPr sz="2200" b="1" spc="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всего</a:t>
            </a:r>
            <a:r>
              <a:rPr sz="22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в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этой</a:t>
            </a:r>
            <a:r>
              <a:rPr sz="2200" b="1" spc="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жизни.</a:t>
            </a:r>
            <a:endParaRPr sz="2200">
              <a:latin typeface="Calibri"/>
              <a:cs typeface="Calibri"/>
            </a:endParaRPr>
          </a:p>
          <a:p>
            <a:pPr marL="291465" indent="-279400">
              <a:lnSpc>
                <a:spcPct val="100000"/>
              </a:lnSpc>
              <a:spcBef>
                <a:spcPts val="600"/>
              </a:spcBef>
              <a:buAutoNum type="arabicPeriod"/>
              <a:tabLst>
                <a:tab pos="292100" algn="l"/>
              </a:tabLst>
            </a:pP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Выслушивайте</a:t>
            </a:r>
            <a:r>
              <a:rPr sz="22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и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постарайтесь</a:t>
            </a:r>
            <a:r>
              <a:rPr sz="2200" b="1" spc="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услышать.</a:t>
            </a:r>
            <a:endParaRPr sz="2200">
              <a:latin typeface="Calibri"/>
              <a:cs typeface="Calibri"/>
            </a:endParaRPr>
          </a:p>
          <a:p>
            <a:pPr marL="291465" indent="-279400">
              <a:lnSpc>
                <a:spcPct val="100000"/>
              </a:lnSpc>
              <a:spcBef>
                <a:spcPts val="600"/>
              </a:spcBef>
              <a:buAutoNum type="arabicPeriod"/>
              <a:tabLst>
                <a:tab pos="292100" algn="l"/>
              </a:tabLst>
            </a:pP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Обсуждайте</a:t>
            </a:r>
            <a:r>
              <a:rPr sz="2200" b="1" spc="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проблемы</a:t>
            </a:r>
            <a:r>
              <a:rPr sz="2200" b="1" spc="5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открыто,</a:t>
            </a:r>
            <a:r>
              <a:rPr sz="2200" b="1" spc="3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это</a:t>
            </a:r>
            <a:r>
              <a:rPr sz="2200" b="1" spc="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снимает</a:t>
            </a:r>
            <a:r>
              <a:rPr sz="2200" b="1" spc="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тревожность.</a:t>
            </a:r>
            <a:endParaRPr sz="2200">
              <a:latin typeface="Calibri"/>
              <a:cs typeface="Calibri"/>
            </a:endParaRPr>
          </a:p>
          <a:p>
            <a:pPr marL="291465" indent="-279400">
              <a:lnSpc>
                <a:spcPct val="100000"/>
              </a:lnSpc>
              <a:spcBef>
                <a:spcPts val="605"/>
              </a:spcBef>
              <a:buAutoNum type="arabicPeriod"/>
              <a:tabLst>
                <a:tab pos="292100" algn="l"/>
              </a:tabLst>
            </a:pP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Подчеркивайте</a:t>
            </a:r>
            <a:r>
              <a:rPr sz="2200" b="1" spc="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временный</a:t>
            </a:r>
            <a:r>
              <a:rPr sz="2200" b="1" spc="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характер</a:t>
            </a:r>
            <a:r>
              <a:rPr sz="2200" b="1" spc="3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проблем,</a:t>
            </a:r>
            <a:r>
              <a:rPr sz="2200" b="1" spc="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вселяйте</a:t>
            </a:r>
            <a:r>
              <a:rPr sz="2200" b="1" spc="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5" dirty="0">
                <a:solidFill>
                  <a:srgbClr val="252525"/>
                </a:solidFill>
                <a:latin typeface="Calibri"/>
                <a:cs typeface="Calibri"/>
              </a:rPr>
              <a:t>надежду.</a:t>
            </a:r>
            <a:endParaRPr sz="2200">
              <a:latin typeface="Calibri"/>
              <a:cs typeface="Calibri"/>
            </a:endParaRPr>
          </a:p>
          <a:p>
            <a:pPr marL="291465" indent="-279400">
              <a:lnSpc>
                <a:spcPct val="100000"/>
              </a:lnSpc>
              <a:spcBef>
                <a:spcPts val="600"/>
              </a:spcBef>
              <a:buAutoNum type="arabicPeriod"/>
              <a:tabLst>
                <a:tab pos="292100" algn="l"/>
              </a:tabLst>
            </a:pP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Обещайте,</a:t>
            </a:r>
            <a:r>
              <a:rPr sz="2200" b="1" spc="4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что</a:t>
            </a:r>
            <a:r>
              <a:rPr sz="2200" b="1" spc="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без</a:t>
            </a:r>
            <a:r>
              <a:rPr sz="2200" b="1" spc="2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его</a:t>
            </a:r>
            <a:r>
              <a:rPr sz="2200" b="1" spc="10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согласия</a:t>
            </a:r>
            <a:endParaRPr sz="2200">
              <a:latin typeface="Calibri"/>
              <a:cs typeface="Calibri"/>
            </a:endParaRPr>
          </a:p>
          <a:p>
            <a:pPr marL="265430">
              <a:lnSpc>
                <a:spcPct val="100000"/>
              </a:lnSpc>
            </a:pP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Вы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не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расскажете</a:t>
            </a:r>
            <a:r>
              <a:rPr sz="2200" b="1" spc="4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никому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 о</a:t>
            </a:r>
            <a:r>
              <a:rPr sz="22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разговоре.</a:t>
            </a:r>
            <a:endParaRPr sz="2200">
              <a:latin typeface="Calibri"/>
              <a:cs typeface="Calibri"/>
            </a:endParaRPr>
          </a:p>
          <a:p>
            <a:pPr marL="265430" marR="4226560" indent="-253365">
              <a:lnSpc>
                <a:spcPct val="100000"/>
              </a:lnSpc>
              <a:spcBef>
                <a:spcPts val="600"/>
              </a:spcBef>
              <a:buClr>
                <a:srgbClr val="252525"/>
              </a:buClr>
              <a:buFont typeface="Calibri"/>
              <a:buAutoNum type="arabicPeriod" startAt="6"/>
              <a:tabLst>
                <a:tab pos="292100" algn="l"/>
              </a:tabLst>
            </a:pPr>
            <a:r>
              <a:rPr dirty="0"/>
              <a:t>	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Ищите</a:t>
            </a:r>
            <a:r>
              <a:rPr sz="2200" b="1" spc="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конструктивные</a:t>
            </a:r>
            <a:r>
              <a:rPr sz="2200" b="1" spc="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5" dirty="0">
                <a:solidFill>
                  <a:srgbClr val="252525"/>
                </a:solidFill>
                <a:latin typeface="Calibri"/>
                <a:cs typeface="Calibri"/>
              </a:rPr>
              <a:t>выходы </a:t>
            </a:r>
            <a:r>
              <a:rPr sz="2200" b="1" spc="-484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из</a:t>
            </a:r>
            <a:r>
              <a:rPr sz="2200" b="1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ситуации.</a:t>
            </a:r>
            <a:endParaRPr sz="2200">
              <a:latin typeface="Calibri"/>
              <a:cs typeface="Calibri"/>
            </a:endParaRPr>
          </a:p>
          <a:p>
            <a:pPr marL="291465" indent="-279400">
              <a:lnSpc>
                <a:spcPct val="100000"/>
              </a:lnSpc>
              <a:spcBef>
                <a:spcPts val="600"/>
              </a:spcBef>
              <a:buAutoNum type="arabicPeriod" startAt="6"/>
              <a:tabLst>
                <a:tab pos="292100" algn="l"/>
              </a:tabLst>
            </a:pP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Не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оставляйте</a:t>
            </a:r>
            <a:endParaRPr sz="2200">
              <a:latin typeface="Calibri"/>
              <a:cs typeface="Calibri"/>
            </a:endParaRPr>
          </a:p>
          <a:p>
            <a:pPr marL="265430" marR="5064760">
              <a:lnSpc>
                <a:spcPct val="100000"/>
              </a:lnSpc>
            </a:pP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подростка </a:t>
            </a:r>
            <a:r>
              <a:rPr sz="2200" b="1" spc="-5" dirty="0">
                <a:solidFill>
                  <a:srgbClr val="252525"/>
                </a:solidFill>
                <a:latin typeface="Calibri"/>
                <a:cs typeface="Calibri"/>
              </a:rPr>
              <a:t>в </a:t>
            </a:r>
            <a:r>
              <a:rPr sz="2200" b="1" spc="-15" dirty="0">
                <a:solidFill>
                  <a:srgbClr val="252525"/>
                </a:solidFill>
                <a:latin typeface="Calibri"/>
                <a:cs typeface="Calibri"/>
              </a:rPr>
              <a:t>одиночестве </a:t>
            </a:r>
            <a:r>
              <a:rPr sz="2200" b="1" spc="-484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20" dirty="0">
                <a:solidFill>
                  <a:srgbClr val="252525"/>
                </a:solidFill>
                <a:latin typeface="Calibri"/>
                <a:cs typeface="Calibri"/>
              </a:rPr>
              <a:t>даже</a:t>
            </a:r>
            <a:r>
              <a:rPr sz="2200" b="1" spc="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после</a:t>
            </a:r>
            <a:r>
              <a:rPr sz="2200" b="1" spc="25" dirty="0">
                <a:solidFill>
                  <a:srgbClr val="252525"/>
                </a:solidFill>
                <a:latin typeface="Calibri"/>
                <a:cs typeface="Calibri"/>
              </a:rPr>
              <a:t> </a:t>
            </a: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успешного</a:t>
            </a:r>
            <a:endParaRPr sz="2200">
              <a:latin typeface="Calibri"/>
              <a:cs typeface="Calibri"/>
            </a:endParaRPr>
          </a:p>
          <a:p>
            <a:pPr marL="265430">
              <a:lnSpc>
                <a:spcPct val="100000"/>
              </a:lnSpc>
            </a:pPr>
            <a:r>
              <a:rPr sz="2200" b="1" spc="-10" dirty="0">
                <a:solidFill>
                  <a:srgbClr val="252525"/>
                </a:solidFill>
                <a:latin typeface="Calibri"/>
                <a:cs typeface="Calibri"/>
              </a:rPr>
              <a:t>разговора.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4653152"/>
            <a:ext cx="9144000" cy="220484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26972" y="200405"/>
            <a:ext cx="7199630" cy="482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dirty="0"/>
              <a:t>9.</a:t>
            </a:r>
            <a:r>
              <a:rPr sz="3000" spc="-25" dirty="0"/>
              <a:t> </a:t>
            </a:r>
            <a:r>
              <a:rPr sz="3000" spc="-10" dirty="0"/>
              <a:t>Обратитесь</a:t>
            </a:r>
            <a:r>
              <a:rPr sz="3000" spc="10" dirty="0"/>
              <a:t> </a:t>
            </a:r>
            <a:r>
              <a:rPr sz="3000" dirty="0"/>
              <a:t>за</a:t>
            </a:r>
            <a:r>
              <a:rPr sz="3000" spc="-25" dirty="0"/>
              <a:t> </a:t>
            </a:r>
            <a:r>
              <a:rPr sz="3000" spc="-5" dirty="0"/>
              <a:t>помощью</a:t>
            </a:r>
            <a:r>
              <a:rPr sz="3000" dirty="0"/>
              <a:t> к</a:t>
            </a:r>
            <a:r>
              <a:rPr sz="3000" spc="-25" dirty="0"/>
              <a:t> </a:t>
            </a:r>
            <a:r>
              <a:rPr sz="3000" dirty="0"/>
              <a:t>специалистам</a:t>
            </a:r>
            <a:endParaRPr sz="3000"/>
          </a:p>
        </p:txBody>
      </p:sp>
      <p:sp>
        <p:nvSpPr>
          <p:cNvPr id="4" name="object 4"/>
          <p:cNvSpPr txBox="1"/>
          <p:nvPr/>
        </p:nvSpPr>
        <p:spPr>
          <a:xfrm>
            <a:off x="489915" y="1069340"/>
            <a:ext cx="8105140" cy="32264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4965" marR="263525" indent="-342900">
              <a:lnSpc>
                <a:spcPct val="100000"/>
              </a:lnSpc>
              <a:spcBef>
                <a:spcPts val="100"/>
              </a:spcBef>
              <a:buFont typeface="Wingdings"/>
              <a:buChar char=""/>
              <a:tabLst>
                <a:tab pos="354965" algn="l"/>
                <a:tab pos="355600" algn="l"/>
              </a:tabLst>
            </a:pPr>
            <a:r>
              <a:rPr sz="2100" b="1" spc="-10" dirty="0">
                <a:latin typeface="Calibri"/>
                <a:cs typeface="Calibri"/>
              </a:rPr>
              <a:t>Обращение</a:t>
            </a:r>
            <a:r>
              <a:rPr sz="2100" b="1" spc="20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не</a:t>
            </a:r>
            <a:r>
              <a:rPr sz="2100" b="1" spc="5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несет</a:t>
            </a:r>
            <a:r>
              <a:rPr sz="2100" b="1" spc="10" dirty="0">
                <a:latin typeface="Calibri"/>
                <a:cs typeface="Calibri"/>
              </a:rPr>
              <a:t> </a:t>
            </a:r>
            <a:r>
              <a:rPr sz="2100" b="1" dirty="0">
                <a:latin typeface="Calibri"/>
                <a:cs typeface="Calibri"/>
              </a:rPr>
              <a:t>за </a:t>
            </a:r>
            <a:r>
              <a:rPr sz="2100" b="1" spc="-5" dirty="0">
                <a:latin typeface="Calibri"/>
                <a:cs typeface="Calibri"/>
              </a:rPr>
              <a:t>собой</a:t>
            </a:r>
            <a:r>
              <a:rPr sz="2100" b="1" spc="-10" dirty="0">
                <a:latin typeface="Calibri"/>
                <a:cs typeface="Calibri"/>
              </a:rPr>
              <a:t> никаких</a:t>
            </a:r>
            <a:r>
              <a:rPr sz="2100" b="1" spc="5" dirty="0">
                <a:latin typeface="Calibri"/>
                <a:cs typeface="Calibri"/>
              </a:rPr>
              <a:t> </a:t>
            </a:r>
            <a:r>
              <a:rPr sz="2100" b="1" spc="-10" dirty="0">
                <a:latin typeface="Calibri"/>
                <a:cs typeface="Calibri"/>
              </a:rPr>
              <a:t>негативных</a:t>
            </a:r>
            <a:r>
              <a:rPr sz="2100" b="1" spc="85" dirty="0">
                <a:latin typeface="Calibri"/>
                <a:cs typeface="Calibri"/>
              </a:rPr>
              <a:t> </a:t>
            </a:r>
            <a:r>
              <a:rPr sz="2100" b="1" spc="-10" dirty="0">
                <a:latin typeface="Calibri"/>
                <a:cs typeface="Calibri"/>
              </a:rPr>
              <a:t>последствий. </a:t>
            </a:r>
            <a:r>
              <a:rPr sz="2100" b="1" spc="-459" dirty="0">
                <a:latin typeface="Calibri"/>
                <a:cs typeface="Calibri"/>
              </a:rPr>
              <a:t> </a:t>
            </a:r>
            <a:r>
              <a:rPr sz="2100" b="1" dirty="0">
                <a:latin typeface="Calibri"/>
                <a:cs typeface="Calibri"/>
              </a:rPr>
              <a:t>В</a:t>
            </a:r>
            <a:r>
              <a:rPr sz="2100" b="1" spc="-20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ситуации</a:t>
            </a:r>
            <a:r>
              <a:rPr sz="2100" b="1" spc="35" dirty="0">
                <a:latin typeface="Calibri"/>
                <a:cs typeface="Calibri"/>
              </a:rPr>
              <a:t> </a:t>
            </a:r>
            <a:r>
              <a:rPr sz="2100" b="1" spc="-10" dirty="0">
                <a:latin typeface="Calibri"/>
                <a:cs typeface="Calibri"/>
              </a:rPr>
              <a:t>риска</a:t>
            </a:r>
            <a:r>
              <a:rPr sz="2100" b="1" dirty="0">
                <a:latin typeface="Calibri"/>
                <a:cs typeface="Calibri"/>
              </a:rPr>
              <a:t> и</a:t>
            </a:r>
            <a:r>
              <a:rPr sz="2100" b="1" spc="10" dirty="0">
                <a:latin typeface="Calibri"/>
                <a:cs typeface="Calibri"/>
              </a:rPr>
              <a:t> </a:t>
            </a:r>
            <a:r>
              <a:rPr sz="2100" b="1" dirty="0">
                <a:latin typeface="Calibri"/>
                <a:cs typeface="Calibri"/>
              </a:rPr>
              <a:t>угрозы </a:t>
            </a:r>
            <a:r>
              <a:rPr sz="2100" b="1" spc="-5" dirty="0">
                <a:latin typeface="Calibri"/>
                <a:cs typeface="Calibri"/>
              </a:rPr>
              <a:t>жизни</a:t>
            </a:r>
            <a:r>
              <a:rPr sz="2100" b="1" spc="35" dirty="0">
                <a:latin typeface="Calibri"/>
                <a:cs typeface="Calibri"/>
              </a:rPr>
              <a:t> </a:t>
            </a:r>
            <a:r>
              <a:rPr sz="2100" b="1" spc="-30" dirty="0">
                <a:latin typeface="Calibri"/>
                <a:cs typeface="Calibri"/>
              </a:rPr>
              <a:t>будет</a:t>
            </a:r>
            <a:r>
              <a:rPr sz="2100" b="1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выявлена</a:t>
            </a:r>
            <a:r>
              <a:rPr sz="2100" b="1" dirty="0">
                <a:latin typeface="Calibri"/>
                <a:cs typeface="Calibri"/>
              </a:rPr>
              <a:t> </a:t>
            </a:r>
            <a:r>
              <a:rPr sz="2100" b="1" spc="-15" dirty="0">
                <a:latin typeface="Calibri"/>
                <a:cs typeface="Calibri"/>
              </a:rPr>
              <a:t>подлинная </a:t>
            </a:r>
            <a:r>
              <a:rPr sz="2100" b="1" spc="-10" dirty="0">
                <a:latin typeface="Calibri"/>
                <a:cs typeface="Calibri"/>
              </a:rPr>
              <a:t> причина</a:t>
            </a:r>
            <a:r>
              <a:rPr sz="2100" b="1" spc="25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сильнейших</a:t>
            </a:r>
            <a:r>
              <a:rPr sz="2100" b="1" spc="35" dirty="0">
                <a:latin typeface="Calibri"/>
                <a:cs typeface="Calibri"/>
              </a:rPr>
              <a:t> </a:t>
            </a:r>
            <a:r>
              <a:rPr sz="2100" b="1" spc="-10" dirty="0">
                <a:latin typeface="Calibri"/>
                <a:cs typeface="Calibri"/>
              </a:rPr>
              <a:t>негативных</a:t>
            </a:r>
            <a:r>
              <a:rPr sz="2100" b="1" spc="55" dirty="0">
                <a:latin typeface="Calibri"/>
                <a:cs typeface="Calibri"/>
              </a:rPr>
              <a:t> </a:t>
            </a:r>
            <a:r>
              <a:rPr sz="2100" b="1" spc="-10" dirty="0">
                <a:latin typeface="Calibri"/>
                <a:cs typeface="Calibri"/>
              </a:rPr>
              <a:t>переживаний</a:t>
            </a:r>
            <a:r>
              <a:rPr sz="2100" b="1" spc="45" dirty="0">
                <a:latin typeface="Calibri"/>
                <a:cs typeface="Calibri"/>
              </a:rPr>
              <a:t> </a:t>
            </a:r>
            <a:r>
              <a:rPr sz="2100" b="1" dirty="0">
                <a:latin typeface="Calibri"/>
                <a:cs typeface="Calibri"/>
              </a:rPr>
              <a:t>и </a:t>
            </a:r>
            <a:r>
              <a:rPr sz="2100" b="1" spc="-10" dirty="0">
                <a:latin typeface="Calibri"/>
                <a:cs typeface="Calibri"/>
              </a:rPr>
              <a:t>оказана</a:t>
            </a:r>
            <a:endParaRPr sz="2100">
              <a:latin typeface="Calibri"/>
              <a:cs typeface="Calibri"/>
            </a:endParaRPr>
          </a:p>
          <a:p>
            <a:pPr marL="354965">
              <a:lnSpc>
                <a:spcPct val="100000"/>
              </a:lnSpc>
            </a:pPr>
            <a:r>
              <a:rPr sz="2100" b="1" spc="-5" dirty="0">
                <a:latin typeface="Calibri"/>
                <a:cs typeface="Calibri"/>
              </a:rPr>
              <a:t>профессиональная</a:t>
            </a:r>
            <a:r>
              <a:rPr sz="2100" b="1" spc="-10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помощь.</a:t>
            </a:r>
            <a:endParaRPr sz="2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>
              <a:latin typeface="Calibri"/>
              <a:cs typeface="Calibri"/>
            </a:endParaRPr>
          </a:p>
          <a:p>
            <a:pPr marL="354965" marR="48260" indent="-342900">
              <a:lnSpc>
                <a:spcPct val="100000"/>
              </a:lnSpc>
              <a:spcBef>
                <a:spcPts val="5"/>
              </a:spcBef>
              <a:buFont typeface="Wingdings"/>
              <a:buChar char=""/>
              <a:tabLst>
                <a:tab pos="354965" algn="l"/>
                <a:tab pos="355600" algn="l"/>
              </a:tabLst>
            </a:pPr>
            <a:r>
              <a:rPr sz="2100" b="1" spc="-5" dirty="0">
                <a:latin typeface="Calibri"/>
                <a:cs typeface="Calibri"/>
              </a:rPr>
              <a:t>Вам</a:t>
            </a:r>
            <a:r>
              <a:rPr sz="2100" b="1" spc="-10" dirty="0">
                <a:latin typeface="Calibri"/>
                <a:cs typeface="Calibri"/>
              </a:rPr>
              <a:t> </a:t>
            </a:r>
            <a:r>
              <a:rPr sz="2100" b="1" spc="-15" dirty="0">
                <a:latin typeface="Calibri"/>
                <a:cs typeface="Calibri"/>
              </a:rPr>
              <a:t>поможет</a:t>
            </a:r>
            <a:r>
              <a:rPr sz="2100" b="1" spc="-5" dirty="0">
                <a:latin typeface="Calibri"/>
                <a:cs typeface="Calibri"/>
              </a:rPr>
              <a:t> </a:t>
            </a:r>
            <a:r>
              <a:rPr sz="2100" b="1" spc="-10" dirty="0">
                <a:latin typeface="Calibri"/>
                <a:cs typeface="Calibri"/>
              </a:rPr>
              <a:t>памятка</a:t>
            </a:r>
            <a:r>
              <a:rPr sz="2100" b="1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для </a:t>
            </a:r>
            <a:r>
              <a:rPr sz="2100" b="1" spc="-15" dirty="0">
                <a:latin typeface="Calibri"/>
                <a:cs typeface="Calibri"/>
              </a:rPr>
              <a:t>родителей</a:t>
            </a:r>
            <a:r>
              <a:rPr sz="2100" b="1" spc="5" dirty="0">
                <a:latin typeface="Calibri"/>
                <a:cs typeface="Calibri"/>
              </a:rPr>
              <a:t> </a:t>
            </a:r>
            <a:r>
              <a:rPr sz="2100" b="1" spc="-30" dirty="0">
                <a:latin typeface="Calibri"/>
                <a:cs typeface="Calibri"/>
              </a:rPr>
              <a:t>«Куда</a:t>
            </a:r>
            <a:r>
              <a:rPr sz="2100" b="1" spc="10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обратиться,</a:t>
            </a:r>
            <a:r>
              <a:rPr sz="2100" b="1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если</a:t>
            </a:r>
            <a:r>
              <a:rPr sz="2100" b="1" spc="5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есть </a:t>
            </a:r>
            <a:r>
              <a:rPr sz="2100" b="1" spc="-459" dirty="0">
                <a:latin typeface="Calibri"/>
                <a:cs typeface="Calibri"/>
              </a:rPr>
              <a:t> </a:t>
            </a:r>
            <a:r>
              <a:rPr sz="2100" b="1" spc="-10" dirty="0">
                <a:latin typeface="Calibri"/>
                <a:cs typeface="Calibri"/>
              </a:rPr>
              <a:t>подозрения</a:t>
            </a:r>
            <a:r>
              <a:rPr sz="2100" b="1" spc="5" dirty="0">
                <a:latin typeface="Calibri"/>
                <a:cs typeface="Calibri"/>
              </a:rPr>
              <a:t> </a:t>
            </a:r>
            <a:r>
              <a:rPr sz="2100" b="1" dirty="0">
                <a:latin typeface="Calibri"/>
                <a:cs typeface="Calibri"/>
              </a:rPr>
              <a:t>о </a:t>
            </a:r>
            <a:r>
              <a:rPr sz="2100" b="1" spc="-15" dirty="0">
                <a:latin typeface="Calibri"/>
                <a:cs typeface="Calibri"/>
              </a:rPr>
              <a:t>нахождении</a:t>
            </a:r>
            <a:r>
              <a:rPr sz="2100" b="1" spc="40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ребенка</a:t>
            </a:r>
            <a:r>
              <a:rPr sz="2100" b="1" dirty="0">
                <a:latin typeface="Calibri"/>
                <a:cs typeface="Calibri"/>
              </a:rPr>
              <a:t> в</a:t>
            </a:r>
            <a:r>
              <a:rPr sz="2100" b="1" spc="-5" dirty="0">
                <a:latin typeface="Calibri"/>
                <a:cs typeface="Calibri"/>
              </a:rPr>
              <a:t> </a:t>
            </a:r>
            <a:r>
              <a:rPr sz="2100" b="1" spc="-10" dirty="0">
                <a:latin typeface="Calibri"/>
                <a:cs typeface="Calibri"/>
              </a:rPr>
              <a:t>«группах</a:t>
            </a:r>
            <a:r>
              <a:rPr sz="2100" b="1" spc="30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смерти»?»,</a:t>
            </a:r>
            <a:endParaRPr sz="2100">
              <a:latin typeface="Calibri"/>
              <a:cs typeface="Calibri"/>
            </a:endParaRPr>
          </a:p>
          <a:p>
            <a:pPr marL="354965">
              <a:lnSpc>
                <a:spcPct val="100000"/>
              </a:lnSpc>
            </a:pPr>
            <a:r>
              <a:rPr sz="2100" b="1" spc="-15" dirty="0">
                <a:latin typeface="Calibri"/>
                <a:cs typeface="Calibri"/>
              </a:rPr>
              <a:t>которая</a:t>
            </a:r>
            <a:r>
              <a:rPr sz="2100" b="1" spc="-25" dirty="0">
                <a:latin typeface="Calibri"/>
                <a:cs typeface="Calibri"/>
              </a:rPr>
              <a:t> </a:t>
            </a:r>
            <a:r>
              <a:rPr sz="2100" b="1" spc="-10" dirty="0">
                <a:latin typeface="Calibri"/>
                <a:cs typeface="Calibri"/>
              </a:rPr>
              <a:t>доступна</a:t>
            </a:r>
            <a:r>
              <a:rPr sz="2100" b="1" dirty="0">
                <a:latin typeface="Calibri"/>
                <a:cs typeface="Calibri"/>
              </a:rPr>
              <a:t> в</a:t>
            </a:r>
            <a:r>
              <a:rPr sz="2100" b="1" spc="5" dirty="0">
                <a:latin typeface="Calibri"/>
                <a:cs typeface="Calibri"/>
              </a:rPr>
              <a:t> </a:t>
            </a:r>
            <a:r>
              <a:rPr sz="2100" b="1" spc="-10" dirty="0">
                <a:latin typeface="Calibri"/>
                <a:cs typeface="Calibri"/>
              </a:rPr>
              <a:t>интернете</a:t>
            </a:r>
            <a:r>
              <a:rPr sz="2100" b="1" spc="25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по</a:t>
            </a:r>
            <a:r>
              <a:rPr sz="2100" b="1" dirty="0">
                <a:latin typeface="Calibri"/>
                <a:cs typeface="Calibri"/>
              </a:rPr>
              <a:t> </a:t>
            </a:r>
            <a:r>
              <a:rPr sz="2100" b="1" spc="-5" dirty="0">
                <a:latin typeface="Calibri"/>
                <a:cs typeface="Calibri"/>
              </a:rPr>
              <a:t>адресу:</a:t>
            </a:r>
            <a:endParaRPr sz="2100">
              <a:latin typeface="Calibri"/>
              <a:cs typeface="Calibri"/>
            </a:endParaRPr>
          </a:p>
          <a:p>
            <a:pPr marL="3119120" marR="5080" indent="-3091815">
              <a:lnSpc>
                <a:spcPct val="100000"/>
              </a:lnSpc>
            </a:pPr>
            <a:r>
              <a:rPr sz="2100" b="1" u="heavy" spc="-10" dirty="0">
                <a:solidFill>
                  <a:srgbClr val="0080FF"/>
                </a:solidFill>
                <a:uFill>
                  <a:solidFill>
                    <a:srgbClr val="0080FF"/>
                  </a:solidFill>
                </a:uFill>
                <a:latin typeface="Calibri"/>
                <a:cs typeface="Calibri"/>
                <a:hlinkClick r:id="rId3"/>
              </a:rPr>
              <a:t>http://www.ya-roditel.ru/parents/ig/gruppy-smerti-chto-nuzhno-znat-o- </a:t>
            </a:r>
            <a:r>
              <a:rPr sz="2100" b="1" spc="-459" dirty="0">
                <a:solidFill>
                  <a:srgbClr val="0080FF"/>
                </a:solidFill>
                <a:latin typeface="Calibri"/>
                <a:cs typeface="Calibri"/>
              </a:rPr>
              <a:t> </a:t>
            </a:r>
            <a:r>
              <a:rPr sz="2100" b="1" u="heavy" spc="-10" dirty="0">
                <a:solidFill>
                  <a:srgbClr val="0080FF"/>
                </a:solidFill>
                <a:uFill>
                  <a:solidFill>
                    <a:srgbClr val="0080FF"/>
                  </a:solidFill>
                </a:uFill>
                <a:latin typeface="Calibri"/>
                <a:cs typeface="Calibri"/>
                <a:hlinkClick r:id="rId3"/>
              </a:rPr>
              <a:t>nikh-roditelyam/</a:t>
            </a:r>
            <a:endParaRPr sz="21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774317" y="1317752"/>
            <a:ext cx="5597525" cy="44157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4305" marR="149860" indent="918844">
              <a:lnSpc>
                <a:spcPct val="100000"/>
              </a:lnSpc>
              <a:spcBef>
                <a:spcPts val="100"/>
              </a:spcBef>
            </a:pPr>
            <a:r>
              <a:rPr sz="3600" b="1" spc="-10" dirty="0">
                <a:solidFill>
                  <a:srgbClr val="FFFFFF"/>
                </a:solidFill>
                <a:latin typeface="Calibri"/>
                <a:cs typeface="Calibri"/>
              </a:rPr>
              <a:t>Общероссийский </a:t>
            </a:r>
            <a:r>
              <a:rPr sz="3600" b="1" spc="-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b="1" spc="-15" dirty="0">
                <a:solidFill>
                  <a:srgbClr val="FFFFFF"/>
                </a:solidFill>
                <a:latin typeface="Calibri"/>
                <a:cs typeface="Calibri"/>
              </a:rPr>
              <a:t>детский</a:t>
            </a:r>
            <a:r>
              <a:rPr sz="3600" b="1" spc="-4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b="1" spc="-15" dirty="0">
                <a:solidFill>
                  <a:srgbClr val="FFFFFF"/>
                </a:solidFill>
                <a:latin typeface="Calibri"/>
                <a:cs typeface="Calibri"/>
              </a:rPr>
              <a:t>телефон</a:t>
            </a:r>
            <a:r>
              <a:rPr sz="3600" b="1" spc="-2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b="1" spc="-10" dirty="0">
                <a:solidFill>
                  <a:srgbClr val="FFFFFF"/>
                </a:solidFill>
                <a:latin typeface="Calibri"/>
                <a:cs typeface="Calibri"/>
              </a:rPr>
              <a:t>доверия:</a:t>
            </a:r>
            <a:endParaRPr sz="3600">
              <a:latin typeface="Calibri"/>
              <a:cs typeface="Calibri"/>
            </a:endParaRPr>
          </a:p>
          <a:p>
            <a:pPr marL="1312545">
              <a:lnSpc>
                <a:spcPct val="100000"/>
              </a:lnSpc>
            </a:pPr>
            <a:r>
              <a:rPr sz="3600" b="1" spc="-5" dirty="0">
                <a:solidFill>
                  <a:srgbClr val="FFFFFF"/>
                </a:solidFill>
                <a:latin typeface="Calibri"/>
                <a:cs typeface="Calibri"/>
              </a:rPr>
              <a:t>8-800-2000-122</a:t>
            </a:r>
            <a:endParaRPr sz="36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500">
              <a:latin typeface="Calibri"/>
              <a:cs typeface="Calibri"/>
            </a:endParaRPr>
          </a:p>
          <a:p>
            <a:pPr algn="ctr">
              <a:lnSpc>
                <a:spcPct val="100000"/>
              </a:lnSpc>
            </a:pPr>
            <a:r>
              <a:rPr sz="3600" b="1" spc="-50" dirty="0">
                <a:solidFill>
                  <a:srgbClr val="FFFFFF"/>
                </a:solidFill>
                <a:latin typeface="Calibri"/>
                <a:cs typeface="Calibri"/>
              </a:rPr>
              <a:t>Горячая</a:t>
            </a:r>
            <a:r>
              <a:rPr sz="3600" b="1" spc="-55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b="1" dirty="0">
                <a:solidFill>
                  <a:srgbClr val="FFFFFF"/>
                </a:solidFill>
                <a:latin typeface="Calibri"/>
                <a:cs typeface="Calibri"/>
              </a:rPr>
              <a:t>линия</a:t>
            </a:r>
            <a:endParaRPr sz="3600">
              <a:latin typeface="Calibri"/>
              <a:cs typeface="Calibri"/>
            </a:endParaRPr>
          </a:p>
          <a:p>
            <a:pPr marL="12700" marR="5080" indent="-635" algn="ctr">
              <a:lnSpc>
                <a:spcPct val="100000"/>
              </a:lnSpc>
            </a:pPr>
            <a:r>
              <a:rPr sz="3600" b="1" spc="-5" dirty="0">
                <a:solidFill>
                  <a:srgbClr val="FFFFFF"/>
                </a:solidFill>
                <a:latin typeface="Calibri"/>
                <a:cs typeface="Calibri"/>
              </a:rPr>
              <a:t>«Ребенок </a:t>
            </a:r>
            <a:r>
              <a:rPr sz="3600" b="1" dirty="0">
                <a:solidFill>
                  <a:srgbClr val="FFFFFF"/>
                </a:solidFill>
                <a:latin typeface="Calibri"/>
                <a:cs typeface="Calibri"/>
              </a:rPr>
              <a:t>в </a:t>
            </a:r>
            <a:r>
              <a:rPr sz="3600" b="1" spc="-5" dirty="0">
                <a:solidFill>
                  <a:srgbClr val="FFFFFF"/>
                </a:solidFill>
                <a:latin typeface="Calibri"/>
                <a:cs typeface="Calibri"/>
              </a:rPr>
              <a:t>опасности» </a:t>
            </a:r>
            <a:r>
              <a:rPr sz="3600" b="1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b="1" spc="-15" dirty="0">
                <a:solidFill>
                  <a:srgbClr val="FFFFFF"/>
                </a:solidFill>
                <a:latin typeface="Calibri"/>
                <a:cs typeface="Calibri"/>
              </a:rPr>
              <a:t>Следственного комитета </a:t>
            </a:r>
            <a:r>
              <a:rPr sz="3600" b="1" spc="-5" dirty="0">
                <a:solidFill>
                  <a:srgbClr val="FFFFFF"/>
                </a:solidFill>
                <a:latin typeface="Calibri"/>
                <a:cs typeface="Calibri"/>
              </a:rPr>
              <a:t>РФ </a:t>
            </a:r>
            <a:r>
              <a:rPr sz="3600" b="1" spc="-800" dirty="0">
                <a:solidFill>
                  <a:srgbClr val="FFFFFF"/>
                </a:solidFill>
                <a:latin typeface="Calibri"/>
                <a:cs typeface="Calibri"/>
              </a:rPr>
              <a:t> </a:t>
            </a:r>
            <a:r>
              <a:rPr sz="3600" b="1" spc="-5" dirty="0">
                <a:solidFill>
                  <a:srgbClr val="FFFFFF"/>
                </a:solidFill>
                <a:latin typeface="Calibri"/>
                <a:cs typeface="Calibri"/>
              </a:rPr>
              <a:t>8-800-200-19-10</a:t>
            </a:r>
            <a:endParaRPr sz="3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7814" y="129921"/>
            <a:ext cx="8054975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036F6C"/>
                </a:solidFill>
                <a:latin typeface="Calibri"/>
                <a:cs typeface="Calibri"/>
              </a:rPr>
              <a:t>Специализированная</a:t>
            </a:r>
            <a:r>
              <a:rPr sz="2400" b="1" spc="1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036F6C"/>
                </a:solidFill>
                <a:latin typeface="Calibri"/>
                <a:cs typeface="Calibri"/>
              </a:rPr>
              <a:t>страница</a:t>
            </a:r>
            <a:r>
              <a:rPr sz="2400" b="1" spc="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400" b="1" spc="-10" dirty="0">
                <a:solidFill>
                  <a:srgbClr val="036F6C"/>
                </a:solidFill>
                <a:latin typeface="Calibri"/>
                <a:cs typeface="Calibri"/>
              </a:rPr>
              <a:t>Интернет</a:t>
            </a:r>
            <a:endParaRPr sz="2400">
              <a:latin typeface="Calibri"/>
              <a:cs typeface="Calibri"/>
            </a:endParaRPr>
          </a:p>
          <a:p>
            <a:pPr marL="12700" marR="5080" algn="ctr">
              <a:lnSpc>
                <a:spcPct val="100000"/>
              </a:lnSpc>
              <a:tabLst>
                <a:tab pos="3517900" algn="l"/>
              </a:tabLst>
            </a:pPr>
            <a:r>
              <a:rPr sz="2400" b="1" dirty="0">
                <a:solidFill>
                  <a:srgbClr val="036F6C"/>
                </a:solidFill>
                <a:latin typeface="Calibri"/>
                <a:cs typeface="Calibri"/>
              </a:rPr>
              <a:t>«Ценность </a:t>
            </a:r>
            <a:r>
              <a:rPr sz="2400" b="1" spc="-5" dirty="0">
                <a:solidFill>
                  <a:srgbClr val="036F6C"/>
                </a:solidFill>
                <a:latin typeface="Calibri"/>
                <a:cs typeface="Calibri"/>
              </a:rPr>
              <a:t>жизни. Профилактика суицидального </a:t>
            </a:r>
            <a:r>
              <a:rPr sz="2400" b="1" spc="-10" dirty="0">
                <a:solidFill>
                  <a:srgbClr val="036F6C"/>
                </a:solidFill>
                <a:latin typeface="Calibri"/>
                <a:cs typeface="Calibri"/>
              </a:rPr>
              <a:t>поведения </a:t>
            </a:r>
            <a:r>
              <a:rPr sz="2400" b="1" spc="-53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400" b="1" spc="-5" dirty="0">
                <a:solidFill>
                  <a:srgbClr val="036F6C"/>
                </a:solidFill>
                <a:latin typeface="Calibri"/>
                <a:cs typeface="Calibri"/>
              </a:rPr>
              <a:t>несовершеннолетних» </a:t>
            </a:r>
            <a:r>
              <a:rPr sz="2400" dirty="0">
                <a:solidFill>
                  <a:srgbClr val="036F6C"/>
                </a:solidFill>
                <a:latin typeface="Calibri"/>
                <a:cs typeface="Calibri"/>
              </a:rPr>
              <a:t>—	</a:t>
            </a:r>
            <a:r>
              <a:rPr sz="2200" b="1" spc="-20" dirty="0">
                <a:solidFill>
                  <a:srgbClr val="2861AA"/>
                </a:solidFill>
                <a:latin typeface="Calibri"/>
                <a:cs typeface="Calibri"/>
                <a:hlinkClick r:id="rId2"/>
              </a:rPr>
              <a:t>http://www.fcprc.ru</a:t>
            </a:r>
            <a:endParaRPr sz="22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09016" y="1339594"/>
            <a:ext cx="8261984" cy="5462270"/>
            <a:chOff x="509016" y="1339594"/>
            <a:chExt cx="8261984" cy="5462270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09016" y="1339594"/>
              <a:ext cx="8261604" cy="5462016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0417" y="1530832"/>
              <a:ext cx="7877683" cy="507898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852927" y="1714500"/>
            <a:ext cx="4041775" cy="582295"/>
            <a:chOff x="2852927" y="1714500"/>
            <a:chExt cx="4041775" cy="58229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852927" y="1714500"/>
              <a:ext cx="1915668" cy="582167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652772" y="1714500"/>
              <a:ext cx="2241804" cy="582167"/>
            </a:xfrm>
            <a:prstGeom prst="rect">
              <a:avLst/>
            </a:prstGeom>
          </p:spPr>
        </p:pic>
      </p:grpSp>
      <p:sp>
        <p:nvSpPr>
          <p:cNvPr id="5" name="object 5"/>
          <p:cNvSpPr txBox="1"/>
          <p:nvPr/>
        </p:nvSpPr>
        <p:spPr>
          <a:xfrm>
            <a:off x="1079093" y="1367790"/>
            <a:ext cx="6931659" cy="45523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69900" marR="673735" indent="-457834">
              <a:lnSpc>
                <a:spcPct val="100000"/>
              </a:lnSpc>
              <a:spcBef>
                <a:spcPts val="95"/>
              </a:spcBef>
              <a:buFont typeface="Wingdings"/>
              <a:buChar char=""/>
              <a:tabLst>
                <a:tab pos="469265" algn="l"/>
                <a:tab pos="470534" algn="l"/>
              </a:tabLst>
            </a:pPr>
            <a:r>
              <a:rPr sz="2800" b="1" spc="-40" dirty="0">
                <a:solidFill>
                  <a:srgbClr val="036F6C"/>
                </a:solidFill>
                <a:latin typeface="Calibri"/>
                <a:cs typeface="Calibri"/>
              </a:rPr>
              <a:t>Главными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средствами</a:t>
            </a:r>
            <a:r>
              <a:rPr sz="2800" b="1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профилактики </a:t>
            </a:r>
            <a:r>
              <a:rPr sz="2800" b="1" spc="-61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036F6C"/>
                </a:solidFill>
                <a:latin typeface="Calibri"/>
                <a:cs typeface="Calibri"/>
              </a:rPr>
              <a:t>являются</a:t>
            </a:r>
            <a:r>
              <a:rPr sz="2800" b="1" spc="3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036F6C"/>
                </a:solidFill>
                <a:latin typeface="Calibri"/>
                <a:cs typeface="Calibri"/>
              </a:rPr>
              <a:t>ДОВЕРИЕ</a:t>
            </a:r>
            <a:r>
              <a:rPr sz="2800" b="1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06666"/>
                </a:solidFill>
                <a:latin typeface="Calibri"/>
                <a:cs typeface="Calibri"/>
              </a:rPr>
              <a:t>и</a:t>
            </a:r>
            <a:r>
              <a:rPr sz="2800" b="1" spc="15" dirty="0">
                <a:solidFill>
                  <a:srgbClr val="006666"/>
                </a:solidFill>
                <a:latin typeface="Calibri"/>
                <a:cs typeface="Calibri"/>
              </a:rPr>
              <a:t> </a:t>
            </a:r>
            <a:r>
              <a:rPr sz="2800" b="1" spc="-25" dirty="0">
                <a:solidFill>
                  <a:srgbClr val="006666"/>
                </a:solidFill>
                <a:latin typeface="Calibri"/>
                <a:cs typeface="Calibri"/>
              </a:rPr>
              <a:t>КОНТРОЛЬ.</a:t>
            </a:r>
            <a:endParaRPr sz="2800">
              <a:latin typeface="Calibri"/>
              <a:cs typeface="Calibri"/>
            </a:endParaRPr>
          </a:p>
          <a:p>
            <a:pPr marL="469900" marR="26670" indent="-457834">
              <a:lnSpc>
                <a:spcPct val="100000"/>
              </a:lnSpc>
              <a:spcBef>
                <a:spcPts val="1200"/>
              </a:spcBef>
              <a:buFont typeface="Wingdings"/>
              <a:buChar char=""/>
              <a:tabLst>
                <a:tab pos="469265" algn="l"/>
                <a:tab pos="470534" algn="l"/>
              </a:tabLst>
            </a:pP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Обращайте</a:t>
            </a:r>
            <a:r>
              <a:rPr sz="2800" b="1" spc="-1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внимание</a:t>
            </a:r>
            <a:r>
              <a:rPr sz="2800" b="1" spc="2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на</a:t>
            </a:r>
            <a:r>
              <a:rPr sz="2800" b="1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эмоциональное </a:t>
            </a:r>
            <a:r>
              <a:rPr sz="2800" b="1" spc="-62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состояние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Вашего</a:t>
            </a:r>
            <a:r>
              <a:rPr sz="2800" b="1" spc="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ребенка.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1205"/>
              </a:spcBef>
              <a:buFont typeface="Wingdings"/>
              <a:buChar char=""/>
              <a:tabLst>
                <a:tab pos="469265" algn="l"/>
                <a:tab pos="470534" algn="l"/>
              </a:tabLst>
            </a:pP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Общайтесь,</a:t>
            </a:r>
            <a:r>
              <a:rPr sz="2800" b="1" spc="-1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обсуждайте</a:t>
            </a:r>
            <a:r>
              <a:rPr sz="2800" b="1" spc="1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036F6C"/>
                </a:solidFill>
                <a:latin typeface="Calibri"/>
                <a:cs typeface="Calibri"/>
              </a:rPr>
              <a:t>проблемы,</a:t>
            </a:r>
            <a:endParaRPr sz="2800">
              <a:latin typeface="Calibri"/>
              <a:cs typeface="Calibri"/>
            </a:endParaRPr>
          </a:p>
          <a:p>
            <a:pPr marL="469900">
              <a:lnSpc>
                <a:spcPct val="100000"/>
              </a:lnSpc>
            </a:pP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учите</a:t>
            </a:r>
            <a:r>
              <a:rPr sz="2800" b="1" spc="-3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их</a:t>
            </a:r>
            <a:r>
              <a:rPr sz="2800" b="1" spc="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разрешать,</a:t>
            </a:r>
            <a:r>
              <a:rPr sz="2800" b="1" spc="4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внушайте</a:t>
            </a:r>
            <a:r>
              <a:rPr sz="2800" b="1" spc="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оптимизм.</a:t>
            </a:r>
            <a:endParaRPr sz="2800">
              <a:latin typeface="Calibri"/>
              <a:cs typeface="Calibri"/>
            </a:endParaRPr>
          </a:p>
          <a:p>
            <a:pPr marL="469900" indent="-457834">
              <a:lnSpc>
                <a:spcPct val="100000"/>
              </a:lnSpc>
              <a:spcBef>
                <a:spcPts val="1200"/>
              </a:spcBef>
              <a:buFont typeface="Wingdings"/>
              <a:buChar char=""/>
              <a:tabLst>
                <a:tab pos="469265" algn="l"/>
                <a:tab pos="470534" algn="l"/>
              </a:tabLst>
            </a:pP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Проявляйте</a:t>
            </a:r>
            <a:r>
              <a:rPr sz="2800" b="1" spc="-3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036F6C"/>
                </a:solidFill>
                <a:latin typeface="Calibri"/>
                <a:cs typeface="Calibri"/>
              </a:rPr>
              <a:t>бдительность.</a:t>
            </a:r>
            <a:endParaRPr sz="2800">
              <a:latin typeface="Calibri"/>
              <a:cs typeface="Calibri"/>
            </a:endParaRPr>
          </a:p>
          <a:p>
            <a:pPr marL="469900" marR="576580" indent="-457834">
              <a:lnSpc>
                <a:spcPct val="100000"/>
              </a:lnSpc>
              <a:spcBef>
                <a:spcPts val="1800"/>
              </a:spcBef>
              <a:buFont typeface="Wingdings"/>
              <a:buChar char=""/>
              <a:tabLst>
                <a:tab pos="469265" algn="l"/>
                <a:tab pos="470534" algn="l"/>
              </a:tabLst>
            </a:pPr>
            <a:r>
              <a:rPr sz="2800" b="1" spc="-20" dirty="0">
                <a:solidFill>
                  <a:srgbClr val="036F6C"/>
                </a:solidFill>
                <a:latin typeface="Calibri"/>
                <a:cs typeface="Calibri"/>
              </a:rPr>
              <a:t>Если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 Вы не</a:t>
            </a:r>
            <a:r>
              <a:rPr sz="2800" b="1" spc="1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справляетесь</a:t>
            </a:r>
            <a:r>
              <a:rPr sz="2800" b="1" spc="4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сами,</a:t>
            </a:r>
            <a:r>
              <a:rPr sz="2800" b="1" spc="2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не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стесняйтесь</a:t>
            </a:r>
            <a:r>
              <a:rPr sz="2800" b="1" spc="-2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обращаться</a:t>
            </a:r>
            <a:r>
              <a:rPr sz="2800" b="1" spc="3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за</a:t>
            </a:r>
            <a:r>
              <a:rPr sz="2800" b="1" spc="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помощью.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511422" y="549097"/>
            <a:ext cx="2337435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204" dirty="0">
                <a:solidFill>
                  <a:srgbClr val="036F6C"/>
                </a:solidFill>
                <a:latin typeface="Times New Roman"/>
                <a:cs typeface="Times New Roman"/>
              </a:rPr>
              <a:t>Это</a:t>
            </a:r>
            <a:r>
              <a:rPr sz="3000" spc="-90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320" dirty="0">
                <a:solidFill>
                  <a:srgbClr val="036F6C"/>
                </a:solidFill>
                <a:latin typeface="Times New Roman"/>
                <a:cs typeface="Times New Roman"/>
              </a:rPr>
              <a:t>Важно!</a:t>
            </a:r>
            <a:endParaRPr sz="3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437002" y="346913"/>
            <a:ext cx="4469130" cy="4832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000" spc="365" dirty="0">
                <a:solidFill>
                  <a:srgbClr val="036F6C"/>
                </a:solidFill>
                <a:latin typeface="Times New Roman"/>
                <a:cs typeface="Times New Roman"/>
              </a:rPr>
              <a:t>«Домашнее</a:t>
            </a:r>
            <a:r>
              <a:rPr sz="3000" spc="-80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000" spc="375" dirty="0">
                <a:solidFill>
                  <a:srgbClr val="036F6C"/>
                </a:solidFill>
                <a:latin typeface="Times New Roman"/>
                <a:cs typeface="Times New Roman"/>
              </a:rPr>
              <a:t>Задание»</a:t>
            </a:r>
            <a:endParaRPr sz="30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81964" y="850190"/>
            <a:ext cx="8202295" cy="5814060"/>
          </a:xfrm>
          <a:prstGeom prst="rect">
            <a:avLst/>
          </a:prstGeom>
        </p:spPr>
        <p:txBody>
          <a:bodyPr vert="horz" wrap="square" lIns="0" tIns="213360" rIns="0" bIns="0" rtlCol="0">
            <a:spAutoFit/>
          </a:bodyPr>
          <a:lstStyle/>
          <a:p>
            <a:pPr marL="535305" indent="-523240">
              <a:lnSpc>
                <a:spcPct val="100000"/>
              </a:lnSpc>
              <a:spcBef>
                <a:spcPts val="1680"/>
              </a:spcBef>
              <a:buFont typeface="Wingdings"/>
              <a:buChar char=""/>
              <a:tabLst>
                <a:tab pos="535305" algn="l"/>
                <a:tab pos="535940" algn="l"/>
              </a:tabLst>
            </a:pPr>
            <a:r>
              <a:rPr sz="2800" b="1" spc="-15" dirty="0">
                <a:solidFill>
                  <a:srgbClr val="036F6C"/>
                </a:solidFill>
                <a:latin typeface="Calibri"/>
                <a:cs typeface="Calibri"/>
              </a:rPr>
              <a:t>Упражнение</a:t>
            </a:r>
            <a:r>
              <a:rPr sz="2800" b="1" spc="30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«100</a:t>
            </a:r>
            <a:r>
              <a:rPr sz="2800" b="1" spc="2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36F6C"/>
                </a:solidFill>
                <a:latin typeface="Calibri"/>
                <a:cs typeface="Calibri"/>
              </a:rPr>
              <a:t>способов</a:t>
            </a:r>
            <a:r>
              <a:rPr sz="2800" b="1" spc="1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выразить</a:t>
            </a:r>
            <a:r>
              <a:rPr sz="2800" b="1" spc="15" dirty="0">
                <a:solidFill>
                  <a:srgbClr val="036F6C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36F6C"/>
                </a:solidFill>
                <a:latin typeface="Calibri"/>
                <a:cs typeface="Calibri"/>
              </a:rPr>
              <a:t>любовь»</a:t>
            </a:r>
            <a:endParaRPr sz="2800">
              <a:latin typeface="Calibri"/>
              <a:cs typeface="Calibri"/>
            </a:endParaRPr>
          </a:p>
          <a:p>
            <a:pPr marL="12700" marR="5080" indent="455295" algn="just">
              <a:lnSpc>
                <a:spcPct val="100000"/>
              </a:lnSpc>
              <a:spcBef>
                <a:spcPts val="1135"/>
              </a:spcBef>
            </a:pPr>
            <a:r>
              <a:rPr sz="2000" b="1" spc="-25" dirty="0">
                <a:latin typeface="Calibri"/>
                <a:cs typeface="Calibri"/>
              </a:rPr>
              <a:t>Когда </a:t>
            </a:r>
            <a:r>
              <a:rPr sz="2000" b="1" dirty="0">
                <a:latin typeface="Calibri"/>
                <a:cs typeface="Calibri"/>
              </a:rPr>
              <a:t>мы </a:t>
            </a:r>
            <a:r>
              <a:rPr sz="2000" b="1" spc="-10" dirty="0">
                <a:latin typeface="Calibri"/>
                <a:cs typeface="Calibri"/>
              </a:rPr>
              <a:t>выражаем </a:t>
            </a:r>
            <a:r>
              <a:rPr sz="2000" b="1" dirty="0">
                <a:latin typeface="Calibri"/>
                <a:cs typeface="Calibri"/>
              </a:rPr>
              <a:t>ребенку </a:t>
            </a:r>
            <a:r>
              <a:rPr sz="2000" b="1" spc="-5" dirty="0">
                <a:latin typeface="Calibri"/>
                <a:cs typeface="Calibri"/>
              </a:rPr>
              <a:t>нашу </a:t>
            </a:r>
            <a:r>
              <a:rPr sz="2000" b="1" dirty="0">
                <a:latin typeface="Calibri"/>
                <a:cs typeface="Calibri"/>
              </a:rPr>
              <a:t>любовь, мы </a:t>
            </a:r>
            <a:r>
              <a:rPr sz="2000" b="1" spc="-10" dirty="0">
                <a:latin typeface="Calibri"/>
                <a:cs typeface="Calibri"/>
              </a:rPr>
              <a:t>даем ему поддержку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и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чувство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близости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с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нами,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необходимые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для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его</a:t>
            </a:r>
            <a:r>
              <a:rPr sz="2000" b="1" spc="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самореализации.</a:t>
            </a:r>
            <a:endParaRPr sz="2000">
              <a:latin typeface="Calibri"/>
              <a:cs typeface="Calibri"/>
            </a:endParaRPr>
          </a:p>
          <a:p>
            <a:pPr marL="12700" marR="151765" algn="just">
              <a:lnSpc>
                <a:spcPct val="100000"/>
              </a:lnSpc>
            </a:pPr>
            <a:r>
              <a:rPr sz="2000" b="1" spc="-15" dirty="0">
                <a:latin typeface="Calibri"/>
                <a:cs typeface="Calibri"/>
              </a:rPr>
              <a:t>Есть </a:t>
            </a:r>
            <a:r>
              <a:rPr sz="2000" b="1" spc="-5" dirty="0">
                <a:latin typeface="Calibri"/>
                <a:cs typeface="Calibri"/>
              </a:rPr>
              <a:t>много слов </a:t>
            </a:r>
            <a:r>
              <a:rPr sz="2000" b="1" dirty="0">
                <a:latin typeface="Calibri"/>
                <a:cs typeface="Calibri"/>
              </a:rPr>
              <a:t>и </a:t>
            </a:r>
            <a:r>
              <a:rPr sz="2000" b="1" spc="-5" dirty="0">
                <a:latin typeface="Calibri"/>
                <a:cs typeface="Calibri"/>
              </a:rPr>
              <a:t>безмолвных </a:t>
            </a:r>
            <a:r>
              <a:rPr sz="2000" b="1" spc="-10" dirty="0">
                <a:latin typeface="Calibri"/>
                <a:cs typeface="Calibri"/>
              </a:rPr>
              <a:t>жестов, которые </a:t>
            </a:r>
            <a:r>
              <a:rPr sz="2000" b="1" spc="-20" dirty="0">
                <a:latin typeface="Calibri"/>
                <a:cs typeface="Calibri"/>
              </a:rPr>
              <a:t>подходят </a:t>
            </a:r>
            <a:r>
              <a:rPr sz="2000" b="1" dirty="0">
                <a:latin typeface="Calibri"/>
                <a:cs typeface="Calibri"/>
              </a:rPr>
              <a:t>к </a:t>
            </a:r>
            <a:r>
              <a:rPr sz="2000" b="1" spc="-5" dirty="0">
                <a:latin typeface="Calibri"/>
                <a:cs typeface="Calibri"/>
              </a:rPr>
              <a:t>конкретной 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ситуации </a:t>
            </a:r>
            <a:r>
              <a:rPr sz="2000" b="1" dirty="0">
                <a:latin typeface="Calibri"/>
                <a:cs typeface="Calibri"/>
              </a:rPr>
              <a:t>и укрепляют в </a:t>
            </a:r>
            <a:r>
              <a:rPr sz="2000" b="1" spc="-5" dirty="0">
                <a:latin typeface="Calibri"/>
                <a:cs typeface="Calibri"/>
              </a:rPr>
              <a:t>ребенке </a:t>
            </a:r>
            <a:r>
              <a:rPr sz="2000" b="1" dirty="0">
                <a:latin typeface="Calibri"/>
                <a:cs typeface="Calibri"/>
              </a:rPr>
              <a:t>чувство уверенности в </a:t>
            </a:r>
            <a:r>
              <a:rPr sz="2000" b="1" spc="-5" dirty="0">
                <a:latin typeface="Calibri"/>
                <a:cs typeface="Calibri"/>
              </a:rPr>
              <a:t>себе, </a:t>
            </a:r>
            <a:r>
              <a:rPr sz="2000" b="1" dirty="0">
                <a:latin typeface="Calibri"/>
                <a:cs typeface="Calibri"/>
              </a:rPr>
              <a:t>принятие 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мира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и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любви.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Есть </a:t>
            </a:r>
            <a:r>
              <a:rPr sz="2000" b="1" spc="-5" dirty="0">
                <a:latin typeface="Calibri"/>
                <a:cs typeface="Calibri"/>
              </a:rPr>
              <a:t>много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фраз, </a:t>
            </a:r>
            <a:r>
              <a:rPr sz="2000" b="1" spc="-10" dirty="0">
                <a:latin typeface="Calibri"/>
                <a:cs typeface="Calibri"/>
              </a:rPr>
              <a:t>которые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можно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использовать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как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идеи:</a:t>
            </a:r>
            <a:endParaRPr sz="2000">
              <a:latin typeface="Calibri"/>
              <a:cs typeface="Calibri"/>
            </a:endParaRPr>
          </a:p>
          <a:p>
            <a:pPr marL="723265" lvl="1" indent="-255904">
              <a:lnSpc>
                <a:spcPct val="100000"/>
              </a:lnSpc>
              <a:buAutoNum type="arabicPeriod"/>
              <a:tabLst>
                <a:tab pos="723900" algn="l"/>
              </a:tabLst>
            </a:pPr>
            <a:r>
              <a:rPr sz="2000" b="1" spc="-15" dirty="0">
                <a:latin typeface="Calibri"/>
                <a:cs typeface="Calibri"/>
              </a:rPr>
              <a:t>Молодец!</a:t>
            </a:r>
            <a:endParaRPr sz="2000">
              <a:latin typeface="Calibri"/>
              <a:cs typeface="Calibri"/>
            </a:endParaRPr>
          </a:p>
          <a:p>
            <a:pPr marL="723265" lvl="1" indent="-255904">
              <a:lnSpc>
                <a:spcPct val="100000"/>
              </a:lnSpc>
              <a:buAutoNum type="arabicPeriod"/>
              <a:tabLst>
                <a:tab pos="723900" algn="l"/>
              </a:tabLst>
            </a:pPr>
            <a:r>
              <a:rPr sz="2000" b="1" spc="-5" dirty="0">
                <a:latin typeface="Calibri"/>
                <a:cs typeface="Calibri"/>
              </a:rPr>
              <a:t>Хорошо.</a:t>
            </a:r>
            <a:endParaRPr sz="2000">
              <a:latin typeface="Calibri"/>
              <a:cs typeface="Calibri"/>
            </a:endParaRPr>
          </a:p>
          <a:p>
            <a:pPr marL="722630" lvl="1" indent="-255270">
              <a:lnSpc>
                <a:spcPct val="100000"/>
              </a:lnSpc>
              <a:spcBef>
                <a:spcPts val="5"/>
              </a:spcBef>
              <a:buAutoNum type="arabicPeriod"/>
              <a:tabLst>
                <a:tab pos="723265" algn="l"/>
              </a:tabLst>
            </a:pPr>
            <a:r>
              <a:rPr sz="2000" b="1" spc="-10" dirty="0">
                <a:latin typeface="Calibri"/>
                <a:cs typeface="Calibri"/>
              </a:rPr>
              <a:t>Отлично!</a:t>
            </a:r>
            <a:endParaRPr sz="2000">
              <a:latin typeface="Calibri"/>
              <a:cs typeface="Calibri"/>
            </a:endParaRPr>
          </a:p>
          <a:p>
            <a:pPr marL="722630" lvl="1" indent="-255270">
              <a:lnSpc>
                <a:spcPct val="100000"/>
              </a:lnSpc>
              <a:buAutoNum type="arabicPeriod"/>
              <a:tabLst>
                <a:tab pos="723265" algn="l"/>
              </a:tabLst>
            </a:pPr>
            <a:r>
              <a:rPr sz="2000" b="1" spc="-5" dirty="0">
                <a:latin typeface="Calibri"/>
                <a:cs typeface="Calibri"/>
              </a:rPr>
              <a:t>Значительно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лучше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меня.</a:t>
            </a:r>
            <a:endParaRPr sz="2000">
              <a:latin typeface="Calibri"/>
              <a:cs typeface="Calibri"/>
            </a:endParaRPr>
          </a:p>
          <a:p>
            <a:pPr marL="722630" lvl="1" indent="-255270">
              <a:lnSpc>
                <a:spcPct val="100000"/>
              </a:lnSpc>
              <a:buAutoNum type="arabicPeriod"/>
              <a:tabLst>
                <a:tab pos="723265" algn="l"/>
              </a:tabLst>
            </a:pPr>
            <a:r>
              <a:rPr sz="2000" b="1" dirty="0">
                <a:latin typeface="Calibri"/>
                <a:cs typeface="Calibri"/>
              </a:rPr>
              <a:t>Лучше,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чем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все,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кого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я знаю…</a:t>
            </a:r>
            <a:endParaRPr sz="2000">
              <a:latin typeface="Calibri"/>
              <a:cs typeface="Calibri"/>
            </a:endParaRPr>
          </a:p>
          <a:p>
            <a:pPr marL="67310">
              <a:lnSpc>
                <a:spcPct val="100000"/>
              </a:lnSpc>
              <a:spcBef>
                <a:spcPts val="1080"/>
              </a:spcBef>
            </a:pPr>
            <a:r>
              <a:rPr sz="2000" b="1" dirty="0">
                <a:latin typeface="Calibri"/>
                <a:cs typeface="Calibri"/>
              </a:rPr>
              <a:t>«Я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люблю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тебя»,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— именно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это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стоит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за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всеми </a:t>
            </a:r>
            <a:r>
              <a:rPr sz="2000" b="1" dirty="0">
                <a:latin typeface="Calibri"/>
                <a:cs typeface="Calibri"/>
              </a:rPr>
              <a:t>словами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и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фразами.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spc="-10" dirty="0">
                <a:latin typeface="Calibri"/>
                <a:cs typeface="Calibri"/>
              </a:rPr>
              <a:t>Каждому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из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нас так</a:t>
            </a:r>
            <a:r>
              <a:rPr sz="2000" b="1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важно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услышать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это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от </a:t>
            </a:r>
            <a:r>
              <a:rPr sz="2000" b="1" spc="-10" dirty="0">
                <a:latin typeface="Calibri"/>
                <a:cs typeface="Calibri"/>
              </a:rPr>
              <a:t>тех,</a:t>
            </a:r>
            <a:r>
              <a:rPr sz="2000" b="1" spc="-5" dirty="0">
                <a:latin typeface="Calibri"/>
                <a:cs typeface="Calibri"/>
              </a:rPr>
              <a:t> кто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нам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дорог.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Самое</a:t>
            </a:r>
            <a:endParaRPr sz="2000">
              <a:latin typeface="Calibri"/>
              <a:cs typeface="Calibri"/>
            </a:endParaRPr>
          </a:p>
          <a:p>
            <a:pPr marL="12700" marR="120650" algn="just">
              <a:lnSpc>
                <a:spcPct val="100000"/>
              </a:lnSpc>
            </a:pPr>
            <a:r>
              <a:rPr sz="2000" b="1" spc="-15" dirty="0">
                <a:latin typeface="Calibri"/>
                <a:cs typeface="Calibri"/>
              </a:rPr>
              <a:t>главное </a:t>
            </a:r>
            <a:r>
              <a:rPr sz="2000" b="1" dirty="0">
                <a:latin typeface="Calibri"/>
                <a:cs typeface="Calibri"/>
              </a:rPr>
              <a:t>—</a:t>
            </a:r>
            <a:r>
              <a:rPr sz="2000" b="1" spc="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прислушаться </a:t>
            </a:r>
            <a:r>
              <a:rPr sz="2000" b="1" dirty="0">
                <a:latin typeface="Calibri"/>
                <a:cs typeface="Calibri"/>
              </a:rPr>
              <a:t>к </a:t>
            </a:r>
            <a:r>
              <a:rPr sz="2000" b="1" spc="-5" dirty="0">
                <a:latin typeface="Calibri"/>
                <a:cs typeface="Calibri"/>
              </a:rPr>
              <a:t>себе, </a:t>
            </a:r>
            <a:r>
              <a:rPr sz="2000" b="1" dirty="0">
                <a:latin typeface="Calibri"/>
                <a:cs typeface="Calibri"/>
              </a:rPr>
              <a:t>к своим чувствам, </a:t>
            </a:r>
            <a:r>
              <a:rPr sz="2000" b="1" spc="-5" dirty="0">
                <a:latin typeface="Calibri"/>
                <a:cs typeface="Calibri"/>
              </a:rPr>
              <a:t>чтобы найти нужные </a:t>
            </a:r>
            <a:r>
              <a:rPr sz="2000" b="1" spc="-4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слова и </a:t>
            </a:r>
            <a:r>
              <a:rPr sz="2000" b="1" spc="-5" dirty="0">
                <a:latin typeface="Calibri"/>
                <a:cs typeface="Calibri"/>
              </a:rPr>
              <a:t>не </a:t>
            </a:r>
            <a:r>
              <a:rPr sz="2000" b="1" dirty="0">
                <a:latin typeface="Calibri"/>
                <a:cs typeface="Calibri"/>
              </a:rPr>
              <a:t>оставить их </a:t>
            </a:r>
            <a:r>
              <a:rPr sz="2000" b="1" spc="-5" dirty="0">
                <a:latin typeface="Calibri"/>
                <a:cs typeface="Calibri"/>
              </a:rPr>
              <a:t>про себя, </a:t>
            </a:r>
            <a:r>
              <a:rPr sz="2000" b="1" dirty="0">
                <a:latin typeface="Calibri"/>
                <a:cs typeface="Calibri"/>
              </a:rPr>
              <a:t>а </a:t>
            </a:r>
            <a:r>
              <a:rPr sz="2000" b="1" spc="-10" dirty="0">
                <a:latin typeface="Calibri"/>
                <a:cs typeface="Calibri"/>
              </a:rPr>
              <a:t>обязательно сказать ребенку, </a:t>
            </a:r>
            <a:r>
              <a:rPr sz="2000" b="1" spc="-5" dirty="0">
                <a:latin typeface="Calibri"/>
                <a:cs typeface="Calibri"/>
              </a:rPr>
              <a:t>вложив </a:t>
            </a:r>
            <a:r>
              <a:rPr sz="2000" b="1" dirty="0">
                <a:latin typeface="Calibri"/>
                <a:cs typeface="Calibri"/>
              </a:rPr>
              <a:t> в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них</a:t>
            </a:r>
            <a:r>
              <a:rPr sz="2000" b="1" dirty="0">
                <a:latin typeface="Calibri"/>
                <a:cs typeface="Calibri"/>
              </a:rPr>
              <a:t> всю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силу </a:t>
            </a:r>
            <a:r>
              <a:rPr sz="2000" b="1" dirty="0">
                <a:latin typeface="Calibri"/>
                <a:cs typeface="Calibri"/>
              </a:rPr>
              <a:t>своей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любви.</a:t>
            </a:r>
            <a:r>
              <a:rPr sz="2000" b="1" spc="-3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Как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пример,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предлагаем </a:t>
            </a:r>
            <a:r>
              <a:rPr sz="2000" b="1" dirty="0">
                <a:latin typeface="Calibri"/>
                <a:cs typeface="Calibri"/>
              </a:rPr>
              <a:t>Вам</a:t>
            </a:r>
            <a:r>
              <a:rPr sz="2000" b="1" spc="-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99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способов</a:t>
            </a:r>
            <a:endParaRPr sz="200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  <a:spcBef>
                <a:spcPts val="15"/>
              </a:spcBef>
            </a:pPr>
            <a:r>
              <a:rPr sz="2000" b="1" dirty="0">
                <a:latin typeface="Calibri"/>
                <a:cs typeface="Calibri"/>
              </a:rPr>
              <a:t>выразить</a:t>
            </a:r>
            <a:r>
              <a:rPr sz="2000" b="1" spc="-4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любовь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к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ребенку.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А Вы </a:t>
            </a:r>
            <a:r>
              <a:rPr sz="2000" b="1" spc="-10" dirty="0">
                <a:latin typeface="Calibri"/>
                <a:cs typeface="Calibri"/>
              </a:rPr>
              <a:t>придумайте</a:t>
            </a:r>
            <a:r>
              <a:rPr sz="2000" b="1" spc="-20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еще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sz="2000" b="1" spc="-15" dirty="0">
                <a:latin typeface="Calibri"/>
                <a:cs typeface="Calibri"/>
              </a:rPr>
              <a:t>один</a:t>
            </a:r>
            <a:r>
              <a:rPr sz="2000" b="1" spc="-2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свой</a:t>
            </a:r>
            <a:r>
              <a:rPr sz="2000" b="1" spc="-15" dirty="0">
                <a:latin typeface="Calibri"/>
                <a:cs typeface="Calibri"/>
              </a:rPr>
              <a:t> </a:t>
            </a:r>
            <a:r>
              <a:rPr sz="2000" b="1" spc="-5" dirty="0">
                <a:latin typeface="Calibri"/>
                <a:cs typeface="Calibri"/>
              </a:rPr>
              <a:t>способ!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1235760" y="349122"/>
            <a:ext cx="7177405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образовательной учреждение средняя общеобразовательная школа №1 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имени И. Нечаева п. Чистые Боры </a:t>
            </a:r>
            <a:endParaRPr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923794" y="2661361"/>
            <a:ext cx="3368675" cy="997585"/>
          </a:xfrm>
          <a:prstGeom prst="rect">
            <a:avLst/>
          </a:prstGeom>
        </p:spPr>
        <p:txBody>
          <a:bodyPr vert="horz" wrap="square" lIns="0" tIns="31750" rIns="0" bIns="0" rtlCol="0">
            <a:spAutoFit/>
          </a:bodyPr>
          <a:lstStyle/>
          <a:p>
            <a:pPr marL="12700" marR="5080" indent="34925">
              <a:lnSpc>
                <a:spcPts val="3800"/>
              </a:lnSpc>
              <a:spcBef>
                <a:spcPts val="250"/>
              </a:spcBef>
            </a:pPr>
            <a:r>
              <a:rPr sz="3200" b="1" spc="455" dirty="0">
                <a:solidFill>
                  <a:srgbClr val="036F6C"/>
                </a:solidFill>
                <a:latin typeface="Times New Roman"/>
                <a:cs typeface="Times New Roman"/>
              </a:rPr>
              <a:t>Берегите</a:t>
            </a:r>
            <a:r>
              <a:rPr sz="3200" b="1" spc="-6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200" b="1" spc="535" dirty="0">
                <a:solidFill>
                  <a:srgbClr val="036F6C"/>
                </a:solidFill>
                <a:latin typeface="Times New Roman"/>
                <a:cs typeface="Times New Roman"/>
              </a:rPr>
              <a:t>себя </a:t>
            </a:r>
            <a:r>
              <a:rPr sz="3200" b="1" spc="-78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200" b="1" spc="465" dirty="0">
                <a:solidFill>
                  <a:srgbClr val="036F6C"/>
                </a:solidFill>
                <a:latin typeface="Times New Roman"/>
                <a:cs typeface="Times New Roman"/>
              </a:rPr>
              <a:t>и</a:t>
            </a:r>
            <a:r>
              <a:rPr sz="3200" b="1" spc="-2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200" b="1" spc="475" dirty="0">
                <a:solidFill>
                  <a:srgbClr val="036F6C"/>
                </a:solidFill>
                <a:latin typeface="Times New Roman"/>
                <a:cs typeface="Times New Roman"/>
              </a:rPr>
              <a:t>своих</a:t>
            </a:r>
            <a:r>
              <a:rPr sz="3200" b="1" spc="-35" dirty="0">
                <a:solidFill>
                  <a:srgbClr val="036F6C"/>
                </a:solidFill>
                <a:latin typeface="Times New Roman"/>
                <a:cs typeface="Times New Roman"/>
              </a:rPr>
              <a:t> </a:t>
            </a:r>
            <a:r>
              <a:rPr sz="3200" b="1" spc="475" dirty="0">
                <a:solidFill>
                  <a:srgbClr val="036F6C"/>
                </a:solidFill>
                <a:latin typeface="Times New Roman"/>
                <a:cs typeface="Times New Roman"/>
              </a:rPr>
              <a:t>детей!</a:t>
            </a:r>
            <a:endParaRPr sz="3200" dirty="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1551</Words>
  <Application>Microsoft Office PowerPoint</Application>
  <PresentationFormat>Экран (4:3)</PresentationFormat>
  <Paragraphs>233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4" baseType="lpstr">
      <vt:lpstr>Calibri</vt:lpstr>
      <vt:lpstr>Candara</vt:lpstr>
      <vt:lpstr>Tahoma</vt:lpstr>
      <vt:lpstr>Times New Roman</vt:lpstr>
      <vt:lpstr>Verdana</vt:lpstr>
      <vt:lpstr>Wingdings</vt:lpstr>
      <vt:lpstr>Office Theme</vt:lpstr>
      <vt:lpstr>Презентация PowerPoint</vt:lpstr>
      <vt:lpstr>Для чего мы собрались?</vt:lpstr>
      <vt:lpstr>Спросите себя:</vt:lpstr>
      <vt:lpstr>Что происходит в подростковом возрасте?</vt:lpstr>
      <vt:lpstr>Почему подростки уязвимы?</vt:lpstr>
      <vt:lpstr>Что может стать угрозой?</vt:lpstr>
      <vt:lpstr>ОПАСНЫЕ ГРУППЫ ИНТЕРНЕТА</vt:lpstr>
      <vt:lpstr>ОПАСНЫЕ ГРУППЫ ИНТЕРНЕТА</vt:lpstr>
      <vt:lpstr>ОПАСНЫЕ ГРУППЫ ИНТЕРНЕТА</vt:lpstr>
      <vt:lpstr>Кто такие Подростки «группы риска»?</vt:lpstr>
      <vt:lpstr>Показатели участия ребенка  в «опасных» группах</vt:lpstr>
      <vt:lpstr>Внимание, УГРОЗА!</vt:lpstr>
      <vt:lpstr>как предотвратить беду?</vt:lpstr>
      <vt:lpstr>1. Сохраняйте  спокойствие.</vt:lpstr>
      <vt:lpstr>2. Оцените степень  Вашего участия.</vt:lpstr>
      <vt:lpstr>3. Установите доверительный контакт.</vt:lpstr>
      <vt:lpstr>4. Поддерживайте доверительные отношения с ребенком.</vt:lpstr>
      <vt:lpstr>5. Создайте домашнюю традицию ежедневно обсуждать проблемы и трудности.</vt:lpstr>
      <vt:lpstr>6. Контролируйте пребывание ребенка в сети  с помощью технических средств</vt:lpstr>
      <vt:lpstr>7. Учите ребенка и справляться с трудностями.</vt:lpstr>
      <vt:lpstr>8. Говорите по душам</vt:lpstr>
      <vt:lpstr>9. Обратитесь за помощью к специалистам</vt:lpstr>
      <vt:lpstr>Презентация PowerPoint</vt:lpstr>
      <vt:lpstr>Презентация PowerPoint</vt:lpstr>
      <vt:lpstr>Это Важно!</vt:lpstr>
      <vt:lpstr>«Домашнее Задание»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VHS</dc:creator>
  <cp:lastModifiedBy>User</cp:lastModifiedBy>
  <cp:revision>1</cp:revision>
  <dcterms:created xsi:type="dcterms:W3CDTF">2022-05-12T12:20:51Z</dcterms:created>
  <dcterms:modified xsi:type="dcterms:W3CDTF">2025-12-01T07:43:10Z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2017-04-02T00:00:00Z</vt:filetime>
  </property>
  <property fmtid="{D5CDD505-2E9C-101B-9397-08002B2CF9AE}" pid="3" name="Creator">
    <vt:lpwstr>Microsoft® Office PowerPoint® 2007</vt:lpwstr>
  </property>
  <property fmtid="{D5CDD505-2E9C-101B-9397-08002B2CF9AE}" pid="4" name="LastSaved">
    <vt:filetime>2022-05-12T00:00:00Z</vt:filetime>
  </property>
</Properties>
</file>