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62" r:id="rId2"/>
    <p:sldId id="265" r:id="rId3"/>
    <p:sldId id="263" r:id="rId4"/>
    <p:sldId id="258" r:id="rId5"/>
    <p:sldId id="268" r:id="rId6"/>
    <p:sldId id="257" r:id="rId7"/>
    <p:sldId id="271" r:id="rId8"/>
    <p:sldId id="273" r:id="rId9"/>
    <p:sldId id="260" r:id="rId10"/>
    <p:sldId id="270" r:id="rId11"/>
    <p:sldId id="272" r:id="rId1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CC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3017" autoAdjust="0"/>
    <p:restoredTop sz="94660"/>
  </p:normalViewPr>
  <p:slideViewPr>
    <p:cSldViewPr>
      <p:cViewPr>
        <p:scale>
          <a:sx n="94" d="100"/>
          <a:sy n="94" d="100"/>
        </p:scale>
        <p:origin x="-1410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30.09.2021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418596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0" name="Подзаголовок 19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lIns="182880"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30.09.2021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11" name="Номер слайда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470FB7-42A7-4F93-AE04-5C799A6A24F0}" type="datetimeFigureOut">
              <a:rPr lang="ru-RU" smtClean="0"/>
              <a:t>30.09.2021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5F6954-586A-4FCE-A2F7-6062F744DBFF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</p:sldLayoutIdLst>
  <p:txStyles>
    <p:titleStyle/>
    <p:bodyStyle/>
    <p:otherStyle/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971600" y="5877272"/>
            <a:ext cx="712879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rgbClr val="FF0000"/>
                </a:solidFill>
                <a:latin typeface="Bookman Old Style" pitchFamily="18" charset="0"/>
              </a:rPr>
              <a:t>Памятка для родителей </a:t>
            </a:r>
            <a:endParaRPr lang="ru-RU" dirty="0">
              <a:solidFill>
                <a:srgbClr val="FF0000"/>
              </a:solidFill>
              <a:latin typeface="Bookman Old Style" pitchFamily="18" charset="0"/>
            </a:endParaRPr>
          </a:p>
          <a:p>
            <a:pPr algn="ctr"/>
            <a:r>
              <a:rPr lang="ru-RU" b="1" dirty="0" smtClean="0">
                <a:solidFill>
                  <a:srgbClr val="FF0000"/>
                </a:solidFill>
                <a:latin typeface="Bookman Old Style" pitchFamily="18" charset="0"/>
              </a:rPr>
              <a:t>«Профилактика жестокого обращения </a:t>
            </a:r>
            <a:r>
              <a:rPr lang="ru-RU" b="1" dirty="0">
                <a:solidFill>
                  <a:srgbClr val="FF0000"/>
                </a:solidFill>
                <a:latin typeface="Bookman Old Style" pitchFamily="18" charset="0"/>
              </a:rPr>
              <a:t>с детьми»</a:t>
            </a:r>
            <a:endParaRPr lang="ru-RU" dirty="0">
              <a:solidFill>
                <a:srgbClr val="FF0000"/>
              </a:solidFill>
              <a:latin typeface="Bookman Old Style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971600" y="620688"/>
            <a:ext cx="7272808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latin typeface="Times New Roman" pitchFamily="18" charset="0"/>
                <a:cs typeface="Times New Roman" pitchFamily="18" charset="0"/>
              </a:rPr>
              <a:t>Прежде чем применить физическое наказание к ребенку,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3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ОСТАНОВИТЕСЬ!</a:t>
            </a:r>
            <a:endParaRPr lang="ru-RU" sz="32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3728" y="1772816"/>
            <a:ext cx="4982953" cy="307006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Прямоугольник 6"/>
          <p:cNvSpPr/>
          <p:nvPr/>
        </p:nvSpPr>
        <p:spPr>
          <a:xfrm>
            <a:off x="6516216" y="4725144"/>
            <a:ext cx="2232248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b="1" dirty="0" smtClean="0">
                <a:solidFill>
                  <a:schemeClr val="accent2"/>
                </a:solidFill>
                <a:latin typeface="Bookman Old Style" pitchFamily="18" charset="0"/>
              </a:rPr>
              <a:t>Подготовил:</a:t>
            </a:r>
          </a:p>
          <a:p>
            <a:r>
              <a:rPr lang="ru-RU" sz="1400" b="1" dirty="0" smtClean="0">
                <a:solidFill>
                  <a:schemeClr val="accent2"/>
                </a:solidFill>
                <a:latin typeface="Bookman Old Style" pitchFamily="18" charset="0"/>
              </a:rPr>
              <a:t>Социальный педагог </a:t>
            </a:r>
          </a:p>
          <a:p>
            <a:r>
              <a:rPr lang="ru-RU" sz="1400" b="1" dirty="0" smtClean="0">
                <a:solidFill>
                  <a:schemeClr val="accent2"/>
                </a:solidFill>
                <a:latin typeface="Bookman Old Style" pitchFamily="18" charset="0"/>
              </a:rPr>
              <a:t>МБОУ СОШ </a:t>
            </a:r>
            <a:r>
              <a:rPr lang="ru-RU" sz="1400" b="1" dirty="0" err="1" smtClean="0">
                <a:solidFill>
                  <a:schemeClr val="accent2"/>
                </a:solidFill>
                <a:latin typeface="Bookman Old Style" pitchFamily="18" charset="0"/>
              </a:rPr>
              <a:t>с.Кировское</a:t>
            </a:r>
            <a:endParaRPr lang="ru-RU" sz="1400" b="1" dirty="0" smtClean="0">
              <a:solidFill>
                <a:schemeClr val="accent2"/>
              </a:solidFill>
              <a:latin typeface="Bookman Old Style" pitchFamily="18" charset="0"/>
            </a:endParaRPr>
          </a:p>
          <a:p>
            <a:r>
              <a:rPr lang="ru-RU" sz="1400" b="1" dirty="0" err="1" smtClean="0">
                <a:solidFill>
                  <a:schemeClr val="accent2"/>
                </a:solidFill>
                <a:latin typeface="Bookman Old Style" pitchFamily="18" charset="0"/>
              </a:rPr>
              <a:t>Фисуненко</a:t>
            </a:r>
            <a:r>
              <a:rPr lang="ru-RU" sz="1400" b="1" dirty="0" smtClean="0">
                <a:solidFill>
                  <a:schemeClr val="accent2"/>
                </a:solidFill>
                <a:latin typeface="Bookman Old Style" pitchFamily="18" charset="0"/>
              </a:rPr>
              <a:t> Юлия </a:t>
            </a:r>
          </a:p>
          <a:p>
            <a:r>
              <a:rPr lang="ru-RU" sz="1400" b="1" smtClean="0">
                <a:solidFill>
                  <a:schemeClr val="accent2"/>
                </a:solidFill>
                <a:latin typeface="Bookman Old Style" pitchFamily="18" charset="0"/>
              </a:rPr>
              <a:t>Георгиевна.</a:t>
            </a:r>
            <a:endParaRPr lang="ru-RU" sz="1400" b="1" dirty="0" smtClean="0">
              <a:solidFill>
                <a:schemeClr val="accent2"/>
              </a:solidFill>
              <a:latin typeface="Bookman Old Style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656232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2"/>
          <p:cNvSpPr>
            <a:spLocks noGrp="1" noChangeArrowheads="1"/>
          </p:cNvSpPr>
          <p:nvPr>
            <p:ph type="title"/>
          </p:nvPr>
        </p:nvSpPr>
        <p:spPr>
          <a:xfrm>
            <a:off x="467544" y="476672"/>
            <a:ext cx="8230369" cy="576064"/>
          </a:xfrm>
          <a:solidFill>
            <a:srgbClr val="99FF99"/>
          </a:solidFill>
        </p:spPr>
        <p:txBody>
          <a:bodyPr>
            <a:normAutofit/>
          </a:bodyPr>
          <a:lstStyle/>
          <a:p>
            <a:pPr algn="ctr" eaLnBrk="1" hangingPunct="1"/>
            <a:r>
              <a:rPr lang="ru-RU" b="1" dirty="0" smtClean="0"/>
              <a:t>Уважаемые родители!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467544" y="1166843"/>
            <a:ext cx="8136904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 smtClean="0"/>
              <a:t> </a:t>
            </a:r>
          </a:p>
          <a:p>
            <a:pPr algn="just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Данная информация  – не попытка обвинить кого-либо из Вас в жестокости и насилии по отношению к собственному ребёнку. Мы понимаем, что воспитание детей очень сложная жизненная задача каждого, кто стал мамой или папой. И  именно поэтому, подходя к решению этой важной задачи, каждому из нас, родителей, необходимо в первую очередь, приложить своё терпение, любовь, и, конечно же, уважение к хрупкой жизни ребёнка, которая долгое время находится в наших руках и зависит от нас.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656232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971600" y="5877272"/>
            <a:ext cx="712879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rgbClr val="FF0000"/>
                </a:solidFill>
                <a:latin typeface="Bookman Old Style" pitchFamily="18" charset="0"/>
              </a:rPr>
              <a:t>Памятка для родителей </a:t>
            </a:r>
            <a:endParaRPr lang="ru-RU" dirty="0" smtClean="0">
              <a:solidFill>
                <a:srgbClr val="FF0000"/>
              </a:solidFill>
              <a:latin typeface="Bookman Old Style" pitchFamily="18" charset="0"/>
            </a:endParaRPr>
          </a:p>
          <a:p>
            <a:pPr algn="ctr"/>
            <a:r>
              <a:rPr lang="ru-RU" b="1" dirty="0" smtClean="0">
                <a:solidFill>
                  <a:srgbClr val="FF0000"/>
                </a:solidFill>
                <a:latin typeface="Bookman Old Style" pitchFamily="18" charset="0"/>
              </a:rPr>
              <a:t>«Профилактика жестокого обращения с детьми»</a:t>
            </a:r>
            <a:endParaRPr lang="ru-RU" dirty="0">
              <a:solidFill>
                <a:srgbClr val="FF0000"/>
              </a:solidFill>
              <a:latin typeface="Bookman Old Style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67544" y="260648"/>
            <a:ext cx="4248472" cy="54599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80000"/>
              </a:lnSpc>
            </a:pPr>
            <a:endParaRPr lang="ru-RU" b="1" i="1" dirty="0" smtClean="0">
              <a:solidFill>
                <a:srgbClr val="A50021"/>
              </a:solidFill>
              <a:latin typeface="Georgia" pitchFamily="18" charset="0"/>
            </a:endParaRPr>
          </a:p>
          <a:p>
            <a:pPr algn="ctr">
              <a:lnSpc>
                <a:spcPct val="80000"/>
              </a:lnSpc>
            </a:pPr>
            <a:endParaRPr lang="ru-RU" b="1" i="1" dirty="0" smtClean="0">
              <a:solidFill>
                <a:srgbClr val="A50021"/>
              </a:solidFill>
              <a:latin typeface="Georgia" pitchFamily="18" charset="0"/>
            </a:endParaRPr>
          </a:p>
          <a:p>
            <a:pPr algn="ctr">
              <a:lnSpc>
                <a:spcPct val="80000"/>
              </a:lnSpc>
            </a:pPr>
            <a:r>
              <a:rPr lang="ru-RU" sz="2000" b="1" i="1" dirty="0" smtClean="0">
                <a:solidFill>
                  <a:srgbClr val="A50021"/>
                </a:solidFill>
                <a:latin typeface="Georgia" pitchFamily="18" charset="0"/>
              </a:rPr>
              <a:t>Научными исследованиями установлено, что:</a:t>
            </a:r>
          </a:p>
          <a:p>
            <a:pPr algn="ctr">
              <a:lnSpc>
                <a:spcPct val="80000"/>
              </a:lnSpc>
            </a:pPr>
            <a:endParaRPr lang="ru-RU" sz="2000" b="1" i="1" dirty="0" smtClean="0">
              <a:solidFill>
                <a:srgbClr val="A50021"/>
              </a:solidFill>
              <a:latin typeface="Georgia" pitchFamily="18" charset="0"/>
            </a:endParaRPr>
          </a:p>
          <a:p>
            <a:pPr>
              <a:lnSpc>
                <a:spcPct val="80000"/>
              </a:lnSpc>
              <a:buClr>
                <a:srgbClr val="A50021"/>
              </a:buClr>
              <a:buFont typeface="Wingdings" pitchFamily="2" charset="2"/>
              <a:buChar char="§"/>
            </a:pPr>
            <a:r>
              <a:rPr lang="ru-RU" sz="2000" dirty="0" smtClean="0">
                <a:latin typeface="Georgia" pitchFamily="18" charset="0"/>
              </a:rPr>
              <a:t>насилие в той или иной форме совершается в каждой четвертой российской семье;</a:t>
            </a:r>
          </a:p>
          <a:p>
            <a:pPr>
              <a:lnSpc>
                <a:spcPct val="80000"/>
              </a:lnSpc>
              <a:buClr>
                <a:srgbClr val="A50021"/>
              </a:buClr>
            </a:pPr>
            <a:endParaRPr lang="ru-RU" sz="2000" dirty="0" smtClean="0">
              <a:latin typeface="Georgia" pitchFamily="18" charset="0"/>
            </a:endParaRPr>
          </a:p>
          <a:p>
            <a:pPr>
              <a:lnSpc>
                <a:spcPct val="80000"/>
              </a:lnSpc>
              <a:buClr>
                <a:srgbClr val="A50021"/>
              </a:buClr>
              <a:buFont typeface="Wingdings" pitchFamily="2" charset="2"/>
              <a:buChar char="§"/>
            </a:pPr>
            <a:r>
              <a:rPr lang="ru-RU" sz="2000" dirty="0" smtClean="0">
                <a:latin typeface="Georgia" pitchFamily="18" charset="0"/>
              </a:rPr>
              <a:t>ежегодно около 2 млн. детей в возрасте до 14 лет избиваются родителями;</a:t>
            </a:r>
          </a:p>
          <a:p>
            <a:pPr>
              <a:lnSpc>
                <a:spcPct val="80000"/>
              </a:lnSpc>
              <a:buClr>
                <a:srgbClr val="A50021"/>
              </a:buClr>
            </a:pPr>
            <a:endParaRPr lang="ru-RU" sz="2000" dirty="0" smtClean="0">
              <a:latin typeface="Georgia" pitchFamily="18" charset="0"/>
            </a:endParaRPr>
          </a:p>
          <a:p>
            <a:pPr>
              <a:lnSpc>
                <a:spcPct val="80000"/>
              </a:lnSpc>
              <a:buClr>
                <a:srgbClr val="A50021"/>
              </a:buClr>
              <a:buFont typeface="Wingdings" pitchFamily="2" charset="2"/>
              <a:buChar char="§"/>
            </a:pPr>
            <a:r>
              <a:rPr lang="ru-RU" sz="2000" dirty="0" smtClean="0">
                <a:latin typeface="Georgia" pitchFamily="18" charset="0"/>
              </a:rPr>
              <a:t>для 10% этих детей исходом становится смерть, а для 2 тыс.- самоубийство;</a:t>
            </a:r>
          </a:p>
          <a:p>
            <a:pPr>
              <a:lnSpc>
                <a:spcPct val="80000"/>
              </a:lnSpc>
              <a:buClr>
                <a:srgbClr val="A50021"/>
              </a:buClr>
            </a:pPr>
            <a:endParaRPr lang="ru-RU" sz="2000" dirty="0" smtClean="0">
              <a:latin typeface="Georgia" pitchFamily="18" charset="0"/>
            </a:endParaRPr>
          </a:p>
          <a:p>
            <a:pPr>
              <a:lnSpc>
                <a:spcPct val="80000"/>
              </a:lnSpc>
              <a:buClr>
                <a:srgbClr val="A50021"/>
              </a:buClr>
              <a:buFont typeface="Wingdings" pitchFamily="2" charset="2"/>
              <a:buChar char="§"/>
            </a:pPr>
            <a:r>
              <a:rPr lang="ru-RU" sz="2000" dirty="0" smtClean="0">
                <a:latin typeface="Georgia" pitchFamily="18" charset="0"/>
              </a:rPr>
              <a:t>более 50 тыс. детей в течение года уходят из дома, спасаясь от собственных родителей, а 25 тыс. несовершеннолетних находятся в розыске.</a:t>
            </a:r>
            <a:endParaRPr lang="ru-RU" sz="2000" dirty="0">
              <a:latin typeface="Georgia" pitchFamily="18" charset="0"/>
            </a:endParaRPr>
          </a:p>
        </p:txBody>
      </p:sp>
      <p:pic>
        <p:nvPicPr>
          <p:cNvPr id="6" name="Picture 4" descr="41934889_bit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644008" y="692696"/>
            <a:ext cx="3748410" cy="505919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1660907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971600" y="5877272"/>
            <a:ext cx="712879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rgbClr val="FF0000"/>
                </a:solidFill>
                <a:latin typeface="Bookman Old Style" pitchFamily="18" charset="0"/>
              </a:rPr>
              <a:t>Памятка для родителей </a:t>
            </a:r>
            <a:endParaRPr lang="ru-RU" dirty="0">
              <a:solidFill>
                <a:srgbClr val="FF0000"/>
              </a:solidFill>
              <a:latin typeface="Bookman Old Style" pitchFamily="18" charset="0"/>
            </a:endParaRPr>
          </a:p>
          <a:p>
            <a:pPr algn="ctr"/>
            <a:r>
              <a:rPr lang="ru-RU" b="1" dirty="0">
                <a:solidFill>
                  <a:srgbClr val="FF0000"/>
                </a:solidFill>
                <a:latin typeface="Bookman Old Style" pitchFamily="18" charset="0"/>
              </a:rPr>
              <a:t>«Противодействие жестокому обращению с детьми»</a:t>
            </a:r>
            <a:endParaRPr lang="ru-RU" dirty="0">
              <a:solidFill>
                <a:srgbClr val="FF0000"/>
              </a:solidFill>
              <a:latin typeface="Bookman Old Style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467544" y="476672"/>
            <a:ext cx="468052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Пренебрежение основными потребностями ребенка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539552" y="2132856"/>
            <a:ext cx="4752528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Постоянное или периодическое неисполнение родителями или лицами, их заменяющими, своих обязанностей по удовлетворению потребностей ребенка в развитии и заботе, пище и крове, медицинской помощи и безопасности, приводящее к ухудшению состояния здоровья ребенка, нарушению его развития или получению травмы.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 descr="C:\Users\Lena\Downloads\98b8b5fc1f2b76f57c4150009d77f60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364088" y="620688"/>
            <a:ext cx="3247708" cy="244827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6656232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ик 10"/>
          <p:cNvSpPr/>
          <p:nvPr/>
        </p:nvSpPr>
        <p:spPr>
          <a:xfrm>
            <a:off x="467544" y="476672"/>
            <a:ext cx="8280920" cy="1200329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ru-RU" sz="2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Последствия жестокого обращения,</a:t>
            </a:r>
          </a:p>
          <a:p>
            <a:r>
              <a:rPr lang="ru-RU" sz="2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пережитого ребенком, учитывая его возрастные особенности: </a:t>
            </a:r>
            <a:endParaRPr lang="ru-RU" sz="2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12" name="Таблица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34107006"/>
              </p:ext>
            </p:extLst>
          </p:nvPr>
        </p:nvGraphicFramePr>
        <p:xfrm>
          <a:off x="323528" y="1730328"/>
          <a:ext cx="8496944" cy="4511340"/>
        </p:xfrm>
        <a:graphic>
          <a:graphicData uri="http://schemas.openxmlformats.org/drawingml/2006/table">
            <a:tbl>
              <a:tblPr/>
              <a:tblGrid>
                <a:gridCol w="2957491"/>
                <a:gridCol w="5539453"/>
              </a:tblGrid>
              <a:tr h="495348">
                <a:tc>
                  <a:txBody>
                    <a:bodyPr/>
                    <a:lstStyle/>
                    <a:p>
                      <a:pPr marL="0" algn="ctr" rtl="0" eaLnBrk="1" fontAlgn="t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800" b="1" i="0" u="none" strike="noStrike" kern="12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Возраст</a:t>
                      </a:r>
                    </a:p>
                  </a:txBody>
                  <a:tcPr marL="67943" marR="67943" marT="33972" marB="33972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rtl="0" eaLnBrk="1" fontAlgn="t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800" b="1" i="0" u="none" strike="noStrike" kern="12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Реакция на психологическую травму </a:t>
                      </a:r>
                    </a:p>
                  </a:txBody>
                  <a:tcPr marL="67943" marR="67943" marT="33972" marB="33972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AEA"/>
                    </a:solidFill>
                  </a:tcPr>
                </a:tc>
              </a:tr>
              <a:tr h="992805">
                <a:tc>
                  <a:txBody>
                    <a:bodyPr/>
                    <a:lstStyle/>
                    <a:p>
                      <a:pPr marL="0" algn="l" rtl="0" eaLnBrk="1" fontAlgn="t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kumimoji="0" lang="ru-RU" sz="1600" b="0" i="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Средний   школьный возраст</a:t>
                      </a:r>
                    </a:p>
                    <a:p>
                      <a:pPr marL="0" algn="l" rtl="0" eaLnBrk="1" fontAlgn="t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kumimoji="0" lang="ru-RU" sz="1600" b="0" i="0" u="none" strike="noStrike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(11 – 15 лет)</a:t>
                      </a:r>
                      <a:endParaRPr lang="ru-RU" sz="1600" b="0" i="0" u="none" strike="noStrike" kern="1200" dirty="0">
                        <a:solidFill>
                          <a:schemeClr val="dk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7943" marR="67943" marT="33972" marB="33972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суицидальные попытки;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сбежавшие из дома дети умирают от голода и холода, становятся жертвами других детей, также сбежавших от домашнего насилия .</a:t>
                      </a:r>
                    </a:p>
                    <a:p>
                      <a:pPr marL="0" algn="l" rtl="0" eaLnBrk="1" fontAlgn="t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ru-RU" sz="1600" b="0" i="0" u="none" strike="noStrike" kern="1200" dirty="0">
                        <a:solidFill>
                          <a:schemeClr val="dk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7943" marR="67943" marT="33972" marB="33972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AEA"/>
                    </a:solidFill>
                  </a:tcPr>
                </a:tc>
              </a:tr>
              <a:tr h="1283779">
                <a:tc>
                  <a:txBody>
                    <a:bodyPr/>
                    <a:lstStyle/>
                    <a:p>
                      <a:pPr marL="0" algn="l" rtl="0" eaLnBrk="1" fontAlgn="t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600" b="0" i="0" u="none" strike="noStrike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 Подростки</a:t>
                      </a:r>
                    </a:p>
                    <a:p>
                      <a:pPr marL="0" algn="l" rtl="0" eaLnBrk="1" fontAlgn="t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600" b="0" i="0" u="none" strike="noStrike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 (15-18 лет)</a:t>
                      </a:r>
                      <a:endParaRPr lang="ru-RU" sz="1600" b="0" i="0" u="none" strike="noStrike" kern="1200" dirty="0">
                        <a:solidFill>
                          <a:schemeClr val="dk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7943" marR="67943" marT="33972" marB="33972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609600" indent="-609600"/>
                      <a:r>
                        <a:rPr lang="ru-RU" sz="1800" dirty="0" smtClean="0">
                          <a:latin typeface="Times New Roman" pitchFamily="18" charset="0"/>
                          <a:cs typeface="Times New Roman" pitchFamily="18" charset="0"/>
                        </a:rPr>
                        <a:t>побеги из дома;</a:t>
                      </a:r>
                    </a:p>
                    <a:p>
                      <a:pPr marL="609600" indent="-609600"/>
                      <a:r>
                        <a:rPr lang="ru-RU" sz="1800" dirty="0" smtClean="0">
                          <a:latin typeface="Times New Roman" pitchFamily="18" charset="0"/>
                          <a:cs typeface="Times New Roman" pitchFamily="18" charset="0"/>
                        </a:rPr>
                        <a:t>суицидальные попытки;</a:t>
                      </a:r>
                    </a:p>
                    <a:p>
                      <a:pPr marL="609600" indent="-609600"/>
                      <a:r>
                        <a:rPr lang="ru-RU" sz="1800" dirty="0" smtClean="0">
                          <a:latin typeface="Times New Roman" pitchFamily="18" charset="0"/>
                          <a:cs typeface="Times New Roman" pitchFamily="18" charset="0"/>
                        </a:rPr>
                        <a:t>употребления алкоголя, наркотиков;</a:t>
                      </a:r>
                    </a:p>
                    <a:p>
                      <a:pPr marL="609600" indent="-609600"/>
                      <a:r>
                        <a:rPr lang="ru-RU" sz="1800" dirty="0" smtClean="0">
                          <a:latin typeface="Times New Roman" pitchFamily="18" charset="0"/>
                          <a:cs typeface="Times New Roman" pitchFamily="18" charset="0"/>
                        </a:rPr>
                        <a:t>низкая самооценка</a:t>
                      </a:r>
                    </a:p>
                    <a:p>
                      <a:pPr marL="609600" indent="-609600"/>
                      <a:r>
                        <a:rPr lang="ru-RU" sz="1800" dirty="0" smtClean="0">
                          <a:latin typeface="Times New Roman" pitchFamily="18" charset="0"/>
                          <a:cs typeface="Times New Roman" pitchFamily="18" charset="0"/>
                        </a:rPr>
                        <a:t>депрессии;</a:t>
                      </a:r>
                    </a:p>
                    <a:p>
                      <a:pPr marL="609600" indent="-609600"/>
                      <a:r>
                        <a:rPr lang="ru-RU" sz="1800" dirty="0" smtClean="0">
                          <a:latin typeface="Times New Roman" pitchFamily="18" charset="0"/>
                          <a:cs typeface="Times New Roman" pitchFamily="18" charset="0"/>
                        </a:rPr>
                        <a:t>нарушение межличностных отношений</a:t>
                      </a:r>
                    </a:p>
                    <a:p>
                      <a:pPr>
                        <a:lnSpc>
                          <a:spcPct val="90000"/>
                        </a:lnSpc>
                        <a:buClr>
                          <a:schemeClr val="accent2"/>
                        </a:buClr>
                        <a:buFont typeface="Wingdings" pitchFamily="2" charset="2"/>
                        <a:buNone/>
                      </a:pPr>
                      <a:r>
                        <a:rPr lang="ru-RU" sz="1800" dirty="0" smtClean="0">
                          <a:latin typeface="Times New Roman" pitchFamily="18" charset="0"/>
                          <a:cs typeface="Times New Roman" pitchFamily="18" charset="0"/>
                        </a:rPr>
                        <a:t>уход в религиозные секты,</a:t>
                      </a:r>
                      <a:r>
                        <a:rPr lang="ru-RU" sz="18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800" dirty="0" smtClean="0">
                          <a:latin typeface="Times New Roman" pitchFamily="18" charset="0"/>
                          <a:cs typeface="Times New Roman" pitchFamily="18" charset="0"/>
                        </a:rPr>
                        <a:t>неформальные группы с криминальной  направленностью;</a:t>
                      </a:r>
                    </a:p>
                    <a:p>
                      <a:pPr>
                        <a:lnSpc>
                          <a:spcPct val="90000"/>
                        </a:lnSpc>
                        <a:buClr>
                          <a:schemeClr val="accent2"/>
                        </a:buClr>
                        <a:buFont typeface="Wingdings" pitchFamily="2" charset="2"/>
                        <a:buNone/>
                      </a:pPr>
                      <a:r>
                        <a:rPr lang="ru-RU" sz="1800" dirty="0" smtClean="0">
                          <a:latin typeface="Times New Roman" pitchFamily="18" charset="0"/>
                          <a:cs typeface="Times New Roman" pitchFamily="18" charset="0"/>
                        </a:rPr>
                        <a:t>агрессивное, преступное поведение детей;</a:t>
                      </a:r>
                    </a:p>
                    <a:p>
                      <a:pPr marL="609600" indent="-609600"/>
                      <a:endParaRPr lang="ru-RU" sz="1800" b="0" i="0" u="none" strike="noStrike" kern="1200" dirty="0">
                        <a:solidFill>
                          <a:schemeClr val="dk1"/>
                        </a:solidFill>
                        <a:latin typeface="+mj-lt"/>
                      </a:endParaRPr>
                    </a:p>
                  </a:txBody>
                  <a:tcPr marL="67943" marR="67943" marT="33972" marB="33972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AEA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656232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467544" y="476672"/>
            <a:ext cx="8136904" cy="43704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solidFill>
                  <a:srgbClr val="0070C0"/>
                </a:solidFill>
                <a:latin typeface="Bookman Old Style" pitchFamily="18" charset="0"/>
              </a:rPr>
              <a:t>Какой урок выносит ребенок из жестокости</a:t>
            </a:r>
            <a:r>
              <a:rPr lang="ru-RU" sz="2400" b="1" dirty="0" smtClean="0">
                <a:solidFill>
                  <a:srgbClr val="0070C0"/>
                </a:solidFill>
                <a:latin typeface="Bookman Old Style" pitchFamily="18" charset="0"/>
              </a:rPr>
              <a:t>?</a:t>
            </a:r>
          </a:p>
          <a:p>
            <a:pPr algn="ctr"/>
            <a:endParaRPr lang="ru-RU" sz="2000" dirty="0">
              <a:solidFill>
                <a:srgbClr val="0070C0"/>
              </a:solidFill>
              <a:latin typeface="Bookman Old Style" pitchFamily="18" charset="0"/>
            </a:endParaRPr>
          </a:p>
          <a:p>
            <a:pPr marL="342900" indent="-342900" algn="just">
              <a:buFont typeface="Arial" pitchFamily="34" charset="0"/>
              <a:buChar char="•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Ребенок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не заслуживает уважения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342900" indent="-342900" algn="just"/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 algn="just">
              <a:buFont typeface="Arial" pitchFamily="34" charset="0"/>
              <a:buChar char="•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От взрослых нет защиты. </a:t>
            </a:r>
          </a:p>
          <a:p>
            <a:pPr marL="342900" indent="-342900" algn="just"/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 algn="just">
              <a:buFont typeface="Arial" pitchFamily="34" charset="0"/>
              <a:buChar char="•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Хорошему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можно научиться посредством наказания (оно обычно научает ребенка желанию наказывать, в свою очередь других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).</a:t>
            </a:r>
          </a:p>
          <a:p>
            <a:pPr marL="342900" indent="-342900" algn="just"/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 algn="just">
              <a:buFont typeface="Arial" pitchFamily="34" charset="0"/>
              <a:buChar char="•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Страдание не нужно принимать близко к сердцу, его следует игнорировать.</a:t>
            </a:r>
          </a:p>
          <a:p>
            <a:pPr marL="342900" indent="-342900" algn="just">
              <a:buFont typeface="+mj-lt"/>
              <a:buAutoNum type="arabicPeriod"/>
            </a:pP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 algn="just">
              <a:buFont typeface="Arial" pitchFamily="34" charset="0"/>
              <a:buChar char="•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Насилие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- это проявление любви (на этой почве вырастают многие извращения). 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 algn="just"/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 algn="just">
              <a:buFont typeface="Arial" pitchFamily="34" charset="0"/>
              <a:buChar char="•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Отрицание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чувств - нормальное здоровое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явление.</a:t>
            </a:r>
          </a:p>
        </p:txBody>
      </p:sp>
    </p:spTree>
    <p:extLst>
      <p:ext uri="{BB962C8B-B14F-4D97-AF65-F5344CB8AC3E}">
        <p14:creationId xmlns:p14="http://schemas.microsoft.com/office/powerpoint/2010/main" val="34373776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95536" y="476672"/>
            <a:ext cx="7920880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solidFill>
                  <a:srgbClr val="0070C0"/>
                </a:solidFill>
                <a:latin typeface="Bookman Old Style" pitchFamily="18" charset="0"/>
              </a:rPr>
              <a:t>Каким образом проявляется вытесненный гнев у детей</a:t>
            </a:r>
            <a:r>
              <a:rPr lang="ru-RU" sz="2400" b="1" dirty="0" smtClean="0">
                <a:solidFill>
                  <a:srgbClr val="0070C0"/>
                </a:solidFill>
                <a:latin typeface="Bookman Old Style" pitchFamily="18" charset="0"/>
              </a:rPr>
              <a:t>?</a:t>
            </a:r>
          </a:p>
          <a:p>
            <a:endParaRPr lang="ru-RU" sz="2400" dirty="0" smtClean="0">
              <a:solidFill>
                <a:srgbClr val="0070C0"/>
              </a:solidFill>
              <a:latin typeface="Bookman Old Style" pitchFamily="18" charset="0"/>
            </a:endParaRPr>
          </a:p>
          <a:p>
            <a:pPr marL="342900" indent="-342900" algn="just">
              <a:lnSpc>
                <a:spcPct val="150000"/>
              </a:lnSpc>
              <a:buFont typeface="+mj-lt"/>
              <a:buAutoNum type="arabicPeriod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Насмешками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над слабыми и беззащитными. 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 algn="just">
              <a:lnSpc>
                <a:spcPct val="150000"/>
              </a:lnSpc>
              <a:buFont typeface="+mj-lt"/>
              <a:buAutoNum type="arabicPeriod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Драками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с одноклассниками. 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 algn="just">
              <a:lnSpc>
                <a:spcPct val="150000"/>
              </a:lnSpc>
              <a:buFont typeface="+mj-lt"/>
              <a:buAutoNum type="arabicPeriod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Унижением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девочек, символизирующих мать. 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 algn="just">
              <a:lnSpc>
                <a:spcPct val="150000"/>
              </a:lnSpc>
              <a:buFont typeface="+mj-lt"/>
              <a:buAutoNum type="arabicPeriod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Плохим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отношением к учителю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342900" indent="-342900" algn="just">
              <a:buFont typeface="+mj-lt"/>
              <a:buAutoNum type="arabicPeriod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Выбором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телепередач и видеоигр, дающих возможность заново испытать вытесненные чувства ярости и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гнева.</a:t>
            </a:r>
          </a:p>
          <a:p>
            <a:pPr marL="342900" indent="-342900" algn="just">
              <a:lnSpc>
                <a:spcPct val="150000"/>
              </a:lnSpc>
              <a:buFont typeface="+mj-lt"/>
              <a:buAutoNum type="arabicPeriod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Суицидальные попытки.</a:t>
            </a:r>
          </a:p>
          <a:p>
            <a:pPr marL="342900" indent="-342900" algn="just"/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373776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96071" y="692696"/>
            <a:ext cx="8064896" cy="35702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solidFill>
                  <a:srgbClr val="0070C0"/>
                </a:solidFill>
                <a:latin typeface="Bookman Old Style" pitchFamily="18" charset="0"/>
              </a:rPr>
              <a:t>Специалисты утверждают, что физические наказания</a:t>
            </a:r>
            <a:r>
              <a:rPr lang="ru-RU" sz="2400" b="1" dirty="0" smtClean="0">
                <a:solidFill>
                  <a:srgbClr val="0070C0"/>
                </a:solidFill>
                <a:latin typeface="Bookman Old Style" pitchFamily="18" charset="0"/>
              </a:rPr>
              <a:t>:</a:t>
            </a:r>
          </a:p>
          <a:p>
            <a:endParaRPr lang="ru-RU" dirty="0">
              <a:solidFill>
                <a:srgbClr val="0070C0"/>
              </a:solidFill>
              <a:latin typeface="Bookman Old Style" pitchFamily="18" charset="0"/>
            </a:endParaRPr>
          </a:p>
          <a:p>
            <a:pPr marL="342900" indent="-342900" algn="just">
              <a:buFont typeface="Arial" pitchFamily="34" charset="0"/>
              <a:buChar char="•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Преподают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ребенку урок насилия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342900" indent="-342900" algn="just"/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 algn="just">
              <a:buFont typeface="Arial" pitchFamily="34" charset="0"/>
              <a:buChar char="•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Они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нарушают безусловную уверенность, в которой нуждается каждый ребенок - что он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любим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. 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 algn="just"/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 algn="just">
              <a:buFont typeface="Arial" pitchFamily="34" charset="0"/>
              <a:buChar char="•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Притворяясь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будто решают педагогические задачи, родители, таким образом, срывают на ребенке свой гнев. Взрослый бьет ребенка только потому, что его самого били в детстве. 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660907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467544" y="476672"/>
            <a:ext cx="813690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dirty="0">
                <a:solidFill>
                  <a:srgbClr val="0070C0"/>
                </a:solidFill>
                <a:latin typeface="Bookman Old Style" pitchFamily="18" charset="0"/>
              </a:rPr>
              <a:t>Советы </a:t>
            </a:r>
            <a:r>
              <a:rPr lang="ru-RU" sz="3600" b="1" dirty="0" smtClean="0">
                <a:solidFill>
                  <a:srgbClr val="0070C0"/>
                </a:solidFill>
                <a:latin typeface="Bookman Old Style" pitchFamily="18" charset="0"/>
              </a:rPr>
              <a:t>родителям</a:t>
            </a:r>
            <a:endParaRPr lang="ru-RU" sz="3600" b="1" dirty="0">
              <a:solidFill>
                <a:srgbClr val="0070C0"/>
              </a:solidFill>
              <a:latin typeface="Bookman Old Style" pitchFamily="18" charset="0"/>
            </a:endParaRPr>
          </a:p>
          <a:p>
            <a:pPr marL="342900" indent="-342900" algn="ctr">
              <a:buFont typeface="+mj-lt"/>
              <a:buAutoNum type="arabicPeriod"/>
            </a:pPr>
            <a:endParaRPr lang="ru-RU" sz="3600" dirty="0">
              <a:latin typeface="Bookman Old Style" pitchFamily="18" charset="0"/>
            </a:endParaRPr>
          </a:p>
        </p:txBody>
      </p:sp>
      <p:pic>
        <p:nvPicPr>
          <p:cNvPr id="11265" name="Picture 1" descr="C:\Users\Lena\Downloads\net-nasiliyu-nad-rebenkom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55776" y="1340768"/>
            <a:ext cx="4029075" cy="402907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Прямоугольник 4"/>
          <p:cNvSpPr/>
          <p:nvPr/>
        </p:nvSpPr>
        <p:spPr>
          <a:xfrm>
            <a:off x="1475656" y="5661248"/>
            <a:ext cx="624644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rgbClr val="FF0000"/>
                </a:solidFill>
                <a:latin typeface="Bookman Old Style" pitchFamily="18" charset="0"/>
              </a:rPr>
              <a:t>Памятка для родителей </a:t>
            </a:r>
            <a:endParaRPr lang="ru-RU" dirty="0" smtClean="0">
              <a:solidFill>
                <a:srgbClr val="FF0000"/>
              </a:solidFill>
              <a:latin typeface="Bookman Old Style" pitchFamily="18" charset="0"/>
            </a:endParaRPr>
          </a:p>
          <a:p>
            <a:pPr algn="ctr"/>
            <a:r>
              <a:rPr lang="ru-RU" b="1" dirty="0" smtClean="0">
                <a:solidFill>
                  <a:srgbClr val="FF0000"/>
                </a:solidFill>
                <a:latin typeface="Bookman Old Style" pitchFamily="18" charset="0"/>
              </a:rPr>
              <a:t>«Профилактика жестокого обращения с детьми»</a:t>
            </a:r>
            <a:endParaRPr lang="ru-RU" dirty="0">
              <a:solidFill>
                <a:srgbClr val="FF0000"/>
              </a:solidFill>
              <a:latin typeface="Bookman Old Style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660907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395536" y="620688"/>
            <a:ext cx="7992888" cy="54476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i="1" dirty="0" smtClean="0">
                <a:solidFill>
                  <a:srgbClr val="0070C0"/>
                </a:solidFill>
                <a:latin typeface="Bookman Old Style" pitchFamily="18" charset="0"/>
              </a:rPr>
              <a:t>«</a:t>
            </a:r>
            <a:r>
              <a:rPr lang="ru-RU" sz="2400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Так что же все таки делать?» </a:t>
            </a:r>
            <a:r>
              <a:rPr lang="ru-RU" sz="2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sz="24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спросите Вы.</a:t>
            </a:r>
          </a:p>
          <a:p>
            <a:r>
              <a:rPr lang="ru-RU" sz="2400" dirty="0" smtClean="0">
                <a:solidFill>
                  <a:srgbClr val="FF0000"/>
                </a:solidFill>
                <a:latin typeface="Times New Roman" pitchFamily="18" charset="0"/>
                <a:ea typeface="Verdana" pitchFamily="34" charset="0"/>
                <a:cs typeface="Times New Roman" pitchFamily="18" charset="0"/>
              </a:rPr>
              <a:t>Если ли Вы, все же решили наказать ребенка:</a:t>
            </a:r>
          </a:p>
          <a:p>
            <a:endParaRPr lang="ru-RU" sz="2400" dirty="0" smtClean="0">
              <a:solidFill>
                <a:srgbClr val="FF0000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eaLnBrk="0" hangingPunct="0">
              <a:buFontTx/>
              <a:buChar char="•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При любом наказании ребенок должен быть уверен, что наказание справедливо,  и даже будучи наказанным, он не остается без родительской любви. </a:t>
            </a:r>
          </a:p>
          <a:p>
            <a:pPr eaLnBrk="0" hangingPunct="0"/>
            <a:endParaRPr lang="ru-RU" sz="2400" dirty="0" smtClean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eaLnBrk="0" hangingPunct="0">
              <a:buFontTx/>
              <a:buChar char="•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При любом наказании ребенок не должен быть лишен  возможности  удовлетворения  физиологических потребностей. </a:t>
            </a:r>
            <a:endParaRPr lang="ru-RU" sz="2400" dirty="0" smtClean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eaLnBrk="0" hangingPunct="0">
              <a:buFontTx/>
              <a:buChar char="•"/>
            </a:pP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eaLnBrk="0" hangingPunct="0">
              <a:buFontTx/>
              <a:buChar char="•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Ребенок должен знать  за какие проступки последует наказание и в какой форме. </a:t>
            </a:r>
            <a:endParaRPr lang="ru-RU" sz="2400" dirty="0" smtClean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342900" indent="-342900" algn="ctr"/>
            <a:endParaRPr lang="ru-RU" sz="3600" dirty="0">
              <a:latin typeface="Bookman Old Style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660907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539552" y="404664"/>
            <a:ext cx="7992888" cy="46166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i="1" dirty="0" smtClean="0">
                <a:solidFill>
                  <a:srgbClr val="0070C0"/>
                </a:solidFill>
                <a:latin typeface="Bookman Old Style" pitchFamily="18" charset="0"/>
              </a:rPr>
              <a:t>«</a:t>
            </a:r>
            <a:r>
              <a:rPr lang="ru-RU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Так что же все таки делать?» </a:t>
            </a:r>
            <a:r>
              <a:rPr lang="ru-RU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спросите Вы.</a:t>
            </a:r>
          </a:p>
          <a:p>
            <a:r>
              <a:rPr lang="ru-RU" dirty="0" smtClean="0">
                <a:solidFill>
                  <a:srgbClr val="FF0000"/>
                </a:solidFill>
                <a:latin typeface="Times New Roman" pitchFamily="18" charset="0"/>
                <a:ea typeface="Verdana" pitchFamily="34" charset="0"/>
                <a:cs typeface="Times New Roman" pitchFamily="18" charset="0"/>
              </a:rPr>
              <a:t>Если ли Вы, все же решили наказать ребенка:</a:t>
            </a:r>
          </a:p>
          <a:p>
            <a:endParaRPr lang="ru-RU" b="1" dirty="0" smtClean="0">
              <a:solidFill>
                <a:srgbClr val="FF0000"/>
              </a:solidFill>
              <a:latin typeface="Times New Roman" pitchFamily="18" charset="0"/>
              <a:ea typeface="Verdana" pitchFamily="34" charset="0"/>
              <a:cs typeface="Times New Roman" pitchFamily="18" charset="0"/>
            </a:endParaRPr>
          </a:p>
          <a:p>
            <a:pPr eaLnBrk="0" hangingPunct="0">
              <a:buFontTx/>
              <a:buChar char="•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Наказание  должно носить временный характер. («Ты лишаешься возможности играть в компьютер ровно на три дня») .</a:t>
            </a:r>
          </a:p>
          <a:p>
            <a:pPr eaLnBrk="0" hangingPunct="0"/>
            <a:endParaRPr lang="ru-RU" dirty="0" smtClean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eaLnBrk="0" hangingPunct="0">
              <a:buFontTx/>
              <a:buChar char="•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При наказании  следует избегать оскорблений и приклеивания «ярлыков». Осуждается  только поведение или конкретный поступок ребенка, а не его личность. </a:t>
            </a:r>
          </a:p>
          <a:p>
            <a:pPr eaLnBrk="0" hangingPunct="0">
              <a:buFontTx/>
              <a:buChar char="•"/>
            </a:pPr>
            <a:endParaRPr lang="ru-RU" dirty="0" smtClean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eaLnBrk="0" hangingPunct="0">
              <a:buFontTx/>
              <a:buChar char="•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При наказании  исключено припоминание прежних проступков, Вы говорите с ними только о том, за что он наказывается именно сейчас.</a:t>
            </a:r>
          </a:p>
          <a:p>
            <a:pPr eaLnBrk="0" hangingPunct="0">
              <a:buFontTx/>
              <a:buChar char="•"/>
            </a:pPr>
            <a:endParaRPr lang="ru-RU" dirty="0" smtClean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eaLnBrk="0" hangingPunct="0">
              <a:buFontTx/>
              <a:buChar char="•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Наказание должно быть последовательным, а не от случая к случаю.</a:t>
            </a:r>
          </a:p>
          <a:p>
            <a:pPr marL="342900" indent="-342900" algn="ctr"/>
            <a:endParaRPr lang="ru-RU" sz="3600" dirty="0">
              <a:latin typeface="Bookman Old Style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660907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Aspect</Template>
  <TotalTime>325</TotalTime>
  <Words>710</Words>
  <Application>Microsoft Office PowerPoint</Application>
  <PresentationFormat>Экран (4:3)</PresentationFormat>
  <Paragraphs>96</Paragraphs>
  <Slides>11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Тема Office</vt:lpstr>
      <vt:lpstr>Презентация PowerPoint</vt:lpstr>
      <vt:lpstr>Уважаемые родители!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zav2</dc:creator>
  <cp:lastModifiedBy>Admin</cp:lastModifiedBy>
  <cp:revision>55</cp:revision>
  <dcterms:created xsi:type="dcterms:W3CDTF">2012-03-12T13:06:19Z</dcterms:created>
  <dcterms:modified xsi:type="dcterms:W3CDTF">2021-09-30T00:55:32Z</dcterms:modified>
</cp:coreProperties>
</file>