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9" r:id="rId12"/>
    <p:sldId id="267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6B092D-41F4-4A15-A557-1AB13C279221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</dgm:pt>
    <dgm:pt modelId="{C3A9DCDC-AD32-4831-901E-A434AB8BBE4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Жестокое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обращение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gm:t>
    </dgm:pt>
    <dgm:pt modelId="{D4975F46-A7E4-4A5A-ACE6-B6618F097A79}" type="parTrans" cxnId="{0119AD28-030D-482D-A611-9BF4C2D7DD13}">
      <dgm:prSet/>
      <dgm:spPr/>
    </dgm:pt>
    <dgm:pt modelId="{3002615E-8C6E-4E85-A541-120691F95E04}" type="sibTrans" cxnId="{0119AD28-030D-482D-A611-9BF4C2D7DD13}">
      <dgm:prSet/>
      <dgm:spPr/>
    </dgm:pt>
    <dgm:pt modelId="{555AAA17-79A2-4671-AFC9-108E04E4AC6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Гиперопека 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gm:t>
    </dgm:pt>
    <dgm:pt modelId="{F13150AF-1C56-4A8C-96A6-4498BAEAE00B}" type="parTrans" cxnId="{D5136437-AFCC-4AD2-ABD6-A76A1F10F811}">
      <dgm:prSet/>
      <dgm:spPr/>
    </dgm:pt>
    <dgm:pt modelId="{3EE5EF28-982F-4DAF-AFF5-1B9193C78A37}" type="sibTrans" cxnId="{D5136437-AFCC-4AD2-ABD6-A76A1F10F811}">
      <dgm:prSet/>
      <dgm:spPr/>
    </dgm:pt>
    <dgm:pt modelId="{93203AAA-F2B4-4ADA-9BBE-31652B7F648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Жажда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к приключениям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gm:t>
    </dgm:pt>
    <dgm:pt modelId="{1BC02EE8-799A-4BC0-ACD3-F492CB9CFCA1}" type="parTrans" cxnId="{1C2061DA-0E01-4CFD-8699-E9F17CD46F71}">
      <dgm:prSet/>
      <dgm:spPr/>
    </dgm:pt>
    <dgm:pt modelId="{ABB2ADAB-1AF4-4F55-9E7A-AB9F8F5A72AE}" type="sibTrans" cxnId="{1C2061DA-0E01-4CFD-8699-E9F17CD46F71}">
      <dgm:prSet/>
      <dgm:spPr/>
    </dgm:pt>
    <dgm:pt modelId="{7D093A6A-8A47-4E36-8436-D396D5E1AEF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Проблемы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в школе</a:t>
          </a:r>
          <a:endParaRPr kumimoji="0" 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endParaRPr>
        </a:p>
      </dgm:t>
    </dgm:pt>
    <dgm:pt modelId="{AB401D3A-355D-458D-937A-4D9608D8DC74}" type="parTrans" cxnId="{2E9C8591-B7B8-4DA0-A05D-4D942203D165}">
      <dgm:prSet/>
      <dgm:spPr/>
    </dgm:pt>
    <dgm:pt modelId="{24862EA9-722B-48D0-B166-EFFBBE3C0C74}" type="sibTrans" cxnId="{2E9C8591-B7B8-4DA0-A05D-4D942203D165}">
      <dgm:prSet/>
      <dgm:spPr/>
    </dgm:pt>
    <dgm:pt modelId="{57F74070-4202-4E0D-8BDD-922349C608FA}" type="pres">
      <dgm:prSet presAssocID="{CA6B092D-41F4-4A15-A557-1AB13C279221}" presName="compositeShape" presStyleCnt="0">
        <dgm:presLayoutVars>
          <dgm:chMax val="7"/>
          <dgm:dir/>
          <dgm:resizeHandles val="exact"/>
        </dgm:presLayoutVars>
      </dgm:prSet>
      <dgm:spPr/>
    </dgm:pt>
    <dgm:pt modelId="{4E6D6F41-DA02-404B-93B2-72257379479B}" type="pres">
      <dgm:prSet presAssocID="{C3A9DCDC-AD32-4831-901E-A434AB8BBE49}" presName="circ1" presStyleLbl="vennNode1" presStyleIdx="0" presStyleCnt="4"/>
      <dgm:spPr/>
    </dgm:pt>
    <dgm:pt modelId="{269AFC19-793F-4E73-A8B3-4C1DE34ACE9F}" type="pres">
      <dgm:prSet presAssocID="{C3A9DCDC-AD32-4831-901E-A434AB8BBE4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913CE0F-C972-4A3A-9545-074751734741}" type="pres">
      <dgm:prSet presAssocID="{555AAA17-79A2-4671-AFC9-108E04E4AC6F}" presName="circ2" presStyleLbl="vennNode1" presStyleIdx="1" presStyleCnt="4"/>
      <dgm:spPr/>
    </dgm:pt>
    <dgm:pt modelId="{55F7A708-05D3-4C66-9619-404A81BD090F}" type="pres">
      <dgm:prSet presAssocID="{555AAA17-79A2-4671-AFC9-108E04E4AC6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016AA59-00E9-47EA-9CCB-AB08829F092C}" type="pres">
      <dgm:prSet presAssocID="{93203AAA-F2B4-4ADA-9BBE-31652B7F6482}" presName="circ3" presStyleLbl="vennNode1" presStyleIdx="2" presStyleCnt="4"/>
      <dgm:spPr/>
    </dgm:pt>
    <dgm:pt modelId="{776948F4-1968-4612-99B6-367C92EDFC7A}" type="pres">
      <dgm:prSet presAssocID="{93203AAA-F2B4-4ADA-9BBE-31652B7F648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8FDA134-173F-484E-8728-64C2F947C46E}" type="pres">
      <dgm:prSet presAssocID="{7D093A6A-8A47-4E36-8436-D396D5E1AEF0}" presName="circ4" presStyleLbl="vennNode1" presStyleIdx="3" presStyleCnt="4"/>
      <dgm:spPr/>
    </dgm:pt>
    <dgm:pt modelId="{BBA5811B-F376-4BA1-BEA2-9AF046D9BAE7}" type="pres">
      <dgm:prSet presAssocID="{7D093A6A-8A47-4E36-8436-D396D5E1AEF0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0119AD28-030D-482D-A611-9BF4C2D7DD13}" srcId="{CA6B092D-41F4-4A15-A557-1AB13C279221}" destId="{C3A9DCDC-AD32-4831-901E-A434AB8BBE49}" srcOrd="0" destOrd="0" parTransId="{D4975F46-A7E4-4A5A-ACE6-B6618F097A79}" sibTransId="{3002615E-8C6E-4E85-A541-120691F95E04}"/>
    <dgm:cxn modelId="{8329019E-5495-4E13-81C9-05EF74E27670}" type="presOf" srcId="{C3A9DCDC-AD32-4831-901E-A434AB8BBE49}" destId="{4E6D6F41-DA02-404B-93B2-72257379479B}" srcOrd="0" destOrd="0" presId="urn:microsoft.com/office/officeart/2005/8/layout/venn1"/>
    <dgm:cxn modelId="{EF294A33-25B9-4DC4-91E5-7358CFEFEEC0}" type="presOf" srcId="{7D093A6A-8A47-4E36-8436-D396D5E1AEF0}" destId="{38FDA134-173F-484E-8728-64C2F947C46E}" srcOrd="0" destOrd="0" presId="urn:microsoft.com/office/officeart/2005/8/layout/venn1"/>
    <dgm:cxn modelId="{2E9C8591-B7B8-4DA0-A05D-4D942203D165}" srcId="{CA6B092D-41F4-4A15-A557-1AB13C279221}" destId="{7D093A6A-8A47-4E36-8436-D396D5E1AEF0}" srcOrd="3" destOrd="0" parTransId="{AB401D3A-355D-458D-937A-4D9608D8DC74}" sibTransId="{24862EA9-722B-48D0-B166-EFFBBE3C0C74}"/>
    <dgm:cxn modelId="{7E916EE7-96FA-4CA4-94AC-5C7BA9DAD3A3}" type="presOf" srcId="{555AAA17-79A2-4671-AFC9-108E04E4AC6F}" destId="{F913CE0F-C972-4A3A-9545-074751734741}" srcOrd="0" destOrd="0" presId="urn:microsoft.com/office/officeart/2005/8/layout/venn1"/>
    <dgm:cxn modelId="{1C2061DA-0E01-4CFD-8699-E9F17CD46F71}" srcId="{CA6B092D-41F4-4A15-A557-1AB13C279221}" destId="{93203AAA-F2B4-4ADA-9BBE-31652B7F6482}" srcOrd="2" destOrd="0" parTransId="{1BC02EE8-799A-4BC0-ACD3-F492CB9CFCA1}" sibTransId="{ABB2ADAB-1AF4-4F55-9E7A-AB9F8F5A72AE}"/>
    <dgm:cxn modelId="{2F9B4B37-F50A-4F9C-A748-BC30823B21E1}" type="presOf" srcId="{93203AAA-F2B4-4ADA-9BBE-31652B7F6482}" destId="{776948F4-1968-4612-99B6-367C92EDFC7A}" srcOrd="1" destOrd="0" presId="urn:microsoft.com/office/officeart/2005/8/layout/venn1"/>
    <dgm:cxn modelId="{E8440873-AFBF-47AB-A95A-AA3ED2EA3768}" type="presOf" srcId="{93203AAA-F2B4-4ADA-9BBE-31652B7F6482}" destId="{F016AA59-00E9-47EA-9CCB-AB08829F092C}" srcOrd="0" destOrd="0" presId="urn:microsoft.com/office/officeart/2005/8/layout/venn1"/>
    <dgm:cxn modelId="{981421ED-E5F8-4BF9-A373-360B800512A9}" type="presOf" srcId="{555AAA17-79A2-4671-AFC9-108E04E4AC6F}" destId="{55F7A708-05D3-4C66-9619-404A81BD090F}" srcOrd="1" destOrd="0" presId="urn:microsoft.com/office/officeart/2005/8/layout/venn1"/>
    <dgm:cxn modelId="{85373299-E280-4597-A772-E81639BC11BC}" type="presOf" srcId="{CA6B092D-41F4-4A15-A557-1AB13C279221}" destId="{57F74070-4202-4E0D-8BDD-922349C608FA}" srcOrd="0" destOrd="0" presId="urn:microsoft.com/office/officeart/2005/8/layout/venn1"/>
    <dgm:cxn modelId="{D5136437-AFCC-4AD2-ABD6-A76A1F10F811}" srcId="{CA6B092D-41F4-4A15-A557-1AB13C279221}" destId="{555AAA17-79A2-4671-AFC9-108E04E4AC6F}" srcOrd="1" destOrd="0" parTransId="{F13150AF-1C56-4A8C-96A6-4498BAEAE00B}" sibTransId="{3EE5EF28-982F-4DAF-AFF5-1B9193C78A37}"/>
    <dgm:cxn modelId="{B2C11177-2BED-4726-B516-E9B24670F77F}" type="presOf" srcId="{C3A9DCDC-AD32-4831-901E-A434AB8BBE49}" destId="{269AFC19-793F-4E73-A8B3-4C1DE34ACE9F}" srcOrd="1" destOrd="0" presId="urn:microsoft.com/office/officeart/2005/8/layout/venn1"/>
    <dgm:cxn modelId="{E22DE132-1EE3-4875-B86F-578DCF463912}" type="presOf" srcId="{7D093A6A-8A47-4E36-8436-D396D5E1AEF0}" destId="{BBA5811B-F376-4BA1-BEA2-9AF046D9BAE7}" srcOrd="1" destOrd="0" presId="urn:microsoft.com/office/officeart/2005/8/layout/venn1"/>
    <dgm:cxn modelId="{CC25AB3E-B07F-4C78-9CCB-12C73FC9B9D3}" type="presParOf" srcId="{57F74070-4202-4E0D-8BDD-922349C608FA}" destId="{4E6D6F41-DA02-404B-93B2-72257379479B}" srcOrd="0" destOrd="0" presId="urn:microsoft.com/office/officeart/2005/8/layout/venn1"/>
    <dgm:cxn modelId="{81FFB539-6DA8-425B-8D5E-BECDCB64CEEC}" type="presParOf" srcId="{57F74070-4202-4E0D-8BDD-922349C608FA}" destId="{269AFC19-793F-4E73-A8B3-4C1DE34ACE9F}" srcOrd="1" destOrd="0" presId="urn:microsoft.com/office/officeart/2005/8/layout/venn1"/>
    <dgm:cxn modelId="{97DB4DB3-E10D-4AF4-ABEC-4E8A42B3D7A3}" type="presParOf" srcId="{57F74070-4202-4E0D-8BDD-922349C608FA}" destId="{F913CE0F-C972-4A3A-9545-074751734741}" srcOrd="2" destOrd="0" presId="urn:microsoft.com/office/officeart/2005/8/layout/venn1"/>
    <dgm:cxn modelId="{36C05C8B-BE7E-46F2-8C31-7F2590AE9CA1}" type="presParOf" srcId="{57F74070-4202-4E0D-8BDD-922349C608FA}" destId="{55F7A708-05D3-4C66-9619-404A81BD090F}" srcOrd="3" destOrd="0" presId="urn:microsoft.com/office/officeart/2005/8/layout/venn1"/>
    <dgm:cxn modelId="{AE70C9A5-C992-4F44-9044-BEE2D6E21A1D}" type="presParOf" srcId="{57F74070-4202-4E0D-8BDD-922349C608FA}" destId="{F016AA59-00E9-47EA-9CCB-AB08829F092C}" srcOrd="4" destOrd="0" presId="urn:microsoft.com/office/officeart/2005/8/layout/venn1"/>
    <dgm:cxn modelId="{392C8AD0-56BC-40A7-A16C-059790F2D23A}" type="presParOf" srcId="{57F74070-4202-4E0D-8BDD-922349C608FA}" destId="{776948F4-1968-4612-99B6-367C92EDFC7A}" srcOrd="5" destOrd="0" presId="urn:microsoft.com/office/officeart/2005/8/layout/venn1"/>
    <dgm:cxn modelId="{66870F36-3654-4F68-BED1-DF594A9CEE0B}" type="presParOf" srcId="{57F74070-4202-4E0D-8BDD-922349C608FA}" destId="{38FDA134-173F-484E-8728-64C2F947C46E}" srcOrd="6" destOrd="0" presId="urn:microsoft.com/office/officeart/2005/8/layout/venn1"/>
    <dgm:cxn modelId="{7E45109E-27FD-46BD-B3A1-1C26957785F5}" type="presParOf" srcId="{57F74070-4202-4E0D-8BDD-922349C608FA}" destId="{BBA5811B-F376-4BA1-BEA2-9AF046D9BAE7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F5A02-CF2C-4089-A8D7-3220330255BA}" type="datetimeFigureOut">
              <a:rPr lang="ru-RU" smtClean="0"/>
              <a:pPr/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B67A0-F683-4A7B-BA84-0B0EFC7B74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tihi.ru/avtor/anatoly1986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jpeg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4;&#1072;&#1088;&#1100;&#1103;\Desktop\&#1055;&#1088;&#1077;&#1079;&#1077;&#1085;&#1090;&#1072;&#1094;&#1080;&#1103;\&#1041;&#1088;&#1086;&#1076;&#1103;&#1078;&#1085;&#1080;&#1095;&#1077;&#1089;&#1090;&#1074;&#1086;\Sonata_Bethovena_-_Lunnaya_sonata_(xMusic.me).mp3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4;&#1072;&#1088;&#1100;&#1103;\Desktop\&#1055;&#1088;&#1077;&#1079;&#1077;&#1085;&#1090;&#1072;&#1094;&#1080;&#1103;\&#1041;&#1088;&#1086;&#1076;&#1103;&#1078;&#1085;&#1080;&#1095;&#1077;&#1089;&#1090;&#1074;&#1086;\&#1090;&#1080;.wmv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6000" spc="3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Estrangelo Edessa" pitchFamily="66" charset="0"/>
              </a:rPr>
              <a:t>«Не убегай из дома!»</a:t>
            </a:r>
            <a:endParaRPr lang="ru-RU" sz="6000" spc="3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Estrangelo Edess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1772816"/>
            <a:ext cx="4600600" cy="2616696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педагог-психолог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«Школа 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81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г. Ростова-на-Дону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Борзилова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Дарья Степановна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1266" name="Picture 2" descr="http://www.fotokonkurs.ru/uploads/photos/contests/2012/10/10/4/da882a3c28cfebbe868c5c00d2fe1b31/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3240360" cy="259228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www.theintegrationengineer.com/wp-content/uploads/2009/05/scrol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0"/>
            <a:ext cx="4680520" cy="504056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31640" y="548680"/>
            <a:ext cx="32101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Monotype Corsiva" pitchFamily="66" charset="0"/>
              </a:rPr>
              <a:t>Встречаю </a:t>
            </a:r>
            <a:r>
              <a:rPr lang="ru-RU" sz="2000" dirty="0">
                <a:latin typeface="Monotype Corsiva" pitchFamily="66" charset="0"/>
              </a:rPr>
              <a:t>я рассвет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не дома, не в тепле постели.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а в </a:t>
            </a:r>
            <a:r>
              <a:rPr lang="ru-RU" sz="2000" dirty="0" smtClean="0">
                <a:latin typeface="Monotype Corsiva" pitchFamily="66" charset="0"/>
              </a:rPr>
              <a:t>парке, </a:t>
            </a:r>
            <a:r>
              <a:rPr lang="ru-RU" sz="2000" dirty="0">
                <a:latin typeface="Monotype Corsiva" pitchFamily="66" charset="0"/>
              </a:rPr>
              <a:t>да на лавке,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вместо будильника вороны мне пропели.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течёт </a:t>
            </a:r>
            <a:r>
              <a:rPr lang="ru-RU" sz="2000" dirty="0">
                <a:latin typeface="Monotype Corsiva" pitchFamily="66" charset="0"/>
              </a:rPr>
              <a:t>в крови </a:t>
            </a:r>
            <a:r>
              <a:rPr lang="ru-RU" sz="2000" dirty="0" err="1">
                <a:latin typeface="Monotype Corsiva" pitchFamily="66" charset="0"/>
              </a:rPr>
              <a:t>бродячья</a:t>
            </a:r>
            <a:r>
              <a:rPr lang="ru-RU" sz="2000" dirty="0">
                <a:latin typeface="Monotype Corsiva" pitchFamily="66" charset="0"/>
              </a:rPr>
              <a:t> жизнь,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порою попадает в сердце.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оковы рву, не остановить,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от </a:t>
            </a:r>
            <a:r>
              <a:rPr lang="ru-RU" sz="2000" dirty="0" smtClean="0">
                <a:latin typeface="Monotype Corsiva" pitchFamily="66" charset="0"/>
              </a:rPr>
              <a:t>улиц </a:t>
            </a:r>
            <a:r>
              <a:rPr lang="ru-RU" sz="2000" dirty="0">
                <a:latin typeface="Monotype Corsiva" pitchFamily="66" charset="0"/>
              </a:rPr>
              <a:t>мне никуда не деться.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я там, когда все спят,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лишь фонари горят возле дороги.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хоть я ни перед кем не виноват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несут от дома вдаль дороги...</a:t>
            </a:r>
          </a:p>
        </p:txBody>
      </p:sp>
      <p:pic>
        <p:nvPicPr>
          <p:cNvPr id="14338" name="Picture 2" descr="http://berezka.tattadou.ru/wp-content/uploads/sites/17/2014/02/0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85788" y="3645024"/>
            <a:ext cx="4458212" cy="3501008"/>
          </a:xfrm>
          <a:prstGeom prst="rect">
            <a:avLst/>
          </a:prstGeom>
          <a:noFill/>
        </p:spPr>
      </p:pic>
      <p:pic>
        <p:nvPicPr>
          <p:cNvPr id="14342" name="Picture 6" descr="http://www.playcast.ru/uploads/2015/09/10/150161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60648"/>
            <a:ext cx="3535965" cy="236909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03648" y="5013176"/>
            <a:ext cx="3042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>
                <a:latin typeface="Monotype Corsiva" pitchFamily="66" charset="0"/>
                <a:cs typeface="FreesiaUPC" pitchFamily="34" charset="-34"/>
                <a:hlinkClick r:id="rId5"/>
              </a:rPr>
              <a:t>Тойва</a:t>
            </a:r>
            <a:r>
              <a:rPr lang="ru-RU" sz="2800" dirty="0" smtClean="0">
                <a:latin typeface="Monotype Corsiva" pitchFamily="66" charset="0"/>
                <a:cs typeface="FreesiaUPC" pitchFamily="34" charset="-34"/>
                <a:hlinkClick r:id="rId5"/>
              </a:rPr>
              <a:t> </a:t>
            </a:r>
            <a:r>
              <a:rPr lang="ru-RU" sz="2800" dirty="0" err="1" smtClean="0">
                <a:latin typeface="Monotype Corsiva" pitchFamily="66" charset="0"/>
                <a:cs typeface="FreesiaUPC" pitchFamily="34" charset="-34"/>
                <a:hlinkClick r:id="rId5"/>
              </a:rPr>
              <a:t>Калевальский</a:t>
            </a:r>
            <a:endParaRPr lang="ru-RU" sz="2800" dirty="0">
              <a:latin typeface="Monotype Corsiva" pitchFamily="66" charset="0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276872"/>
            <a:ext cx="8229600" cy="3849291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Бродяжничество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выражается в повторяющихся уходах из дома либо из школы, или другого детского учреждения. </a:t>
            </a:r>
          </a:p>
          <a:p>
            <a:endParaRPr lang="ru-RU" dirty="0"/>
          </a:p>
        </p:txBody>
      </p:sp>
      <p:pic>
        <p:nvPicPr>
          <p:cNvPr id="1026" name="Picture 2" descr="http://player.myshared.ru/626016/data/images/img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60648"/>
            <a:ext cx="5256584" cy="1764712"/>
          </a:xfrm>
          <a:prstGeom prst="rect">
            <a:avLst/>
          </a:prstGeom>
          <a:noFill/>
        </p:spPr>
      </p:pic>
      <p:pic>
        <p:nvPicPr>
          <p:cNvPr id="1028" name="Picture 4" descr="http://kafa-info.com.ua/sSite/?u=http://ic.pics.livejournal.com/pensionnij_fond/37652844/99263/99263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861048"/>
            <a:ext cx="2344581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467544" y="2314575"/>
          <a:ext cx="8275638" cy="454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Диаграмма" r:id="rId3" imgW="8210685" imgH="4762590" progId="MSGraph.Chart.8">
                  <p:embed followColorScheme="full"/>
                </p:oleObj>
              </mc:Choice>
              <mc:Fallback>
                <p:oleObj name="Диаграмма" r:id="rId3" imgW="8210685" imgH="4762590" progId="MSGraph.Chart.8">
                  <p:embed followColorScheme="full"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2314575"/>
                        <a:ext cx="8275638" cy="4543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8" name="Picture 4" descr="http://cliparts.co/cliparts/8cA/bak/8cAbakrX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260648"/>
            <a:ext cx="1944216" cy="20439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163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dirty="0" smtClean="0">
                <a:latin typeface="Century" pitchFamily="18" charset="0"/>
                <a:cs typeface="FreesiaUPC" pitchFamily="34" charset="-34"/>
              </a:rPr>
              <a:t>Как вы думаете</a:t>
            </a:r>
            <a:r>
              <a:rPr lang="en-US" dirty="0" smtClean="0">
                <a:latin typeface="Century" pitchFamily="18" charset="0"/>
                <a:cs typeface="FreesiaUPC" pitchFamily="34" charset="-34"/>
              </a:rPr>
              <a:t>,</a:t>
            </a:r>
            <a:r>
              <a:rPr lang="ru-RU" dirty="0" smtClean="0">
                <a:latin typeface="Century" pitchFamily="18" charset="0"/>
                <a:cs typeface="FreesiaUPC" pitchFamily="34" charset="-34"/>
              </a:rPr>
              <a:t> почему так происходит</a:t>
            </a:r>
            <a:r>
              <a:rPr lang="en-US" dirty="0" smtClean="0">
                <a:latin typeface="Century" pitchFamily="18" charset="0"/>
                <a:cs typeface="FreesiaUPC" pitchFamily="34" charset="-34"/>
              </a:rPr>
              <a:t>?</a:t>
            </a:r>
            <a:endParaRPr lang="ru-RU" dirty="0">
              <a:latin typeface="Century" pitchFamily="18" charset="0"/>
              <a:cs typeface="FreesiaUPC" pitchFamily="34" charset="-34"/>
            </a:endParaRPr>
          </a:p>
        </p:txBody>
      </p:sp>
      <p:pic>
        <p:nvPicPr>
          <p:cNvPr id="4" name="Sonata_Bethovena_-_Lunnaya_sonata_(xMusic.me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9512" y="476672"/>
            <a:ext cx="304800" cy="304800"/>
          </a:xfrm>
          <a:prstGeom prst="rect">
            <a:avLst/>
          </a:prstGeom>
        </p:spPr>
      </p:pic>
      <p:pic>
        <p:nvPicPr>
          <p:cNvPr id="17410" name="Picture 2" descr="http://rs.izum.ua/Data/GeneralImg/Article/215959/expert-divorce-emotions-kids-cop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988840"/>
            <a:ext cx="2582356" cy="187220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83568" y="2060848"/>
            <a:ext cx="4392488" cy="9787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200" dirty="0" smtClean="0"/>
              <a:t>1) Конфликт с родителями – 70%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3068960"/>
            <a:ext cx="4392488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/>
              <a:t>2) Частые ссоры между</a:t>
            </a:r>
          </a:p>
          <a:p>
            <a:r>
              <a:rPr lang="ru-RU" sz="2800" dirty="0" smtClean="0"/>
              <a:t>родителями – 30%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4149080"/>
            <a:ext cx="4392488" cy="12557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 smtClean="0"/>
              <a:t>3)Злоупотребление родителей алкоголем – 20%</a:t>
            </a:r>
            <a:endParaRPr lang="ru-RU" sz="2800" dirty="0"/>
          </a:p>
        </p:txBody>
      </p:sp>
      <p:pic>
        <p:nvPicPr>
          <p:cNvPr id="17412" name="Picture 4" descr="http://uiskoeuszn74.ru/kalendar-sobytii/neispolnenie-obyazannostei-po-vospitaniyu-nesovershennoletnego/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149080"/>
            <a:ext cx="2376264" cy="1944215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83568" y="5517232"/>
            <a:ext cx="4392488" cy="8679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 smtClean="0"/>
              <a:t>4) Конфликт с 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учителями – 43%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350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ти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03648" y="908720"/>
            <a:ext cx="6768075" cy="5076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09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 descr="http://festival.1september.ru/articles/635234/presentation/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260648"/>
          <a:ext cx="684076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8445" name="Picture 13" descr="http://previews.123rf.com/images/Krisdog/Krisdog0811/Krisdog081100003/3833451-Illustration-of-professor-in-cap-and-gown-teaching-Stock-Vecto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4005064"/>
            <a:ext cx="2273237" cy="2592288"/>
          </a:xfrm>
          <a:prstGeom prst="rect">
            <a:avLst/>
          </a:prstGeom>
          <a:noFill/>
        </p:spPr>
      </p:pic>
      <p:pic>
        <p:nvPicPr>
          <p:cNvPr id="18447" name="Picture 15" descr="http://img3.wikia.nocookie.net/__cb20120526040804/sonicpokemon/images/3/3a/Oak_anime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1700808"/>
            <a:ext cx="2922434" cy="48840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Известные персонажи, испытавшие приключения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59632" y="5661248"/>
            <a:ext cx="6264696" cy="60893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Том </a:t>
            </a:r>
            <a:r>
              <a:rPr lang="ru-RU" dirty="0" err="1" smtClean="0"/>
              <a:t>Сойер</a:t>
            </a:r>
            <a:r>
              <a:rPr lang="ru-RU" dirty="0" smtClean="0"/>
              <a:t> и </a:t>
            </a:r>
            <a:r>
              <a:rPr lang="ru-RU" dirty="0" err="1" smtClean="0"/>
              <a:t>Гекльберри</a:t>
            </a:r>
            <a:r>
              <a:rPr lang="ru-RU" dirty="0" smtClean="0"/>
              <a:t> Финн</a:t>
            </a:r>
            <a:endParaRPr lang="ru-RU" dirty="0"/>
          </a:p>
        </p:txBody>
      </p:sp>
      <p:pic>
        <p:nvPicPr>
          <p:cNvPr id="21506" name="Picture 2" descr="http://murmolka.com/images/de54/http---s4.afisha.net-MediaStorage-68-29-6829d1fea8734d87aad7b9ddd1c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988840"/>
            <a:ext cx="6408712" cy="3593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1368152"/>
          </a:xfrm>
        </p:spPr>
        <p:txBody>
          <a:bodyPr>
            <a:noAutofit/>
          </a:bodyPr>
          <a:lstStyle/>
          <a:p>
            <a:r>
              <a:rPr lang="ru-RU" sz="6000" dirty="0" smtClean="0"/>
              <a:t>Найдите на картинке персонажей!</a:t>
            </a:r>
            <a:endParaRPr lang="ru-RU" sz="6000" dirty="0"/>
          </a:p>
        </p:txBody>
      </p:sp>
      <p:pic>
        <p:nvPicPr>
          <p:cNvPr id="22530" name="Picture 2" descr="http://s00.yaplakal.com/pics/pics_original/1/2/2/51912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276872"/>
            <a:ext cx="6249480" cy="4166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01208"/>
            <a:ext cx="8229600" cy="8249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6866" name="Picture 2" descr="http://www.engels-city.ru/images/stories/news/news_2011/281011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3816424" cy="2862318"/>
          </a:xfrm>
          <a:prstGeom prst="rect">
            <a:avLst/>
          </a:prstGeom>
          <a:noFill/>
        </p:spPr>
      </p:pic>
      <p:pic>
        <p:nvPicPr>
          <p:cNvPr id="36868" name="Picture 4" descr="http://img-2001-01.photosight.ru/31/1628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0648"/>
            <a:ext cx="4147220" cy="2843808"/>
          </a:xfrm>
          <a:prstGeom prst="rect">
            <a:avLst/>
          </a:prstGeom>
          <a:noFill/>
        </p:spPr>
      </p:pic>
      <p:pic>
        <p:nvPicPr>
          <p:cNvPr id="36870" name="Picture 6" descr="http://avivas.ru/img/topic/11058/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140968"/>
            <a:ext cx="3816424" cy="3274216"/>
          </a:xfrm>
          <a:prstGeom prst="rect">
            <a:avLst/>
          </a:prstGeom>
          <a:noFill/>
        </p:spPr>
      </p:pic>
      <p:pic>
        <p:nvPicPr>
          <p:cNvPr id="36872" name="Picture 8" descr="http://liter.kz/image/s/w/976/8991-6-ezhegodno_v_kazahstane__ru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140969"/>
            <a:ext cx="4176464" cy="3312368"/>
          </a:xfrm>
          <a:prstGeom prst="rect">
            <a:avLst/>
          </a:prstGeom>
          <a:noFill/>
        </p:spPr>
      </p:pic>
      <p:pic>
        <p:nvPicPr>
          <p:cNvPr id="36874" name="Picture 10" descr="http://pixabay.com/static/uploads/photo/2013/07/12/14/18/dialogue-window-148174__18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9424" y="0"/>
            <a:ext cx="5184576" cy="3872297"/>
          </a:xfrm>
          <a:prstGeom prst="rect">
            <a:avLst/>
          </a:prstGeom>
          <a:noFill/>
        </p:spPr>
      </p:pic>
      <p:pic>
        <p:nvPicPr>
          <p:cNvPr id="36878" name="Picture 14" descr="http://fs.nashaucheba.ru/tw_files2/urls_3/1779/d-1778731/1778731_html_m6007740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1700808"/>
            <a:ext cx="4219575" cy="4657725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076056" y="1052736"/>
            <a:ext cx="32335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Monotype Corsiva" pitchFamily="66" charset="0"/>
              </a:rPr>
              <a:t>Ну, разве это здорово</a:t>
            </a:r>
            <a:r>
              <a:rPr lang="en-US" sz="2800" dirty="0" smtClean="0">
                <a:latin typeface="Monotype Corsiva" pitchFamily="66" charset="0"/>
              </a:rPr>
              <a:t>?</a:t>
            </a:r>
            <a:endParaRPr lang="ru-RU" sz="2800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Ответим на вопросы: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3"/>
            <a:ext cx="8229600" cy="15121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AutoNum type="arabicParenR"/>
            </a:pPr>
            <a:r>
              <a:rPr lang="ru-RU" dirty="0" smtClean="0"/>
              <a:t>Что вы узнали из сегодняшнего урока</a:t>
            </a:r>
            <a:r>
              <a:rPr lang="en-US" dirty="0" smtClean="0"/>
              <a:t>?</a:t>
            </a:r>
            <a:endParaRPr lang="ru-RU" dirty="0" smtClean="0"/>
          </a:p>
          <a:p>
            <a:pPr marL="514350" indent="-514350">
              <a:buAutoNum type="arabicParenR"/>
            </a:pPr>
            <a:r>
              <a:rPr lang="ru-RU" dirty="0" smtClean="0"/>
              <a:t>Понравился ли вам урок</a:t>
            </a:r>
            <a:r>
              <a:rPr lang="en-US" dirty="0" smtClean="0"/>
              <a:t>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Рисунок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Спасибо за внимание</a:t>
            </a:r>
            <a:r>
              <a:rPr lang="en-US" dirty="0" smtClean="0"/>
              <a:t>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116</Words>
  <Application>Microsoft Office PowerPoint</Application>
  <PresentationFormat>Экран (4:3)</PresentationFormat>
  <Paragraphs>29</Paragraphs>
  <Slides>13</Slides>
  <Notes>0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Тема Office</vt:lpstr>
      <vt:lpstr>Диаграмма</vt:lpstr>
      <vt:lpstr>«Не убегай из дома!»</vt:lpstr>
      <vt:lpstr>Презентация PowerPoint</vt:lpstr>
      <vt:lpstr>Презентация PowerPoint</vt:lpstr>
      <vt:lpstr>Презентация PowerPoint</vt:lpstr>
      <vt:lpstr>Как вы думаете, почему так происходит?</vt:lpstr>
      <vt:lpstr>Презентация PowerPoint</vt:lpstr>
      <vt:lpstr>Презентация PowerPoint</vt:lpstr>
      <vt:lpstr>Презентация PowerPoint</vt:lpstr>
      <vt:lpstr>Известные персонажи, испытавшие приключения</vt:lpstr>
      <vt:lpstr>Найдите на картинке персонажей!</vt:lpstr>
      <vt:lpstr>Презентация PowerPoint</vt:lpstr>
      <vt:lpstr>Ответим на вопросы:</vt:lpstr>
      <vt:lpstr>Спасибо за внимание!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«Не убегай из дома!»</dc:title>
  <dc:creator>Дарья</dc:creator>
  <cp:lastModifiedBy>HP</cp:lastModifiedBy>
  <cp:revision>37</cp:revision>
  <dcterms:created xsi:type="dcterms:W3CDTF">2015-12-21T17:28:27Z</dcterms:created>
  <dcterms:modified xsi:type="dcterms:W3CDTF">2021-10-17T11:50:51Z</dcterms:modified>
</cp:coreProperties>
</file>