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312" r:id="rId3"/>
    <p:sldId id="317" r:id="rId4"/>
    <p:sldId id="314" r:id="rId5"/>
    <p:sldId id="316" r:id="rId6"/>
    <p:sldId id="315" r:id="rId7"/>
    <p:sldId id="313" r:id="rId8"/>
    <p:sldId id="320" r:id="rId9"/>
    <p:sldId id="318" r:id="rId10"/>
    <p:sldId id="319" r:id="rId11"/>
    <p:sldId id="323" r:id="rId12"/>
    <p:sldId id="341" r:id="rId13"/>
    <p:sldId id="337" r:id="rId14"/>
    <p:sldId id="340" r:id="rId15"/>
    <p:sldId id="342" r:id="rId16"/>
    <p:sldId id="345" r:id="rId17"/>
    <p:sldId id="344" r:id="rId18"/>
    <p:sldId id="348" r:id="rId19"/>
    <p:sldId id="343" r:id="rId20"/>
    <p:sldId id="349" r:id="rId21"/>
    <p:sldId id="347" r:id="rId22"/>
    <p:sldId id="352" r:id="rId23"/>
    <p:sldId id="350" r:id="rId24"/>
    <p:sldId id="353" r:id="rId25"/>
    <p:sldId id="321" r:id="rId26"/>
    <p:sldId id="322" r:id="rId27"/>
    <p:sldId id="324" r:id="rId28"/>
    <p:sldId id="327" r:id="rId29"/>
    <p:sldId id="326" r:id="rId30"/>
    <p:sldId id="325" r:id="rId31"/>
    <p:sldId id="329" r:id="rId32"/>
    <p:sldId id="330" r:id="rId33"/>
    <p:sldId id="332" r:id="rId34"/>
    <p:sldId id="328" r:id="rId35"/>
    <p:sldId id="331" r:id="rId36"/>
    <p:sldId id="335" r:id="rId37"/>
    <p:sldId id="336" r:id="rId38"/>
    <p:sldId id="334" r:id="rId39"/>
    <p:sldId id="339" r:id="rId40"/>
    <p:sldId id="338" r:id="rId41"/>
    <p:sldId id="333" r:id="rId42"/>
    <p:sldId id="298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037419-8973-4998-99AD-24C5D76E50B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F61C2-5419-4ECA-9F71-553BAC62939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037419-8973-4998-99AD-24C5D76E50B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F61C2-5419-4ECA-9F71-553BAC6293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037419-8973-4998-99AD-24C5D76E50B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F61C2-5419-4ECA-9F71-553BAC62939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037419-8973-4998-99AD-24C5D76E50B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F61C2-5419-4ECA-9F71-553BAC6293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037419-8973-4998-99AD-24C5D76E50B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F61C2-5419-4ECA-9F71-553BAC6293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037419-8973-4998-99AD-24C5D76E50B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F61C2-5419-4ECA-9F71-553BAC6293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037419-8973-4998-99AD-24C5D76E50B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F61C2-5419-4ECA-9F71-553BAC62939C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037419-8973-4998-99AD-24C5D76E50B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F61C2-5419-4ECA-9F71-553BAC6293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037419-8973-4998-99AD-24C5D76E50B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F61C2-5419-4ECA-9F71-553BAC62939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037419-8973-4998-99AD-24C5D76E50B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F61C2-5419-4ECA-9F71-553BAC6293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037419-8973-4998-99AD-24C5D76E50B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F61C2-5419-4ECA-9F71-553BAC6293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A037419-8973-4998-99AD-24C5D76E50B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A6F61C2-5419-4ECA-9F71-553BAC62939C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Relationship Id="rId9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Relationship Id="rId9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time_continue=1&amp;v=FWRdmcgtLgA&amp;feature=emb_logo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Relationship Id="rId9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Relationship Id="rId9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79212" y="3717032"/>
            <a:ext cx="8856984" cy="698500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МДК 01.02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Основное оборудование для производства сварных конструкций</a:t>
            </a:r>
          </a:p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Специальность: 22.02.02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Сварочное производство, 1-й  год обучения </a:t>
            </a:r>
          </a:p>
          <a:p>
            <a:endParaRPr lang="ru-RU" sz="24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8352928" cy="1367408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ОБОРУДОВАНИЕ </a:t>
            </a:r>
          </a:p>
          <a:p>
            <a:pPr marL="82296" indent="0" algn="ctr">
              <a:buNone/>
            </a:pPr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ПРАВКИ И РАЗМЕТКИ ПРОКАТА</a:t>
            </a:r>
            <a:endParaRPr lang="ru-RU" sz="4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188640"/>
            <a:ext cx="79928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  <a:t>ОБОСОБЛЕННОЕ СТРУКТУРНОЕ ПОДРАЗДЕЛЕНИЕ </a:t>
            </a:r>
            <a:b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  <a:t>«АЛЧЕВСКИЙ СТРОИТЕЛЬНЫЙ КОЛЛЕДЖ» </a:t>
            </a:r>
            <a:b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1000" b="1" dirty="0" smtClean="0">
                <a:solidFill>
                  <a:schemeClr val="accent6">
                    <a:lumMod val="50000"/>
                  </a:schemeClr>
                </a:solidFill>
              </a:rPr>
              <a:t>                     ГОСУДАРСТВЕННОГО </a:t>
            </a:r>
            <a: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  <a:t>ОБРАЗОВАТЕЛЬНОГО УЧРЕЖДЕНИЯ </a:t>
            </a:r>
            <a:r>
              <a:rPr lang="ru-RU" sz="1000" b="1" dirty="0" smtClean="0">
                <a:solidFill>
                  <a:schemeClr val="accent6">
                    <a:lumMod val="50000"/>
                  </a:schemeClr>
                </a:solidFill>
              </a:rPr>
              <a:t>ВЫСШЕГО ОБРАЗОВАНИЯ </a:t>
            </a:r>
            <a: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  <a:t>ЛУГАНСКОЙ НАРОДНОЙ РЕСПУБЛИКИ </a:t>
            </a:r>
            <a:b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  <a:t>«ДОНБАССКИЙ ГОСУДАРСТВЕННЫЙ ТЕХНИЧЕСКИЙ </a:t>
            </a:r>
            <a:r>
              <a:rPr lang="ru-RU" sz="1000" b="1" dirty="0" smtClean="0">
                <a:solidFill>
                  <a:schemeClr val="accent6">
                    <a:lumMod val="50000"/>
                  </a:schemeClr>
                </a:solidFill>
              </a:rPr>
              <a:t>ИНСТИТУТ</a:t>
            </a:r>
            <a:r>
              <a:rPr lang="ru-RU" sz="1000" b="1" dirty="0" smtClean="0">
                <a:solidFill>
                  <a:schemeClr val="accent6">
                    <a:lumMod val="50000"/>
                  </a:schemeClr>
                </a:solidFill>
              </a:rPr>
              <a:t>»</a:t>
            </a:r>
            <a: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</a:br>
            <a:endParaRPr lang="ru-RU" sz="1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63888" y="5445223"/>
            <a:ext cx="51125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Разработала: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преподаватель   высшей категории  АСК Дон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ГТИ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Шишкина Людмила Николаевна</a:t>
            </a:r>
          </a:p>
        </p:txBody>
      </p:sp>
      <p:pic>
        <p:nvPicPr>
          <p:cNvPr id="2050" name="Picture 2" descr="E:\АСК герб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82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2444567"/>
            <a:ext cx="748883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just"/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</a:rPr>
              <a:t>Правка осуществляется путем создания местной пластической деформации и, как правило, производится в холодном состоянии. В зависимости от профиля правка металла производится на </a:t>
            </a:r>
            <a:r>
              <a:rPr lang="ru-RU" sz="2800" b="1" i="1" dirty="0" err="1">
                <a:solidFill>
                  <a:schemeClr val="accent6">
                    <a:lumMod val="50000"/>
                  </a:schemeClr>
                </a:solidFill>
              </a:rPr>
              <a:t>листоправильных</a:t>
            </a:r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</a:rPr>
              <a:t> вальцах, </a:t>
            </a:r>
            <a:r>
              <a:rPr lang="ru-RU" sz="2800" b="1" i="1" dirty="0" err="1">
                <a:solidFill>
                  <a:schemeClr val="accent6">
                    <a:lumMod val="50000"/>
                  </a:schemeClr>
                </a:solidFill>
              </a:rPr>
              <a:t>углоправильных</a:t>
            </a:r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</a:rPr>
              <a:t> вальцах и на </a:t>
            </a:r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</a:rPr>
              <a:t>правильно- гибочных </a:t>
            </a:r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</a:rPr>
              <a:t>прессах.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691680" y="545830"/>
            <a:ext cx="640871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i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Оборудование</a:t>
            </a:r>
          </a:p>
          <a:p>
            <a:pPr algn="ctr"/>
            <a:r>
              <a:rPr lang="ru-RU" sz="5400" b="1" i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5400" b="1" i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для </a:t>
            </a:r>
            <a:r>
              <a:rPr lang="ru-RU" sz="5400" b="1" i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правки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0704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188640"/>
            <a:ext cx="74168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</a:rPr>
              <a:t>Правка достигается в результате изгиба и растяжения путем многократного пропускания листов между верхним и нижним рядами валков.</a:t>
            </a:r>
          </a:p>
        </p:txBody>
      </p:sp>
      <p:pic>
        <p:nvPicPr>
          <p:cNvPr id="7170" name="Picture 2" descr="https://studfile.net/html/2706/633/html_BGv582U0Ap.MgTp/img-7DDCvL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009" y="3081470"/>
            <a:ext cx="5256584" cy="268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56908" y="5767958"/>
            <a:ext cx="73355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Рис.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1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i="1" dirty="0" err="1" smtClean="0">
                <a:solidFill>
                  <a:schemeClr val="accent6">
                    <a:lumMod val="50000"/>
                  </a:schemeClr>
                </a:solidFill>
              </a:rPr>
              <a:t>Девятивалковая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ru-RU" sz="2400" b="1" i="1" dirty="0" err="1" smtClean="0">
                <a:solidFill>
                  <a:schemeClr val="accent6">
                    <a:lumMod val="50000"/>
                  </a:schemeClr>
                </a:solidFill>
              </a:rPr>
              <a:t>листоправильная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 машина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8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3" y="195851"/>
            <a:ext cx="777686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О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сновными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рабочими органами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правильных  машин являются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правильные вальцы. При правке лист подается в валки и благодаря силе трения, возникающей между волками и листом, втягивается между ними. Проходя между валками, лист перегибается то в одну, то в другую сторону, и его волокна выравниваются. Для исправления лист пропускают через валки многократно.</a:t>
            </a:r>
          </a:p>
        </p:txBody>
      </p:sp>
      <p:pic>
        <p:nvPicPr>
          <p:cNvPr id="9" name="Рисунок 8" descr="В большинстве случаев для правки листового и профильного проката используют специальные правильные машины, в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32" t="40194" r="13141" b="4426"/>
          <a:stretch/>
        </p:blipFill>
        <p:spPr bwMode="auto">
          <a:xfrm>
            <a:off x="2439382" y="3349506"/>
            <a:ext cx="5273346" cy="3337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2610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Фиг. 73. Схема ротационной листоправильной машины:&#10;"/>
          <p:cNvPicPr/>
          <p:nvPr/>
        </p:nvPicPr>
        <p:blipFill rotWithShape="1"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86" b="28449"/>
          <a:stretch/>
        </p:blipFill>
        <p:spPr bwMode="auto">
          <a:xfrm>
            <a:off x="1475656" y="404664"/>
            <a:ext cx="7272808" cy="32931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91680" y="4262839"/>
            <a:ext cx="72008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Рис. 2 Схема правки листа в </a:t>
            </a:r>
            <a:r>
              <a:rPr lang="ru-RU" sz="2400" b="1" i="1" dirty="0" err="1">
                <a:solidFill>
                  <a:schemeClr val="accent6">
                    <a:lumMod val="50000"/>
                  </a:schemeClr>
                </a:solidFill>
              </a:rPr>
              <a:t>листоправильной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машине</a:t>
            </a:r>
          </a:p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1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входные направляющие валки;</a:t>
            </a:r>
          </a:p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2- правящие валки;</a:t>
            </a:r>
          </a:p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3- выходные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валки.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723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4655" y="25802"/>
            <a:ext cx="77048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Таблица </a:t>
            </a: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000" i="1" dirty="0" smtClean="0">
                <a:solidFill>
                  <a:schemeClr val="accent6">
                    <a:lumMod val="50000"/>
                  </a:schemeClr>
                </a:solidFill>
              </a:rPr>
              <a:t>.  </a:t>
            </a: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</a:rPr>
              <a:t>Технические характеристики </a:t>
            </a:r>
            <a:r>
              <a:rPr lang="ru-RU" sz="2000" b="1" i="1" dirty="0" err="1">
                <a:solidFill>
                  <a:schemeClr val="accent6">
                    <a:lumMod val="50000"/>
                  </a:schemeClr>
                </a:solidFill>
              </a:rPr>
              <a:t>девятивалковой</a:t>
            </a: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accent6">
                    <a:lumMod val="50000"/>
                  </a:schemeClr>
                </a:solidFill>
              </a:rPr>
              <a:t>листоправильной</a:t>
            </a: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</a:rPr>
              <a:t> машины 9х360х2800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1220531"/>
              </p:ext>
            </p:extLst>
          </p:nvPr>
        </p:nvGraphicFramePr>
        <p:xfrm>
          <a:off x="1059437" y="733685"/>
          <a:ext cx="7980073" cy="61473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24065"/>
                <a:gridCol w="1290096"/>
                <a:gridCol w="2782044"/>
                <a:gridCol w="1683868"/>
              </a:tblGrid>
              <a:tr h="2852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Параметр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9х360х2800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Параметр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9х360х2800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</a:tr>
              <a:tr h="7203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Размеры выправляемого листа, мм: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Мощность электродвигателей привода, кВт: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</a:tr>
              <a:tr h="36842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толщина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6-16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вращения валков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125х2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</a:tr>
              <a:tr h="50830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наибольшая ширина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2500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подъема-опускания верхних валков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</a:tr>
              <a:tr h="5083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Предел текучести металла, кгс/мм</a:t>
                      </a:r>
                      <a:r>
                        <a:rPr lang="ru-RU" sz="1200" baseline="300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подъема направляющих валков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2х3,5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</a:tr>
              <a:tr h="5083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Число правильных валков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Габаритные размеры, мм: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</a:tr>
              <a:tr h="285237"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38865" marR="38865" marT="38865" marB="3886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083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Диаметр правильных валков, мм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360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длина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11828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</a:tr>
              <a:tr h="5028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Шаг правильных валков, мм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370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ширина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4905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</a:tr>
              <a:tr h="3684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Скорость правки, м/с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0,17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высота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6368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</a:tr>
              <a:tr h="9379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Вертикальный ход верхних правильных валков от плоскости касания валков, мм: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Масса, т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218,2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</a:tr>
              <a:tr h="28523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вверх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130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</a:tr>
              <a:tr h="33742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вниз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65" marR="38865" marT="38865" marB="38865" anchor="b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865" marR="38865" marT="38865" marB="3886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534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3" y="219711"/>
            <a:ext cx="777686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Кроме того в правильных вальцах можно править и профильный прокат. Вальцы для правки профильного проката практически не отличаются от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вальцов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для правки листового материала. Различие состоит в конструкции правильных вальцов, которые должны иметь профиль материала, соответствующий профилю материала, подвергаемого правке.</a:t>
            </a:r>
          </a:p>
        </p:txBody>
      </p:sp>
      <p:pic>
        <p:nvPicPr>
          <p:cNvPr id="9" name="Рисунок 8" descr="Кроме того в правильных вальцах можно править и профильный прокат. Вальцы для правки профильного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6" t="36750" r="8174" b="17735"/>
          <a:stretch/>
        </p:blipFill>
        <p:spPr bwMode="auto">
          <a:xfrm>
            <a:off x="1619672" y="3081470"/>
            <a:ext cx="6480720" cy="33718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2125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https://www.uu.ru/svarka_x/images/svarshika-422.png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45830"/>
            <a:ext cx="7056784" cy="467164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403648" y="5217477"/>
            <a:ext cx="73448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Рис.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3  </a:t>
            </a:r>
            <a:r>
              <a:rPr lang="ru-RU" sz="2400" b="1" i="1" dirty="0" err="1">
                <a:solidFill>
                  <a:schemeClr val="accent6">
                    <a:lumMod val="50000"/>
                  </a:schemeClr>
                </a:solidFill>
              </a:rPr>
              <a:t>Углоправильные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вальцы:</a:t>
            </a:r>
          </a:p>
          <a:p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1-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 электродвигатель; 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—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 редуктор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;</a:t>
            </a:r>
          </a:p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3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 — литые рамки; 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4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 — верхние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ролики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; 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5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—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 нижние приводные ролики</a:t>
            </a:r>
          </a:p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230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53827" y="372977"/>
            <a:ext cx="7200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i="1" dirty="0" err="1">
                <a:solidFill>
                  <a:schemeClr val="accent6">
                    <a:lumMod val="50000"/>
                  </a:schemeClr>
                </a:solidFill>
              </a:rPr>
              <a:t>Двутавры</a:t>
            </a:r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</a:rPr>
              <a:t> и швеллеры правят на правильно- гибочном прессе. </a:t>
            </a:r>
          </a:p>
          <a:p>
            <a:pPr algn="just"/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</a:rPr>
              <a:t>Выправляемая заготовка изгибается </a:t>
            </a:r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</a:rPr>
              <a:t>между опорами </a:t>
            </a:r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</a:rPr>
              <a:t>толкателем, снабженным электроприводом. Величина прогиба регулируется перемещением опор штурвалами.</a:t>
            </a:r>
          </a:p>
        </p:txBody>
      </p:sp>
      <p:pic>
        <p:nvPicPr>
          <p:cNvPr id="9" name="Рисунок 8" descr="Картинки по запросу &quot;правильно-гибочный пресс&quot;&quot;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974" y="3539237"/>
            <a:ext cx="4536504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259240" y="6006480"/>
            <a:ext cx="57899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Рис. 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4    Правильно-гибочный станок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80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https://www.uu.ru/svarka_x/images/svarshika-423.png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26578"/>
            <a:ext cx="6048672" cy="51537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331640" y="5445224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Рис. 5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    Правильно-гибочный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кулачковый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) пресс: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1—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штурвалы; 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 — опоры; 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3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 — толкатель; 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4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 — электродвигатель</a:t>
            </a:r>
          </a:p>
        </p:txBody>
      </p:sp>
    </p:spTree>
    <p:extLst>
      <p:ext uri="{BB962C8B-B14F-4D97-AF65-F5344CB8AC3E}">
        <p14:creationId xmlns:p14="http://schemas.microsoft.com/office/powerpoint/2010/main" val="1286732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85549" y="450538"/>
            <a:ext cx="784887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Оборудование  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 разметки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34318" y="2415846"/>
            <a:ext cx="784783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Под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разметкой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понимают нанесение контура детали посредством точек и линий на заготовку. Она применяется в производстве весьма обширно, несмотря на значительные трудовые затраты.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По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особенностям выполнения ее подразделяют на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плоскостную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и пространственную. 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Первая осуществляется в пределах одной плоскости. 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Пространственная разметка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 подразумевает увязку точек и линий на разных плоскостях заготовки. </a:t>
            </a:r>
          </a:p>
        </p:txBody>
      </p:sp>
    </p:spTree>
    <p:extLst>
      <p:ext uri="{BB962C8B-B14F-4D97-AF65-F5344CB8AC3E}">
        <p14:creationId xmlns:p14="http://schemas.microsoft.com/office/powerpoint/2010/main" val="401825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265794" y="402234"/>
            <a:ext cx="76688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Разметку производят на разметочных плитах при помощи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измерительного разметочного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инструмента или  на фотопроекционной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аппаратуре.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2" name="Рисунок 11" descr="Картинки по запросу &quot;измерительный инструмент&quot;&quot;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971894"/>
            <a:ext cx="5472608" cy="397738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Прямоугольник 12"/>
          <p:cNvSpPr/>
          <p:nvPr/>
        </p:nvSpPr>
        <p:spPr>
          <a:xfrm>
            <a:off x="2195736" y="6237313"/>
            <a:ext cx="54032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</a:rPr>
              <a:t>Рис.6 Измерительный разметочный инструмент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811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5656" y="356067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Для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разметочных работ используется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разметочный инструмент.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</a:p>
        </p:txBody>
      </p:sp>
      <p:pic>
        <p:nvPicPr>
          <p:cNvPr id="31746" name="Picture 2" descr="https://stankiexpert.ru/wp-content/uploads/2019/02/razmetochnyi-instrument-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29185"/>
            <a:ext cx="7488832" cy="5504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860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1640" y="188640"/>
            <a:ext cx="748883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Чертилки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 - это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заостренные стержни, служащие для нанесения рисок. Данный слесарный разметочный инструмент используется с направляющими инструментами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Рейсмасы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рассчитаны на нанесение параллельных линий и проверку установки заготовки при пространственной разметки. Это приспособление представлено установленной на стойке с основанием чертилкой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Разметочные циркули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рассчитаны на перенос на заготовку линейных размеров, создание окружностей для изогнутых деталей вроде гребных винтов, деление углов и отрезков,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измерение.</a:t>
            </a:r>
          </a:p>
        </p:txBody>
      </p:sp>
      <p:pic>
        <p:nvPicPr>
          <p:cNvPr id="28674" name="Picture 2" descr="Рейсмас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025370"/>
            <a:ext cx="2232248" cy="167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https://stankiexpert.ru/wp-content/uploads/2019/02/razmetochnyi-instrument-2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360018"/>
            <a:ext cx="1651690" cy="1339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180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3" y="188640"/>
            <a:ext cx="763284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На особо точную разметку и нанесение больших окружностей рассчитан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разметочный штангенциркуль.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От обычного он отличается наличием микрометрического винта. Включает штангу-линейку с двумя ножками, снабженными закаленными сменными иглами. Подвижная ножка оснащена нониусом, а ее игла перемещается по шкале, обеспечивая возможность нанесения окружностей в различных вертикальных плоскостях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Малка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представлена шаблоном с переменным углом измерения. Выполнена в виде бруска прямоугольного сечения. На одном из его концов через прорезь закреплена линейка, а другой скошен под углом 45°.</a:t>
            </a:r>
          </a:p>
          <a:p>
            <a:r>
              <a:rPr lang="ru-RU" sz="2400" b="1" i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Ерунок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аналогичен малке, но отличается установленной на колодке под углом 45° линейкой. Подходит для разметки 135 и 45° углов.</a:t>
            </a:r>
          </a:p>
          <a:p>
            <a:pPr algn="just"/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2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188640"/>
            <a:ext cx="76328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При нанесении разметки используется множество дополнительных инструментов вроде линеек, шаблонов, угольников и т. д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Разметочные угольники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рассчитаны на оба типа разметки, выравнивание заготовки, работы с листовым и полосовым материалом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Аналогичным приспособлением является </a:t>
            </a:r>
            <a:r>
              <a:rPr lang="ru-RU" sz="2400" b="1" i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центроискатель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-транспортир.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Он имеет близкую конструкцию, включающую линейку и перемещаемый по ней угольник. Как и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угольник-</a:t>
            </a:r>
            <a:r>
              <a:rPr lang="ru-RU" sz="2400" b="1" i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центроискатель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, данное приспособление предназначено для нахождения центров торцов цилиндрических деталей. К тому же оно обеспечивает возможность нанесения отверстия вне центра либо под углом.</a:t>
            </a:r>
          </a:p>
        </p:txBody>
      </p:sp>
      <p:pic>
        <p:nvPicPr>
          <p:cNvPr id="32770" name="Picture 2" descr="Разметочный угольник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668" y="5744598"/>
            <a:ext cx="1656183" cy="985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https://stankiexpert.ru/wp-content/uploads/2019/02/razmetochnyi-instrument-6.jpg"/>
          <p:cNvPicPr/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907113"/>
            <a:ext cx="1704975" cy="66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459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332657"/>
            <a:ext cx="748883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Нутромер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рассчитан на измерение пазов, внутренних поверхностей, отверстий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Микрометрический нутромер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имеет конструкцию аналогичную микрометру, включающую соединенные колпачком барабан и микрометрический винт, стебель с измерительным наконечником, стопор, предохранительный колпачок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Складной метр,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представленный набором шарнирно сочлененных линеек, используется для измерения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Метр-рулетка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отличается от рулетки наличием миллиметровых делений. Может быть размещена в глухой либо открытой коробке. Лента представлена желобчатой линейкой, сохраняющей при разворачивании прямолинейность.</a:t>
            </a:r>
          </a:p>
        </p:txBody>
      </p:sp>
    </p:spTree>
    <p:extLst>
      <p:ext uri="{BB962C8B-B14F-4D97-AF65-F5344CB8AC3E}">
        <p14:creationId xmlns:p14="http://schemas.microsoft.com/office/powerpoint/2010/main" val="103824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5656" y="404664"/>
            <a:ext cx="72008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Масштабный высотомер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применяется для измерения высоты плоскостей и отверстий. Включает стойку с неподвижной шкалой, оснащенной подвижной рамкой, и подвижной шкалой. Он значительно упрощает разметку, сокращая объем расчетов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Для построения и измерения углов применяют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транспортир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, представленный металлическим кругом с градусными метками и рычагом с нониусом, соединенным с его центром</a:t>
            </a:r>
            <a:r>
              <a:rPr lang="ru-RU" sz="2400" dirty="0" smtClean="0"/>
              <a:t>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По протяжению рисок наносят точечные углубления, называемые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кернами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. Необходимость в них обусловлена двумя факторами. Во-первых, они улучшают видимость разметки. Во-вторых, кернеры обеспечивают фиксацию инструментов при последующих работах, повышая их точность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40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Высокоточный автоматический кернер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712956"/>
            <a:ext cx="2276475" cy="14681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403648" y="188641"/>
            <a:ext cx="74888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В качестве одного из специализированных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           вариантов кернеров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можно рассмотреть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кернер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Ю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В. Козловского.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Это высокопроизводительный и высокоточный инструмент, рассчитанный </a:t>
            </a:r>
            <a:r>
              <a:rPr lang="ru-RU" sz="2400" b="1" i="1" dirty="0" err="1" smtClean="0">
                <a:solidFill>
                  <a:schemeClr val="accent6">
                    <a:lumMod val="50000"/>
                  </a:schemeClr>
                </a:solidFill>
              </a:rPr>
              <a:t>накерненивание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при делении окружностей. Данное оборудование для разметки имеет внутри корпуса боек и пружину. Для фиксации бойка при настройке установлена резьбовая втулка. Ножки смонтированы на корпусе посредством пружины и винтов. Гайка обеспечивает возможность их одновременного перемещения. На ножках гайками закреплены сменные иглы.</a:t>
            </a:r>
          </a:p>
        </p:txBody>
      </p:sp>
    </p:spTree>
    <p:extLst>
      <p:ext uri="{BB962C8B-B14F-4D97-AF65-F5344CB8AC3E}">
        <p14:creationId xmlns:p14="http://schemas.microsoft.com/office/powerpoint/2010/main" val="15760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188641"/>
            <a:ext cx="741682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Кроме того, существует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автоматический кернер.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Его стержень находится в корпусе с двумя пружинами и ударником с сухарем. Принцип функционирования приведен далее. При нажатии стержень противоположным концом упирается в сухарь. Вследствие этого ударник, поднимаясь, сжимает пружину. Соприкасаясь с </a:t>
            </a:r>
            <a:r>
              <a:rPr lang="ru-RU" sz="2400" b="1" i="1" dirty="0" err="1">
                <a:solidFill>
                  <a:schemeClr val="accent6">
                    <a:lumMod val="50000"/>
                  </a:schemeClr>
                </a:solidFill>
              </a:rPr>
              <a:t>заплечником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, сухарь отходит от стержня. Под влиянием разжимания пружины ударник бьет по стержню, а пружина восстанавливает начальное положение. Автоматический кернер значительно упрощает работы благодаря тому, что не требует применения молотка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r>
              <a:rPr lang="ru-RU" sz="2400" dirty="0"/>
              <a:t> </a:t>
            </a:r>
            <a:endParaRPr lang="ru-RU" sz="2400" dirty="0" smtClean="0"/>
          </a:p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Электрический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кернер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в качестве специфических элементов включает катушки с проволочной обмоткой и электропроводку.</a:t>
            </a:r>
          </a:p>
        </p:txBody>
      </p:sp>
    </p:spTree>
    <p:extLst>
      <p:ext uri="{BB962C8B-B14F-4D97-AF65-F5344CB8AC3E}">
        <p14:creationId xmlns:p14="http://schemas.microsoft.com/office/powerpoint/2010/main" val="287486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5656" y="332656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Для </a:t>
            </a:r>
            <a:r>
              <a:rPr lang="ru-RU" sz="2400" b="1" i="1" dirty="0" err="1" smtClean="0">
                <a:solidFill>
                  <a:schemeClr val="accent6">
                    <a:lumMod val="50000"/>
                  </a:schemeClr>
                </a:solidFill>
              </a:rPr>
              <a:t>накерневания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торцов предметов цилиндрической конфигурации разработан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специализированный инструмент – колокол.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Он позволяет осуществлять работы без разметки.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2204865"/>
            <a:ext cx="712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 </a:t>
            </a:r>
            <a:r>
              <a:rPr lang="ru-RU" sz="24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Видео; «Разметочный инструмент </a:t>
            </a:r>
            <a:r>
              <a:rPr lang="en-US" sz="24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</a:t>
            </a:r>
            <a:r>
              <a:rPr lang="en-US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://</a:t>
            </a:r>
            <a:r>
              <a:rPr lang="en-US" sz="24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www.youtube.com/watch?time_continue=1&amp;v=FWRdmcgtLgA&amp;feature=emb_logo</a:t>
            </a:r>
            <a:endParaRPr lang="ru-RU" sz="24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/>
          <p:nvPr/>
        </p:nvPicPr>
        <p:blipFill rotWithShape="1">
          <a:blip r:embed="rId9"/>
          <a:srcRect l="2885" t="20240" r="35096" b="18187"/>
          <a:stretch/>
        </p:blipFill>
        <p:spPr bwMode="auto">
          <a:xfrm>
            <a:off x="1907704" y="3481520"/>
            <a:ext cx="6336704" cy="3187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8615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265314"/>
            <a:ext cx="727280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Разметочные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плиты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представлены плоскими чугунными рабочими поверхностями с разделенной неглубокими канавками на квадратные фрагменты верхней плоскостью. Поверхность тщательно обработана по технологиям строжки, шлифовки, шабровки. По размеру их дифференцируют на варианты для мелких и крупных заготовок. Первые имеют размеры 1,2х1,2 м, вторые – 4х6 м. Их монтируют на подставках либо тумбочках, оснащенных ящиками. Крупноразмерные плиты размещают на кирпичном фундаменте. Для облегчения перемещения предметов и инструментов для плиты применяют порошковое графитовое покрытие.</a:t>
            </a:r>
          </a:p>
        </p:txBody>
      </p:sp>
    </p:spTree>
    <p:extLst>
      <p:ext uri="{BB962C8B-B14F-4D97-AF65-F5344CB8AC3E}">
        <p14:creationId xmlns:p14="http://schemas.microsoft.com/office/powerpoint/2010/main" val="53125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188640"/>
            <a:ext cx="748883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С целью предотвращения повреждения плиты детали размещают на подкладках, разметочных ящиках либо </a:t>
            </a:r>
            <a:r>
              <a:rPr lang="ru-RU" sz="2400" b="1" i="1" dirty="0" err="1">
                <a:solidFill>
                  <a:schemeClr val="accent6">
                    <a:lumMod val="50000"/>
                  </a:schemeClr>
                </a:solidFill>
              </a:rPr>
              <a:t>домкратиках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Первые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представлены в виде чугунных изделий различных размеров и конфигураций. Разметочные ящики являются полыми (либо с перегородками жесткости внутри для крупноразмерных вариантов) параллелепипедами с отверстиями для закрепления заготовок. Они служат для установки заготовок сложной конфигурации.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ru-RU" sz="2400" b="1" i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Домкратики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оснащены наклонными головками и обеспечивают возможность регулировки высоты установки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r>
              <a:rPr lang="ru-RU" sz="2400" dirty="0"/>
              <a:t> </a:t>
            </a:r>
            <a:endParaRPr lang="ru-RU" sz="2400" dirty="0" smtClean="0"/>
          </a:p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Разметочные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призмы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имеют одну либо две выемки. Данные приспособления дифференцируют на варианты нормальной и повышенной точности. Они отличаются материалом: первые производят из сталей определенных марок, вторые – из чугуна. </a:t>
            </a:r>
          </a:p>
        </p:txBody>
      </p:sp>
    </p:spTree>
    <p:extLst>
      <p:ext uri="{BB962C8B-B14F-4D97-AF65-F5344CB8AC3E}">
        <p14:creationId xmlns:p14="http://schemas.microsoft.com/office/powerpoint/2010/main" val="19315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3" y="188640"/>
            <a:ext cx="756084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Для изменения высоты расположения детали служат разметочные клинья. Домкраты выполняют ту же функцию, но обычно используются для тяжелых заготовок. На основе формы опоры для детали их классифицируют на призматические и шаровые. Уровень с отвесом применяется для вертикального позиционирования деталей. Представлен приспособлением в форме прямоугольного треугольника с отвесом в вершине прямого угла.</a:t>
            </a:r>
          </a:p>
        </p:txBody>
      </p:sp>
      <p:pic>
        <p:nvPicPr>
          <p:cNvPr id="36866" name="Picture 2" descr="Разметочная плита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052" y="4437112"/>
            <a:ext cx="3384109" cy="1675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https://stankiexpert.ru/wp-content/uploads/2019/02/razmetochnyi-instrument-10.jpg"/>
          <p:cNvPicPr/>
          <p:nvPr/>
        </p:nvPicPr>
        <p:blipFill>
          <a:blip r:embed="rId9" cstate="print">
            <a:clrChange>
              <a:clrFrom>
                <a:srgbClr val="CDFFFE"/>
              </a:clrFrom>
              <a:clrTo>
                <a:srgbClr val="CD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1954" y="4244425"/>
            <a:ext cx="2484755" cy="1724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219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21986" y="188640"/>
            <a:ext cx="774250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Фотопроекционный метод разметки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— современный метод разметки деталей из листовой стали заключается в следующем: негативы чертежей-шаблонов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устанавливают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в проектор расположенный над разметочным столом 2 на высоте от 7,5 м (при длине листов б м) до 12 м (при длине листов 10 м).</a:t>
            </a:r>
          </a:p>
        </p:txBody>
      </p:sp>
      <p:pic>
        <p:nvPicPr>
          <p:cNvPr id="3074" name="Picture 2" descr="http://www.stroitelstvo-new.ru/sudostroenie/rk/img/66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941918"/>
            <a:ext cx="2044434" cy="38357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643367" y="5020434"/>
            <a:ext cx="52565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Рис.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7 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Схема фотопроекционной разметки:</a:t>
            </a:r>
            <a:b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1 — проектор фотопроекционной установки, 2 — разметочный стол</a:t>
            </a:r>
          </a:p>
        </p:txBody>
      </p:sp>
    </p:spTree>
    <p:extLst>
      <p:ext uri="{BB962C8B-B14F-4D97-AF65-F5344CB8AC3E}">
        <p14:creationId xmlns:p14="http://schemas.microsoft.com/office/powerpoint/2010/main" val="119269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71882" y="220605"/>
            <a:ext cx="7776865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Негативы чертежей-шаблонов получают в результате фотографирования их на стеклянные фотопластинки размером 9X12 см.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В кассету закладывают восемь негативов, на каждом из них сфотографировано по два чертежа-шаблона. Поворот кассеты для установки нового негатива в проектор, поднятие и опускание проектора осуществляется с помощью дистанционного управления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Процесс разметки заключается в следующем: на разметочный стол подается лист металла, если лист ложится на стол неплотно (имеются зазоры между листом и крышкой стола), его прижимают к столу струбцинами; включается проекционная аппаратура, в которую заранее вставлен соответствующий негатив и производится ее настройка.</a:t>
            </a:r>
          </a:p>
        </p:txBody>
      </p:sp>
    </p:spTree>
    <p:extLst>
      <p:ext uri="{BB962C8B-B14F-4D97-AF65-F5344CB8AC3E}">
        <p14:creationId xmlns:p14="http://schemas.microsoft.com/office/powerpoint/2010/main" val="111921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3" y="612845"/>
            <a:ext cx="777686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При настройке проецирования изображения чертежа-шаблона на размечаемый лист металла проверяют, вписываются  ли контуры световых линий деталей в габарит уложенного листа, соответствие размеров между контрольными рисками на проекции и размерами, указанными на чертеже-шаблоне с точностью до 1 мм.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При настройке проецирования изображения чертежа-шаблона на размечаемый лист размеры между контрольными рисками тщательно промеряют и, поднимая или опуская проектор, доводят эти размеры до натуральных, указанных на чертеже. Так как линии и знаки масштабного чертежа вычерчивают черной тушью, то на негативе и его проекции на листе металла эти линии и знаки получаются светлыми.</a:t>
            </a:r>
          </a:p>
        </p:txBody>
      </p:sp>
    </p:spTree>
    <p:extLst>
      <p:ext uri="{BB962C8B-B14F-4D97-AF65-F5344CB8AC3E}">
        <p14:creationId xmlns:p14="http://schemas.microsoft.com/office/powerpoint/2010/main" val="299673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50329" y="906804"/>
            <a:ext cx="74888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По световым линиям и знакам на поверхности размечаемого листа производится фиксирование контуров деталей и их маркировка. Все прямые линии деталей пробивают намеленной ниткой по следу световых лучей. Назначение отдельных линий надписывают мелом (слом, приварка, разделка кромок под сварку).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Кривые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и радиусные линии прочерчивают при помощи гибкой рейки или циркуля, либо </a:t>
            </a:r>
            <a:r>
              <a:rPr lang="ru-RU" sz="2400" b="1" i="1" dirty="0" err="1">
                <a:solidFill>
                  <a:schemeClr val="accent6">
                    <a:lumMod val="50000"/>
                  </a:schemeClr>
                </a:solidFill>
              </a:rPr>
              <a:t>прокернивают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их по следу луча. Маркировку и все надписи временно делают мелом, после чего выключают проектор и включают свет.</a:t>
            </a:r>
          </a:p>
        </p:txBody>
      </p:sp>
    </p:spTree>
    <p:extLst>
      <p:ext uri="{BB962C8B-B14F-4D97-AF65-F5344CB8AC3E}">
        <p14:creationId xmlns:p14="http://schemas.microsoft.com/office/powerpoint/2010/main" val="113574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5656" y="243541"/>
            <a:ext cx="73448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После проверки устраняют все выявленные недоделки путем включения проектора и дополнительной разметки пропущенных линий и надписей.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Затем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лист передают на другой разметочный стол, на котором заканчивают полную разметку деталей, расположенных на размечаемом листе, производят </a:t>
            </a:r>
            <a:r>
              <a:rPr lang="ru-RU" sz="2400" b="1" i="1" dirty="0" err="1">
                <a:solidFill>
                  <a:schemeClr val="accent6">
                    <a:lumMod val="50000"/>
                  </a:schemeClr>
                </a:solidFill>
              </a:rPr>
              <a:t>кернение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и прочерчивание всех линий, выбивают марку и надписи.</a:t>
            </a:r>
          </a:p>
        </p:txBody>
      </p:sp>
      <p:pic>
        <p:nvPicPr>
          <p:cNvPr id="15362" name="Picture 2" descr="Картинки по запросу &quot;фотопроекционная установка для разметки металла&quot;&quot;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676" y="3599882"/>
            <a:ext cx="3811910" cy="2341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3" y="6027003"/>
            <a:ext cx="78488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Рис.8 Фотопроекционная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аппаратура для разметки листового металла</a:t>
            </a:r>
            <a:endParaRPr lang="ru-RU" sz="2400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21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03231" y="170501"/>
            <a:ext cx="7560841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В комплект фотопроекционной аппаратуры входят горизонтальная фотографическая установка ФТШ-451 и проекционная установка вертикального типа ЭДИ-456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Фотографическая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установка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(рис.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8)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предназначена для фотографирования масштабных чертежей на фотопластинки размером 9X12 см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Масштабные чертежи для фотопроекционной разметки выполняются в масштабе 1 : 10 для разметки листов длиной до 10 и в масштабе 1 : 5 — для листов длиной не более 5 м.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На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каждом чертеже размещают несколько деталей, размеры которых наиболее рационально вписываются в габариты заказных листов металла. На чертеж наносят контуры деталей, а также все необходимые для их разметки данные (вырезы, маркировка и др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.).</a:t>
            </a:r>
          </a:p>
        </p:txBody>
      </p:sp>
    </p:spTree>
    <p:extLst>
      <p:ext uri="{BB962C8B-B14F-4D97-AF65-F5344CB8AC3E}">
        <p14:creationId xmlns:p14="http://schemas.microsoft.com/office/powerpoint/2010/main" val="36347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stroy-technics.ru/gallery/tehnologicheskoe-oborudovanie/image_38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563" y="545830"/>
            <a:ext cx="7018885" cy="2535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35696" y="3356992"/>
            <a:ext cx="6768752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Рис.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9 Оптическая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схема фотографической установки: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ru-RU" dirty="0" smtClean="0"/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1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— лампа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;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2, 4 и 5 —линзы; 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3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— теплофильтр; негатив; 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7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—объектив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;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8 — экран</a:t>
            </a:r>
          </a:p>
        </p:txBody>
      </p:sp>
    </p:spTree>
    <p:extLst>
      <p:ext uri="{BB962C8B-B14F-4D97-AF65-F5344CB8AC3E}">
        <p14:creationId xmlns:p14="http://schemas.microsoft.com/office/powerpoint/2010/main" val="70818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http://stroy-technics.ru/gallery/tehnologicheskoe-oborudovanie/image_3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626" y="432505"/>
            <a:ext cx="3757661" cy="5012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5805264"/>
            <a:ext cx="7128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Рис.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10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Проектор фотопроекционной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установки 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64088" y="545830"/>
            <a:ext cx="331236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1 — станина; 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2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— направляющая; 3—механизм подъема; 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4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— разгрузочное устройство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;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5 —стол каретки; 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6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— проекционная камера; 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7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— камера осветительного устройства</a:t>
            </a:r>
          </a:p>
        </p:txBody>
      </p:sp>
    </p:spTree>
    <p:extLst>
      <p:ext uri="{BB962C8B-B14F-4D97-AF65-F5344CB8AC3E}">
        <p14:creationId xmlns:p14="http://schemas.microsoft.com/office/powerpoint/2010/main" val="95723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00225" y="584158"/>
            <a:ext cx="763284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Для наводки на резкость длиннофокусный объектив камеры связан с телескопической системой, позволяющей перемещаться объективу вдоль оптической оси на 48 мм.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Осветитель или проекционная приставка к фотокамере, предназначенная для репродукционных работ, состоит из </a:t>
            </a:r>
            <a:r>
              <a:rPr lang="ru-RU" sz="2400" b="1" i="1" dirty="0" err="1">
                <a:solidFill>
                  <a:schemeClr val="accent6">
                    <a:lumMod val="50000"/>
                  </a:schemeClr>
                </a:solidFill>
              </a:rPr>
              <a:t>трехлинзового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конденсора с лампой. Для фотографирования чертежей в масштабе 1 : 10 или 1 : 5 расстояние от фотообъектива до экрана соответственно может изменяться от 1750 до 3250 мм путем перемещения каретки с фотокамерой по направляющим жесткой станины, нечувствительной к вибрациям и сотрясениям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84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3" y="188640"/>
            <a:ext cx="7776865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Управление автоматическим и ручным экспонированием и переключение осветителя осуществляется с пульта, расположенного на станине установки. Для автоматического экспонирования (выдержка при фотосъемке) установка снабжена электронным реле времени с интервалом срабатывания от 2 до 150 сек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Экран фотоустановки представляет собой коробчатую металлическую конструкцию. Фронтальная стенка экрана изготовляется из дюралюминиевого листа с отверстиями по всей площади. Для крепления чертежа к экрану в его коробке с помощью вакуумного насоса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создается необходимое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разрежение. Фотографируемые чертежи освещаются двумя переносными осветителями, на каждом из которых смонтированы по четыре лампы с отражателями.</a:t>
            </a:r>
          </a:p>
          <a:p>
            <a:pPr algn="just"/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13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68943" y="581011"/>
            <a:ext cx="7560840" cy="5400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Проекционная установка ЭДИ-456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предназначена для воспроизведения в натуральную величину негативного изображения с фотопластинки на размечаемый лист.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В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комплект проекционной установки входят проектор, шкаф электропитания с выпрямителями, дистанционный пульт управления, местный пульт управления и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ru-RU" sz="2400" b="1" i="1" dirty="0" err="1" smtClean="0">
                <a:solidFill>
                  <a:schemeClr val="accent6">
                    <a:lumMod val="50000"/>
                  </a:schemeClr>
                </a:solidFill>
              </a:rPr>
              <a:t>влаго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-маслоотделитель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в системе питания установки сжатым воздухом.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Проектор состоит из станины с вертикальной направляющей механизма подъема, разгрузочного приспособления, стола-каретки с магазином и осветительного устройства.</a:t>
            </a:r>
          </a:p>
        </p:txBody>
      </p:sp>
    </p:spTree>
    <p:extLst>
      <p:ext uri="{BB962C8B-B14F-4D97-AF65-F5344CB8AC3E}">
        <p14:creationId xmlns:p14="http://schemas.microsoft.com/office/powerpoint/2010/main" val="366267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03648" y="1033566"/>
            <a:ext cx="741682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Станина с вертикальной трубчатой направляющей служит для одновременного перемещения по высоте стола-каретки и камеры осветительного устройства; перемещение производится с помощью ходового винта, приводимого во вращение электродвигателем. Для уменьшения крутящего момента на валу электродвигателя в процессе подъема каретки на станине рядом с направляющей размещено разгрузочное приспособление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703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http://stroy-technics.ru/gallery/tehnologicheskoe-oborudovanie/image_4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992" y="137200"/>
            <a:ext cx="4104456" cy="4554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5085042"/>
            <a:ext cx="7632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Рис.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 11 Осветительная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схема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проектора: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1 — отражатели; 2 —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ксеоновые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лампы; 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3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—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контротражатели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;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4 — негатив; 5 — объектив; 6 — разметочный стол</a:t>
            </a:r>
          </a:p>
        </p:txBody>
      </p:sp>
    </p:spTree>
    <p:extLst>
      <p:ext uri="{BB962C8B-B14F-4D97-AF65-F5344CB8AC3E}">
        <p14:creationId xmlns:p14="http://schemas.microsoft.com/office/powerpoint/2010/main" val="14494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03648" y="1074786"/>
            <a:ext cx="72728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Стол-каретка проектора служит основанием для проекционной камеры. В нижней части камеры установлен проекционный объектив, с помощью которого воспроизводится изображение с негатива на размечаемый лист в натуральную величину.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Кроме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того, на каретке установлен магазин с кассетами для восьми негативов. При повороте магазина на 1/8 окружности кассеты последовательно располагаются над кадровой рамкой проектора.</a:t>
            </a:r>
          </a:p>
        </p:txBody>
      </p:sp>
    </p:spTree>
    <p:extLst>
      <p:ext uri="{BB962C8B-B14F-4D97-AF65-F5344CB8AC3E}">
        <p14:creationId xmlns:p14="http://schemas.microsoft.com/office/powerpoint/2010/main" val="161598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59437" y="692697"/>
            <a:ext cx="7689027" cy="5760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В камере осветительного устройства проектора расположены под углом 13° к оптической оси системы два эллиптических отражателя с </a:t>
            </a:r>
            <a:r>
              <a:rPr lang="ru-RU" sz="2400" b="1" i="1" dirty="0" err="1">
                <a:solidFill>
                  <a:schemeClr val="accent6">
                    <a:lumMod val="50000"/>
                  </a:schemeClr>
                </a:solidFill>
              </a:rPr>
              <a:t>ксеоновыми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лампами ДКСШ-1000.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Световые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потоки, идущие от ламп к </a:t>
            </a:r>
            <a:r>
              <a:rPr lang="ru-RU" sz="2400" b="1" i="1" dirty="0" err="1">
                <a:solidFill>
                  <a:schemeClr val="accent6">
                    <a:lumMod val="50000"/>
                  </a:schemeClr>
                </a:solidFill>
              </a:rPr>
              <a:t>контротражателям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 (рис.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11),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собираются отражателями и посылаются через негатив во входной зрачок объектива и дальше на разметочный стол,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Управление перемещениями проекционной системы может производиться с пульта, смонтированного на каретке проектора, или дистанционного пульта, установленного у разметочного стола.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Для охлаждения ламп и объектива к ним подводится сжатый воздух.</a:t>
            </a:r>
          </a:p>
        </p:txBody>
      </p:sp>
    </p:spTree>
    <p:extLst>
      <p:ext uri="{BB962C8B-B14F-4D97-AF65-F5344CB8AC3E}">
        <p14:creationId xmlns:p14="http://schemas.microsoft.com/office/powerpoint/2010/main" val="89006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00082" y="706254"/>
            <a:ext cx="776440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Фотографическая установка монтируется в специальном помещении или фотолаборатории предприятия.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Монтаж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проектора (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рис.7)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производится в специальной камере над разметочным столом. Расстояние между плоскостью разметочного стола и объективом проектора может колебаться от 6 до. 12 м, в зависимости от длины размечаемых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листов.</a:t>
            </a:r>
          </a:p>
          <a:p>
            <a:pPr algn="just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Конструкции камеры и фундамента для проектора должны исключать вибрации проектора при движении мостовых кранов в цехе, так как при этом проекция негатива на разметочном столе также будет вибрировать.</a:t>
            </a:r>
          </a:p>
          <a:p>
            <a:pPr algn="just"/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1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xn--f1aen.xn--p1ai/vk/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8640"/>
            <a:ext cx="714380" cy="714380"/>
          </a:xfrm>
          <a:prstGeom prst="rect">
            <a:avLst/>
          </a:prstGeom>
          <a:noFill/>
        </p:spPr>
      </p:pic>
      <p:pic>
        <p:nvPicPr>
          <p:cNvPr id="5" name="Рисунок 4" descr="Суппорт шариковый подшипник круг Ретро | Векторный клипарт |ID 58435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5373216"/>
            <a:ext cx="75092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nstrument-animatsionnaya-kartinka-02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2" y="3081470"/>
            <a:ext cx="953135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nstrument-animatsionnaya-kartinka-02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1" y="2204864"/>
            <a:ext cx="68199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nstrument-animatsionnaya-kartinka-02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53786"/>
            <a:ext cx="1044779" cy="947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nstrument-animatsionnaya-kartinka-02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" y="1187064"/>
            <a:ext cx="657225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11960" y="1280917"/>
            <a:ext cx="45365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</a:rPr>
              <a:t>Применение </a:t>
            </a:r>
            <a:r>
              <a:rPr lang="ru-RU" sz="2800" b="1" i="1" dirty="0">
                <a:solidFill>
                  <a:srgbClr val="C00000"/>
                </a:solidFill>
              </a:rPr>
              <a:t>фотопроекционной разметки </a:t>
            </a:r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</a:rPr>
              <a:t>по масштабным чертежам позволяет </a:t>
            </a:r>
            <a:endParaRPr lang="ru-RU" sz="28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2800" b="1" i="1" dirty="0" smtClean="0">
                <a:solidFill>
                  <a:srgbClr val="C00000"/>
                </a:solidFill>
              </a:rPr>
              <a:t>уменьшить </a:t>
            </a:r>
            <a:r>
              <a:rPr lang="ru-RU" sz="2800" b="1" i="1" dirty="0">
                <a:solidFill>
                  <a:srgbClr val="C00000"/>
                </a:solidFill>
              </a:rPr>
              <a:t>трудоемкость разметки в среднем на 50% </a:t>
            </a:r>
            <a:endParaRPr lang="ru-RU" sz="2800" b="1" i="1" dirty="0" smtClean="0">
              <a:solidFill>
                <a:srgbClr val="C00000"/>
              </a:solidFill>
            </a:endParaRPr>
          </a:p>
          <a:p>
            <a:pPr algn="ctr"/>
            <a:r>
              <a:rPr lang="ru-RU" sz="2800" b="1" i="1" dirty="0" smtClean="0">
                <a:solidFill>
                  <a:srgbClr val="C00000"/>
                </a:solidFill>
              </a:rPr>
              <a:t>и </a:t>
            </a:r>
            <a:r>
              <a:rPr lang="ru-RU" sz="2800" b="1" i="1" dirty="0">
                <a:solidFill>
                  <a:srgbClr val="C00000"/>
                </a:solidFill>
              </a:rPr>
              <a:t>в 3—4 раза повысить </a:t>
            </a:r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</a:rPr>
              <a:t>пропускную способность каждого разметочного стола.</a:t>
            </a:r>
          </a:p>
        </p:txBody>
      </p:sp>
      <p:pic>
        <p:nvPicPr>
          <p:cNvPr id="24577" name="Picture 1" descr="C:\Users\Samsung\Downloads\FireShot\images (3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30015"/>
            <a:ext cx="3024336" cy="360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000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35696" y="332656"/>
            <a:ext cx="676875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Благодарю </a:t>
            </a:r>
          </a:p>
          <a:p>
            <a:pPr algn="ctr"/>
            <a:r>
              <a:rPr lang="ru-RU" sz="5400" b="1" cap="none" spc="0" dirty="0" smtClean="0">
                <a:ln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внимание!</a:t>
            </a:r>
            <a:endParaRPr lang="ru-RU" sz="5400" b="1" cap="none" spc="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Сварщик Холдинг Сварочные горелки Круг Ретро | Векторный клипарт |ID 497315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102273"/>
            <a:ext cx="4464496" cy="444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07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963</TotalTime>
  <Words>2259</Words>
  <Application>Microsoft Office PowerPoint</Application>
  <PresentationFormat>Экран (4:3)</PresentationFormat>
  <Paragraphs>171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Солнцестояние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Типовые слесарные операции и их очередность  по подготовке металла под сварку</dc:title>
  <dc:creator>Админ</dc:creator>
  <cp:lastModifiedBy>Samsung</cp:lastModifiedBy>
  <cp:revision>79</cp:revision>
  <dcterms:created xsi:type="dcterms:W3CDTF">2019-01-17T11:46:13Z</dcterms:created>
  <dcterms:modified xsi:type="dcterms:W3CDTF">2023-02-14T09:49:39Z</dcterms:modified>
</cp:coreProperties>
</file>