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9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8" r:id="rId12"/>
    <p:sldId id="267" r:id="rId13"/>
    <p:sldId id="270" r:id="rId14"/>
  </p:sldIdLst>
  <p:sldSz cx="9906000" cy="6858000" type="A4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12" autoAdjust="0"/>
    <p:restoredTop sz="94660"/>
  </p:normalViewPr>
  <p:slideViewPr>
    <p:cSldViewPr showGuides="1">
      <p:cViewPr varScale="1">
        <p:scale>
          <a:sx n="70" d="100"/>
          <a:sy n="70" d="100"/>
        </p:scale>
        <p:origin x="960" y="16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B6F0DEA-141B-4AE5-B979-BD261A43FFB9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BE7241E-D055-4D2A-84BF-9AD3C639F86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551224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5AF851D-6345-4D1E-AA19-12A17C5EB636}" type="slidenum">
              <a:rPr lang="ru-RU" altLang="ru-RU"/>
              <a:pPr>
                <a:spcBef>
                  <a:spcPct val="0"/>
                </a:spcBef>
              </a:pPr>
              <a:t>11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40940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6B68E-03FA-4798-A803-3F5E8CA69C5B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18F4A-292B-4C4D-9281-91550E01647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17729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B7E7D-641F-4D9D-A262-ECA91670D60B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6D2EC-D775-4A84-9FD8-DD082EE4D3B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13483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89333-6D47-4F95-AE6E-57EA25B74274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B618E-0DDA-47F6-A6D7-3BD8D5BD293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81751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5C497-CA95-4E48-B57D-4CBFFD7379CF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CCD3E-79B7-4028-996E-AD9FE7BDA55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63079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FFF52-B66E-4079-9A38-67DCAE8A8900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40558-939D-4B5A-B9B2-3F77930C964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5408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AD2FC-C12B-4958-A477-620AB5760F35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A76AC-6249-4974-B2A4-78825F55C4F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91820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F6B7B-142E-479F-9B36-06C28B981D28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B2824-A80A-4A3D-A043-7532D28E943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76732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D2F0D-1DD5-45A7-99C2-B1894EAB0939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131A1-C1FD-4F0A-947D-5C26265ED8B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15218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DFEF4-5945-430B-8321-6A8C96DBECE0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7D549-18A0-4199-9134-441AA7D4133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7921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AB487-2203-456A-86CC-419A3525E66B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060D0-8C14-423C-B99D-0990B71354C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75480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D2771-A6A2-4233-A8FA-F2DA1FD88C93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23527-9DCD-4121-BDC0-C4FC9F08202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52051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5A91453-D200-41B9-8CD1-6A90080ABEDB}" type="datetimeFigureOut">
              <a:rPr lang="ru-RU"/>
              <a:pPr>
                <a:defRPr/>
              </a:pPr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0C2B4A9-06CA-45B3-B7BE-EE6F27B104A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2.jpe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4.jpeg"/><Relationship Id="rId7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.jpeg"/><Relationship Id="rId7" Type="http://schemas.openxmlformats.org/officeDocument/2006/relationships/image" Target="../media/image23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5.jpeg"/><Relationship Id="rId7" Type="http://schemas.openxmlformats.org/officeDocument/2006/relationships/image" Target="../media/image28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1.jpeg"/><Relationship Id="rId7" Type="http://schemas.openxmlformats.org/officeDocument/2006/relationships/image" Target="../media/image34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2.jpeg"/><Relationship Id="rId10" Type="http://schemas.openxmlformats.org/officeDocument/2006/relationships/image" Target="../media/image37.jpeg"/><Relationship Id="rId4" Type="http://schemas.openxmlformats.org/officeDocument/2006/relationships/image" Target="../media/image32.jpeg"/><Relationship Id="rId9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2.jpeg"/><Relationship Id="rId7" Type="http://schemas.openxmlformats.org/officeDocument/2006/relationships/image" Target="../media/image4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30.pn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2.jpeg"/><Relationship Id="rId9" Type="http://schemas.openxmlformats.org/officeDocument/2006/relationships/image" Target="../media/image4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2.jpeg"/><Relationship Id="rId7" Type="http://schemas.openxmlformats.org/officeDocument/2006/relationships/image" Target="../media/image5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Relationship Id="rId9" Type="http://schemas.openxmlformats.org/officeDocument/2006/relationships/image" Target="../media/image5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85750"/>
            <a:ext cx="9906000" cy="7143750"/>
          </a:xfrm>
          <a:prstGeom prst="rect">
            <a:avLst/>
          </a:prstGeom>
        </p:spPr>
      </p:pic>
      <p:grpSp>
        <p:nvGrpSpPr>
          <p:cNvPr id="3074" name="Группа 6"/>
          <p:cNvGrpSpPr>
            <a:grpSpLocks/>
          </p:cNvGrpSpPr>
          <p:nvPr/>
        </p:nvGrpSpPr>
        <p:grpSpPr bwMode="auto">
          <a:xfrm>
            <a:off x="0" y="-285750"/>
            <a:ext cx="2106613" cy="7143750"/>
            <a:chOff x="0" y="0"/>
            <a:chExt cx="2106613" cy="6858000"/>
          </a:xfrm>
        </p:grpSpPr>
        <p:pic>
          <p:nvPicPr>
            <p:cNvPr id="3079" name="Рисунок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8741"/>
            <a:stretch>
              <a:fillRect/>
            </a:stretch>
          </p:blipFill>
          <p:spPr bwMode="auto">
            <a:xfrm>
              <a:off x="0" y="0"/>
              <a:ext cx="2106613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 rot="21216400">
              <a:off x="433330" y="79867"/>
              <a:ext cx="1513814" cy="1420636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3075" name="TextBox 5"/>
          <p:cNvSpPr txBox="1">
            <a:spLocks noChangeArrowheads="1"/>
          </p:cNvSpPr>
          <p:nvPr/>
        </p:nvSpPr>
        <p:spPr bwMode="auto">
          <a:xfrm>
            <a:off x="2095500" y="285750"/>
            <a:ext cx="72151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центр развития ребенка детский сад «Ньургуьун» с. Харбала-1 МО  «Чурапчинский улус»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6" name="Прямоугольник 4"/>
          <p:cNvSpPr>
            <a:spLocks noChangeArrowheads="1"/>
          </p:cNvSpPr>
          <p:nvPr/>
        </p:nvSpPr>
        <p:spPr bwMode="auto">
          <a:xfrm>
            <a:off x="2061480" y="4005064"/>
            <a:ext cx="4738687" cy="2740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Никифорова</a:t>
            </a:r>
          </a:p>
          <a:p>
            <a:pPr algn="ctr" eaLnBrk="1" hangingPunct="1"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Ульяна Петровна</a:t>
            </a:r>
            <a:endParaRPr lang="ru-RU" altLang="ru-RU" sz="2400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ru-RU" alt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Почетный работник воспитания и просвещения </a:t>
            </a:r>
            <a:r>
              <a:rPr lang="ru-RU" alt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РФ,</a:t>
            </a:r>
            <a:r>
              <a:rPr lang="ru-RU" alt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Отличник</a:t>
            </a:r>
            <a:r>
              <a:rPr lang="ru-RU" alt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образования РС (Я),</a:t>
            </a:r>
            <a:r>
              <a:rPr lang="ru-RU" altLang="ru-RU" sz="2400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воспитатель высшей категории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"/>
          <p:cNvSpPr>
            <a:spLocks noChangeArrowheads="1"/>
          </p:cNvSpPr>
          <p:nvPr/>
        </p:nvSpPr>
        <p:spPr bwMode="auto">
          <a:xfrm>
            <a:off x="1331913" y="1354138"/>
            <a:ext cx="6124575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algn="ctr" eaLnBrk="1" hangingPunct="1">
              <a:defRPr/>
            </a:pPr>
            <a:r>
              <a:rPr lang="ru-RU" alt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</a:t>
            </a:r>
          </a:p>
          <a:p>
            <a:pPr algn="ctr" eaLnBrk="1" hangingPunct="1">
              <a:defRPr/>
            </a:pPr>
            <a:r>
              <a:rPr lang="ru-RU" altLang="ru-RU" sz="36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«Здоровый ребенок </a:t>
            </a:r>
          </a:p>
          <a:p>
            <a:pPr algn="ctr" eaLnBrk="1" hangingPunct="1">
              <a:defRPr/>
            </a:pPr>
            <a:r>
              <a:rPr lang="ru-RU" altLang="ru-RU" sz="36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(«</a:t>
            </a:r>
            <a:r>
              <a:rPr lang="ru-RU" altLang="ru-RU" sz="3600" b="1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Доруобай</a:t>
            </a:r>
            <a:r>
              <a:rPr lang="ru-RU" altLang="ru-RU" sz="36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о5о»)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168" y="1580370"/>
            <a:ext cx="2846535" cy="41433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894198" cy="6858000"/>
          </a:xfrm>
          <a:prstGeom prst="rect">
            <a:avLst/>
          </a:prstGeom>
        </p:spPr>
      </p:pic>
      <p:pic>
        <p:nvPicPr>
          <p:cNvPr id="409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41"/>
          <a:stretch>
            <a:fillRect/>
          </a:stretch>
        </p:blipFill>
        <p:spPr bwMode="auto">
          <a:xfrm>
            <a:off x="0" y="0"/>
            <a:ext cx="2144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65523" y="2770"/>
            <a:ext cx="7488832" cy="350865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just" eaLnBrk="1" hangingPunct="1"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Адаптация ребёнка к детскому саду во многом зависит от того, насколько легко он умеет устанавливать отношения со сверстниками, контактировать со взрослыми, а также, насколько быстро он привыкает к изменившейся обстановке. И здесь наиважнейшей задачей является формирование единого психолого-педагогического пространства объединяющего семью и детский сад.</a:t>
            </a:r>
          </a:p>
          <a:p>
            <a:pPr algn="just" eaLnBrk="1" hangingPunct="1">
              <a:defRPr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Лучшим средством для преодоления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дезадаптации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ребенка к детскому саду является игра, поскольку она помогает отвлечься от переживаний, стрессовых состояний, сглаживает негативные эмоции.</a:t>
            </a:r>
          </a:p>
          <a:p>
            <a:pPr algn="just" eaLnBrk="1" hangingPunct="1">
              <a:defRPr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Правильно подобранная и грамотно проведенная игровая деятельность быстро и безболезненно адаптирует детей раннего возраста и младшего дошкольного возраста к детскому саду.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99558">
            <a:off x="60408" y="3477027"/>
            <a:ext cx="3631960" cy="2179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687" y="4522665"/>
            <a:ext cx="3852626" cy="2311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7440">
            <a:off x="6187650" y="3726364"/>
            <a:ext cx="3527521" cy="21165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0"/>
            <a:ext cx="9525000" cy="6858000"/>
          </a:xfrm>
          <a:prstGeom prst="rect">
            <a:avLst/>
          </a:prstGeom>
        </p:spPr>
      </p:pic>
      <p:pic>
        <p:nvPicPr>
          <p:cNvPr id="5122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41"/>
          <a:stretch>
            <a:fillRect/>
          </a:stretch>
        </p:blipFill>
        <p:spPr bwMode="auto">
          <a:xfrm>
            <a:off x="0" y="0"/>
            <a:ext cx="2144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2289175" y="336550"/>
            <a:ext cx="7523163" cy="618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программы: </a:t>
            </a:r>
            <a:r>
              <a:rPr lang="ru-RU" altLang="ru-RU" sz="180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благоприятных условий социальной адаптации ребенка в условиях дошкольного учреждения, способствующие повышению его адаптационных возможностей, необходимых для сохранения здоровья. Применяя здоровьесберегающие игровые технологии с конкретными способами решения данных проблем в условиях реализации ФГОС ДО.</a:t>
            </a:r>
            <a:r>
              <a:rPr lang="ru-RU" altLang="ru-RU" sz="1800" b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Задачи: </a:t>
            </a:r>
            <a:endParaRPr lang="ru-RU" altLang="ru-RU" sz="180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Создать благоприятные условия для охраны и укрепления здоровья детей, облегчения периода адаптации к детскому саду. Укреплять здоровье детей в изменившихся условиях.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Оказывать родителям практическую и консультативную помощь и убедить их в необходимости воспитания ребенка с учетом возрастных закономерностей развития и индивидуальных особенностей.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У детей развивать коммуникативные и игровые навыки, навыки совместной деятельности; способствовать активному налаживанию контакта. А также оценивать эмоциональное состояние детей и корректировать нежелательные проявления поведения (импульсивность, тревожность, возбудимость, застенчивость).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	Формировать единый стиль воспитания и общения с ребенком в семье и ДОУ.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	Окружить ребенка душевным теплом, заботой и лаской для установления доверительных отношений с воспитателями ДОУ.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0"/>
            <a:ext cx="9525000" cy="6858000"/>
          </a:xfrm>
          <a:prstGeom prst="rect">
            <a:avLst/>
          </a:prstGeom>
        </p:spPr>
      </p:pic>
      <p:pic>
        <p:nvPicPr>
          <p:cNvPr id="6146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41"/>
          <a:stretch>
            <a:fillRect/>
          </a:stretch>
        </p:blipFill>
        <p:spPr bwMode="auto">
          <a:xfrm>
            <a:off x="0" y="0"/>
            <a:ext cx="2738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1"/>
          <p:cNvSpPr>
            <a:spLocks noChangeArrowheads="1"/>
          </p:cNvSpPr>
          <p:nvPr/>
        </p:nvSpPr>
        <p:spPr bwMode="auto">
          <a:xfrm>
            <a:off x="2738438" y="142380"/>
            <a:ext cx="7429500" cy="5909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Виды детской деятельности:</a:t>
            </a:r>
            <a:endParaRPr lang="ru-RU" altLang="ru-RU" sz="1800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предметная деятельность и игры с игрушками;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экспериментирование с материалами и веществами (песок, вода и пр.);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общение с взрослым и совместные игры со сверстниками под руководством взрослого;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самообслуживание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восприятие смысла музыки, сказок, стихов;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двигательная активность.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Формы образовательной деятельности с детьми:</a:t>
            </a:r>
            <a:endParaRPr lang="ru-RU" altLang="ru-RU" sz="1800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социально-коммуникативное;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познавательное;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речевое;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художественно-эстетическое;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физическое.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Методы работы с родителями: </a:t>
            </a:r>
            <a:endParaRPr lang="ru-RU" altLang="ru-RU" sz="1800" b="1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консультирование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наблюдение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информирование,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анкетирование,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опрос,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индивидуальная беседа.</a:t>
            </a:r>
            <a:r>
              <a:rPr lang="ru-RU" altLang="ru-RU" sz="1800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148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68"/>
          <a:stretch/>
        </p:blipFill>
        <p:spPr bwMode="auto">
          <a:xfrm rot="21139630">
            <a:off x="202268" y="4404119"/>
            <a:ext cx="2367804" cy="17237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49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9" t="757" r="16644" b="-757"/>
          <a:stretch>
            <a:fillRect/>
          </a:stretch>
        </p:blipFill>
        <p:spPr bwMode="auto">
          <a:xfrm rot="21125531">
            <a:off x="295062" y="434880"/>
            <a:ext cx="2247713" cy="18162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50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980">
            <a:off x="190098" y="2608677"/>
            <a:ext cx="2392146" cy="1435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1881">
            <a:off x="6999065" y="2776097"/>
            <a:ext cx="2584329" cy="1938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976" y="4515966"/>
            <a:ext cx="3122712" cy="23420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0"/>
            <a:ext cx="9525000" cy="6858000"/>
          </a:xfrm>
          <a:prstGeom prst="rect">
            <a:avLst/>
          </a:prstGeom>
        </p:spPr>
      </p:pic>
      <p:pic>
        <p:nvPicPr>
          <p:cNvPr id="7170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41"/>
          <a:stretch>
            <a:fillRect/>
          </a:stretch>
        </p:blipFill>
        <p:spPr bwMode="auto">
          <a:xfrm>
            <a:off x="0" y="0"/>
            <a:ext cx="2452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Прямоугольник 1"/>
          <p:cNvSpPr>
            <a:spLocks noChangeArrowheads="1"/>
          </p:cNvSpPr>
          <p:nvPr/>
        </p:nvSpPr>
        <p:spPr bwMode="auto">
          <a:xfrm>
            <a:off x="595312" y="22527"/>
            <a:ext cx="8715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Модель программы "Здоровый ребенок" ("</a:t>
            </a:r>
            <a:r>
              <a:rPr lang="ru-RU" alt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Доруобай</a:t>
            </a:r>
            <a:r>
              <a:rPr lang="ru-RU" altLang="ru-RU" sz="24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 о</a:t>
            </a:r>
            <a:r>
              <a:rPr lang="sah-RU" altLang="ru-RU" sz="24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ҕ</a:t>
            </a:r>
            <a:r>
              <a:rPr lang="ru-RU" altLang="ru-RU" sz="24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о")</a:t>
            </a:r>
            <a:endParaRPr lang="ru-RU" altLang="ru-RU" sz="2400" dirty="0">
              <a:solidFill>
                <a:srgbClr val="0070C0"/>
              </a:solidFill>
            </a:endParaRPr>
          </a:p>
        </p:txBody>
      </p:sp>
      <p:pic>
        <p:nvPicPr>
          <p:cNvPr id="7172" name="Рисунок 2" descr="Рисунок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7" r="6914" b="3474"/>
          <a:stretch>
            <a:fillRect/>
          </a:stretch>
        </p:blipFill>
        <p:spPr bwMode="auto">
          <a:xfrm>
            <a:off x="3001177" y="482902"/>
            <a:ext cx="6511745" cy="6352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999" y="0"/>
            <a:ext cx="9525001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034" y="3040253"/>
            <a:ext cx="3263349" cy="2447512"/>
          </a:xfrm>
          <a:prstGeom prst="rect">
            <a:avLst/>
          </a:prstGeom>
        </p:spPr>
      </p:pic>
      <p:pic>
        <p:nvPicPr>
          <p:cNvPr id="819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41"/>
          <a:stretch>
            <a:fillRect/>
          </a:stretch>
        </p:blipFill>
        <p:spPr bwMode="auto">
          <a:xfrm>
            <a:off x="0" y="0"/>
            <a:ext cx="2738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1788789" y="14958"/>
            <a:ext cx="642620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Коммуникативные игры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«Давайте </a:t>
            </a:r>
            <a:r>
              <a:rPr lang="ru-RU" alt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поиграем»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календарно-тематическом планировании распределены занятия по месяцам. Коммуникативные игры мы рассматриваем как </a:t>
            </a:r>
            <a:r>
              <a:rPr lang="ru-RU" altLang="ru-RU" sz="1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здоровьесберегающая</a:t>
            </a:r>
            <a:r>
              <a:rPr lang="ru-RU" alt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игровая деятельность, так как подбираем игры для развития легких. Это игры – забавы, хороводы, подвижные игры, которые помогают быстрой адаптации ребенка к детскому саду</a:t>
            </a:r>
            <a:endParaRPr lang="ru-RU" altLang="ru-RU" sz="14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24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/>
          </a:blip>
          <a:srcRect t="12825" b="26926"/>
          <a:stretch/>
        </p:blipFill>
        <p:spPr>
          <a:xfrm>
            <a:off x="540947" y="4151452"/>
            <a:ext cx="2932019" cy="2633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383" y="4233941"/>
            <a:ext cx="2987824" cy="2240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9892">
            <a:off x="32369" y="2094706"/>
            <a:ext cx="3512840" cy="2107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7443">
            <a:off x="6163992" y="2174559"/>
            <a:ext cx="3600398" cy="21602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603" y="-297"/>
            <a:ext cx="9525397" cy="6858594"/>
          </a:xfrm>
          <a:prstGeom prst="rect">
            <a:avLst/>
          </a:prstGeom>
        </p:spPr>
      </p:pic>
      <p:pic>
        <p:nvPicPr>
          <p:cNvPr id="921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41"/>
          <a:stretch>
            <a:fillRect/>
          </a:stretch>
        </p:blipFill>
        <p:spPr bwMode="auto">
          <a:xfrm>
            <a:off x="0" y="0"/>
            <a:ext cx="2738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/>
          </a:blip>
          <a:srcRect t="9047" b="10832"/>
          <a:stretch/>
        </p:blipFill>
        <p:spPr>
          <a:xfrm>
            <a:off x="7170764" y="2207632"/>
            <a:ext cx="2664271" cy="2442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95" r="20198"/>
          <a:stretch>
            <a:fillRect/>
          </a:stretch>
        </p:blipFill>
        <p:spPr bwMode="auto">
          <a:xfrm>
            <a:off x="6326741" y="4545713"/>
            <a:ext cx="2664271" cy="2438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" r="20052"/>
          <a:stretch>
            <a:fillRect/>
          </a:stretch>
        </p:blipFill>
        <p:spPr bwMode="auto">
          <a:xfrm>
            <a:off x="3314410" y="3149411"/>
            <a:ext cx="2933644" cy="24278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2738438" y="332656"/>
            <a:ext cx="6426200" cy="2339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</a:t>
            </a:r>
            <a:r>
              <a:rPr lang="ru-RU" alt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освоение окружающей среды «</a:t>
            </a:r>
            <a:r>
              <a:rPr lang="ru-RU" alt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Познайка</a:t>
            </a:r>
            <a:r>
              <a:rPr lang="ru-RU" alt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alt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на освоение окружающей среды мы считаем одним из </a:t>
            </a:r>
            <a:r>
              <a:rPr lang="ru-RU" altLang="ru-RU" sz="14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здоровьесберегающих</a:t>
            </a:r>
            <a:r>
              <a:rPr lang="ru-RU" altLang="ru-RU" sz="1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экологически развивающих направлений работы детского сада. В первую очередь, то, что дети находятся на свежем воздухе. Во вторую очередь, подобраны подвижные игры, это способствует физическому развитию ребенка. В третьих развивается речь, а также осваивается пространство групповой комнаты. Это игры – путешествия, игры с предметами, подвижно-ролевые игры</a:t>
            </a:r>
            <a:endParaRPr lang="ru-RU" altLang="ru-RU" sz="1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3756" y="3635526"/>
            <a:ext cx="3097564" cy="21293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7"/>
          <a:stretch/>
        </p:blipFill>
        <p:spPr>
          <a:xfrm>
            <a:off x="17587" y="1265852"/>
            <a:ext cx="2901295" cy="18835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603" y="-297"/>
            <a:ext cx="9525397" cy="6858594"/>
          </a:xfrm>
          <a:prstGeom prst="rect">
            <a:avLst/>
          </a:prstGeom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5295" y="1983826"/>
            <a:ext cx="3376024" cy="20256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2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41"/>
          <a:stretch>
            <a:fillRect/>
          </a:stretch>
        </p:blipFill>
        <p:spPr bwMode="auto">
          <a:xfrm>
            <a:off x="0" y="0"/>
            <a:ext cx="2738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1"/>
          <p:cNvSpPr txBox="1">
            <a:spLocks noChangeArrowheads="1"/>
          </p:cNvSpPr>
          <p:nvPr/>
        </p:nvSpPr>
        <p:spPr bwMode="auto">
          <a:xfrm>
            <a:off x="3008784" y="193030"/>
            <a:ext cx="64262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с прищепками «Забавные прищепки</a:t>
            </a:r>
            <a:r>
              <a:rPr lang="ru-RU" alt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Адаптационные игры с прищепками имеют  </a:t>
            </a:r>
            <a:r>
              <a:rPr lang="ru-RU" altLang="ru-RU" sz="14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здоровьесберегающее</a:t>
            </a:r>
            <a:r>
              <a:rPr lang="ru-RU" altLang="ru-RU" sz="1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значение, так как они развивают мелкую моторику рук, внимание, зрительное восприятие, мышление, память речь; </a:t>
            </a:r>
            <a:r>
              <a:rPr lang="ru-RU" altLang="ru-RU" sz="14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усидчивось</a:t>
            </a:r>
            <a:r>
              <a:rPr lang="ru-RU" altLang="ru-RU" sz="1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терпение, воспитывают интерес к деятельности, стремление к достижению результата</a:t>
            </a:r>
            <a:endParaRPr lang="ru-RU" altLang="ru-RU" sz="1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4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900" y="4594225"/>
            <a:ext cx="3584575" cy="21494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25" y="4594225"/>
            <a:ext cx="3584575" cy="21494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0452">
            <a:off x="102448" y="2455116"/>
            <a:ext cx="3261050" cy="19566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9854">
            <a:off x="6733647" y="2776851"/>
            <a:ext cx="2901092" cy="2175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555" y="-297"/>
            <a:ext cx="9528445" cy="6858594"/>
          </a:xfrm>
          <a:prstGeom prst="rect">
            <a:avLst/>
          </a:prstGeom>
        </p:spPr>
      </p:pic>
      <p:pic>
        <p:nvPicPr>
          <p:cNvPr id="11272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4982">
            <a:off x="6795263" y="1029810"/>
            <a:ext cx="2946400" cy="221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3" descr="C:\Users\Анна\Desktop\УЛЬЯНА ПЕТР\IMG_752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02013" y="517591"/>
            <a:ext cx="3246437" cy="3619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6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41"/>
          <a:stretch>
            <a:fillRect/>
          </a:stretch>
        </p:blipFill>
        <p:spPr bwMode="auto">
          <a:xfrm>
            <a:off x="0" y="0"/>
            <a:ext cx="2738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1"/>
          <p:cNvSpPr txBox="1">
            <a:spLocks noChangeArrowheads="1"/>
          </p:cNvSpPr>
          <p:nvPr/>
        </p:nvSpPr>
        <p:spPr bwMode="auto">
          <a:xfrm>
            <a:off x="2734961" y="41980"/>
            <a:ext cx="518953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с водой</a:t>
            </a:r>
            <a:r>
              <a:rPr lang="en-US" alt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«Водичка-водичка</a:t>
            </a:r>
            <a:r>
              <a:rPr lang="ru-RU" alt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с водой направлены на </a:t>
            </a:r>
            <a:r>
              <a:rPr lang="ru-RU" altLang="ru-RU" sz="14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здоровьесбережение</a:t>
            </a:r>
            <a:r>
              <a:rPr lang="ru-RU" altLang="ru-RU" sz="1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так как вода прекрасно помогает детям справиться с дневным напряжением и является одним из закаливающих процедур, направленных для психического развития ребенка </a:t>
            </a:r>
            <a:endParaRPr lang="ru-RU" altLang="ru-RU" sz="1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9" name="Picture 4" descr="C:\Documents and Settings\Admin\Мои документы\Мои рисунки\Изображение\Изображение 01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83" t="6230" r="10886" b="14851"/>
          <a:stretch>
            <a:fillRect/>
          </a:stretch>
        </p:blipFill>
        <p:spPr bwMode="auto">
          <a:xfrm>
            <a:off x="261879" y="3676940"/>
            <a:ext cx="3095625" cy="230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3" descr="C:\Documents and Settings\Admin\Мои документы\Мои рисунки\Изображение\Изображение 00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3" t="13239" r="8151" b="4881"/>
          <a:stretch>
            <a:fillRect/>
          </a:stretch>
        </p:blipFill>
        <p:spPr bwMode="auto">
          <a:xfrm>
            <a:off x="6732556" y="3753417"/>
            <a:ext cx="3071813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1167" y="5223911"/>
            <a:ext cx="2532640" cy="1519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436" y="2799419"/>
            <a:ext cx="3172103" cy="23790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8" name="Picture 3" descr="C:\Documents and Settings\Admin\Мои документы\Мои рисунки\Изображение\Изображение 009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58" t="8771" r="8121" b="8665"/>
          <a:stretch>
            <a:fillRect/>
          </a:stretch>
        </p:blipFill>
        <p:spPr bwMode="auto">
          <a:xfrm rot="21091537">
            <a:off x="157511" y="1045889"/>
            <a:ext cx="3163888" cy="222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4982">
            <a:off x="6795261" y="1026962"/>
            <a:ext cx="2946400" cy="221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555" y="-297"/>
            <a:ext cx="9528445" cy="6858594"/>
          </a:xfrm>
          <a:prstGeom prst="rect">
            <a:avLst/>
          </a:prstGeom>
        </p:spPr>
      </p:pic>
      <p:pic>
        <p:nvPicPr>
          <p:cNvPr id="12290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41"/>
          <a:stretch>
            <a:fillRect/>
          </a:stretch>
        </p:blipFill>
        <p:spPr bwMode="auto">
          <a:xfrm>
            <a:off x="0" y="0"/>
            <a:ext cx="2738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11" t="1496" r="3122" b="-1496"/>
          <a:stretch/>
        </p:blipFill>
        <p:spPr>
          <a:xfrm rot="21119352">
            <a:off x="71379" y="3947453"/>
            <a:ext cx="2695969" cy="20121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2" name="Picture 2" descr="C:\Users\Анна\Desktop\УЛЬЯНА ПЕТР\IMG_752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09183" y="1052736"/>
            <a:ext cx="3218865" cy="5078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291" name="TextBox 1"/>
          <p:cNvSpPr txBox="1">
            <a:spLocks noChangeArrowheads="1"/>
          </p:cNvSpPr>
          <p:nvPr/>
        </p:nvSpPr>
        <p:spPr bwMode="auto">
          <a:xfrm>
            <a:off x="2498725" y="163081"/>
            <a:ext cx="4908550" cy="153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Сказкотерапия «Сказочный мир</a:t>
            </a:r>
            <a:r>
              <a:rPr lang="ru-RU" alt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4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Сказкотерапия</a:t>
            </a:r>
            <a:r>
              <a:rPr lang="ru-RU" altLang="ru-RU" sz="1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одно из направлений для психического развития ребенка, влияющая на умственное развитие ребенка, которая сопутствуется развитием мышления, памяти, речи. </a:t>
            </a:r>
            <a:endParaRPr lang="ru-RU" altLang="ru-RU" sz="1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5" name="Рисунок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273"/>
          <a:stretch/>
        </p:blipFill>
        <p:spPr bwMode="auto">
          <a:xfrm>
            <a:off x="3312779" y="2303890"/>
            <a:ext cx="3227699" cy="22502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048"/>
          <a:stretch/>
        </p:blipFill>
        <p:spPr>
          <a:xfrm>
            <a:off x="2753605" y="4690036"/>
            <a:ext cx="3818146" cy="25281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245" y="1476400"/>
            <a:ext cx="3480387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555" y="-297"/>
            <a:ext cx="9528445" cy="6858594"/>
          </a:xfrm>
          <a:prstGeom prst="rect">
            <a:avLst/>
          </a:prstGeom>
        </p:spPr>
      </p:pic>
      <p:pic>
        <p:nvPicPr>
          <p:cNvPr id="13314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41"/>
          <a:stretch>
            <a:fillRect/>
          </a:stretch>
        </p:blipFill>
        <p:spPr bwMode="auto">
          <a:xfrm>
            <a:off x="0" y="0"/>
            <a:ext cx="2738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/>
          </a:blip>
          <a:srcRect b="38399"/>
          <a:stretch/>
        </p:blipFill>
        <p:spPr>
          <a:xfrm rot="21130528">
            <a:off x="276745" y="923848"/>
            <a:ext cx="2673158" cy="21955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90"/>
          <a:stretch/>
        </p:blipFill>
        <p:spPr>
          <a:xfrm>
            <a:off x="6537176" y="1494316"/>
            <a:ext cx="3168352" cy="2145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2088274" y="107341"/>
            <a:ext cx="6426200" cy="1846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Совместные адаптационные игры с родителями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Направлены на укрепление здоровья ребенка. Есть игры на дыхание, пальчиковые игры на мелкую моторику, массажные игры и игры, </a:t>
            </a:r>
            <a:r>
              <a:rPr lang="ru-RU" altLang="ru-RU" sz="14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снимающия</a:t>
            </a:r>
            <a:r>
              <a:rPr lang="ru-RU" altLang="ru-RU" sz="1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боязнь темноты и многое другое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1161">
            <a:off x="225162" y="3671374"/>
            <a:ext cx="3182887" cy="23871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7424">
            <a:off x="6069705" y="4053554"/>
            <a:ext cx="3676046" cy="2067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9" cstate="print">
            <a:extLst/>
          </a:blip>
          <a:srcRect b="23963"/>
          <a:stretch/>
        </p:blipFill>
        <p:spPr>
          <a:xfrm>
            <a:off x="3584862" y="2787738"/>
            <a:ext cx="2442797" cy="24765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555" y="-297"/>
            <a:ext cx="9528445" cy="6858594"/>
          </a:xfrm>
          <a:prstGeom prst="rect">
            <a:avLst/>
          </a:prstGeom>
        </p:spPr>
      </p:pic>
      <p:pic>
        <p:nvPicPr>
          <p:cNvPr id="1536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41"/>
          <a:stretch>
            <a:fillRect/>
          </a:stretch>
        </p:blipFill>
        <p:spPr bwMode="auto">
          <a:xfrm>
            <a:off x="-943" y="0"/>
            <a:ext cx="2738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3" descr="C:\Users\Анна\Desktop\УЛЬЯНА ПЕТР\IMG-20160617-WA00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182232">
            <a:off x="85109" y="3796800"/>
            <a:ext cx="3332818" cy="19996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317" name="Picture 4" descr="C:\Users\Анна\Desktop\УЛЬЯНА ПЕТР\IMG-20160630-WA000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34621">
            <a:off x="6621448" y="3933056"/>
            <a:ext cx="3000375" cy="22240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318" name="Picture 5" descr="C:\Users\Анна\Desktop\УЛЬЯНА ПЕТР\IMG-20170413-WA0001.jpg"/>
          <p:cNvPicPr>
            <a:picLocks noChangeAspect="1" noChangeArrowheads="1"/>
          </p:cNvPicPr>
          <p:nvPr/>
        </p:nvPicPr>
        <p:blipFill rotWithShape="1">
          <a:blip r:embed="rId6" cstate="print"/>
          <a:srcRect r="20385"/>
          <a:stretch/>
        </p:blipFill>
        <p:spPr bwMode="auto">
          <a:xfrm rot="471825">
            <a:off x="6713295" y="1179568"/>
            <a:ext cx="3053628" cy="20855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319" name="Рисунок 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1203319">
            <a:off x="213598" y="1153574"/>
            <a:ext cx="3158835" cy="1895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320" name="Picture 6" descr="C:\Users\Анна\Desktop\УЛЬЯНА ПЕТР\IMG-20161203-WA005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20928" y="4745459"/>
            <a:ext cx="2857520" cy="1903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2" descr="E:\Скан_20161108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02" t="6528" b="2885"/>
          <a:stretch>
            <a:fillRect/>
          </a:stretch>
        </p:blipFill>
        <p:spPr bwMode="auto">
          <a:xfrm>
            <a:off x="3620928" y="548680"/>
            <a:ext cx="2773362" cy="3930650"/>
          </a:xfrm>
          <a:prstGeom prst="rect">
            <a:avLst/>
          </a:prstGeom>
          <a:noFill/>
          <a:ln w="38100" cap="sq">
            <a:solidFill>
              <a:schemeClr val="accent2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2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/>
          <p:cNvSpPr txBox="1">
            <a:spLocks noChangeArrowheads="1"/>
          </p:cNvSpPr>
          <p:nvPr/>
        </p:nvSpPr>
        <p:spPr bwMode="auto">
          <a:xfrm>
            <a:off x="2000672" y="0"/>
            <a:ext cx="6426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Распространение опыта работы </a:t>
            </a:r>
            <a:endParaRPr lang="ru-RU" alt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0"/>
            <a:ext cx="9525000" cy="6858000"/>
          </a:xfrm>
          <a:prstGeom prst="rect">
            <a:avLst/>
          </a:prstGeom>
        </p:spPr>
      </p:pic>
      <p:pic>
        <p:nvPicPr>
          <p:cNvPr id="3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41"/>
          <a:stretch>
            <a:fillRect/>
          </a:stretch>
        </p:blipFill>
        <p:spPr bwMode="auto">
          <a:xfrm>
            <a:off x="-943" y="0"/>
            <a:ext cx="2738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15357" y="2967335"/>
            <a:ext cx="78752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Спасибо за внимание!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095947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</TotalTime>
  <Words>553</Words>
  <Application>Microsoft Office PowerPoint</Application>
  <PresentationFormat>Лист A4 (210x297 мм)</PresentationFormat>
  <Paragraphs>58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Анна</dc:creator>
  <cp:lastModifiedBy>1</cp:lastModifiedBy>
  <cp:revision>47</cp:revision>
  <dcterms:created xsi:type="dcterms:W3CDTF">2017-06-26T05:46:49Z</dcterms:created>
  <dcterms:modified xsi:type="dcterms:W3CDTF">2021-10-14T01:49:05Z</dcterms:modified>
</cp:coreProperties>
</file>