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Default Extension="gif" ContentType="image/gif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diagrams/drawing4.xml" ContentType="application/vnd.ms-office.drawingml.diagramDrawing+xml"/>
  <Override PartName="/ppt/diagrams/drawing5.xml" ContentType="application/vnd.ms-office.drawingml.diagramDrawing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layout4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8"/>
  </p:notesMasterIdLst>
  <p:sldIdLst>
    <p:sldId id="261" r:id="rId2"/>
    <p:sldId id="273" r:id="rId3"/>
    <p:sldId id="272" r:id="rId4"/>
    <p:sldId id="256" r:id="rId5"/>
    <p:sldId id="257" r:id="rId6"/>
    <p:sldId id="268" r:id="rId7"/>
    <p:sldId id="258" r:id="rId8"/>
    <p:sldId id="262" r:id="rId9"/>
    <p:sldId id="269" r:id="rId10"/>
    <p:sldId id="270" r:id="rId11"/>
    <p:sldId id="271" r:id="rId12"/>
    <p:sldId id="264" r:id="rId13"/>
    <p:sldId id="267" r:id="rId14"/>
    <p:sldId id="263" r:id="rId15"/>
    <p:sldId id="265" r:id="rId16"/>
    <p:sldId id="266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FCEF7"/>
    <a:srgbClr val="F91DF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E5221F0-576D-4100-842D-C5940C87D4F3}" type="doc">
      <dgm:prSet loTypeId="urn:microsoft.com/office/officeart/2005/8/layout/vList2" loCatId="list" qsTypeId="urn:microsoft.com/office/officeart/2005/8/quickstyle/simple3" qsCatId="simple" csTypeId="urn:microsoft.com/office/officeart/2005/8/colors/accent6_5" csCatId="accent6"/>
      <dgm:spPr/>
      <dgm:t>
        <a:bodyPr/>
        <a:lstStyle/>
        <a:p>
          <a:endParaRPr lang="ru-RU"/>
        </a:p>
      </dgm:t>
    </dgm:pt>
    <dgm:pt modelId="{682C2310-7B12-416C-9A8F-EDB162786949}">
      <dgm:prSet/>
      <dgm:spPr/>
      <dgm:t>
        <a:bodyPr/>
        <a:lstStyle/>
        <a:p>
          <a:pPr rtl="0"/>
          <a:r>
            <a:rPr lang="ru-RU" b="1" i="0" smtClean="0"/>
            <a:t>2. Как называют жителей Находки?</a:t>
          </a:r>
          <a:endParaRPr lang="ru-RU"/>
        </a:p>
      </dgm:t>
    </dgm:pt>
    <dgm:pt modelId="{8A4251CE-3F98-4ADA-865E-0F4CED94E4B9}" type="parTrans" cxnId="{839715D1-7159-4441-B11C-C587F29440F3}">
      <dgm:prSet/>
      <dgm:spPr/>
      <dgm:t>
        <a:bodyPr/>
        <a:lstStyle/>
        <a:p>
          <a:endParaRPr lang="ru-RU"/>
        </a:p>
      </dgm:t>
    </dgm:pt>
    <dgm:pt modelId="{C4162F84-A35D-4C6A-8FBF-05B0EC47E1D1}" type="sibTrans" cxnId="{839715D1-7159-4441-B11C-C587F29440F3}">
      <dgm:prSet/>
      <dgm:spPr/>
      <dgm:t>
        <a:bodyPr/>
        <a:lstStyle/>
        <a:p>
          <a:endParaRPr lang="ru-RU"/>
        </a:p>
      </dgm:t>
    </dgm:pt>
    <dgm:pt modelId="{5C90A141-1C15-459C-9137-DFE8F7DDA512}" type="pres">
      <dgm:prSet presAssocID="{5E5221F0-576D-4100-842D-C5940C87D4F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155EC3A-9D81-4102-A964-83ECC3623AA6}" type="pres">
      <dgm:prSet presAssocID="{682C2310-7B12-416C-9A8F-EDB162786949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FB774F7-F59F-4D79-BA97-5BE8B0361C05}" type="presOf" srcId="{5E5221F0-576D-4100-842D-C5940C87D4F3}" destId="{5C90A141-1C15-459C-9137-DFE8F7DDA512}" srcOrd="0" destOrd="0" presId="urn:microsoft.com/office/officeart/2005/8/layout/vList2"/>
    <dgm:cxn modelId="{4D683B8D-8FA2-4837-8EA6-C3A6A23B78F7}" type="presOf" srcId="{682C2310-7B12-416C-9A8F-EDB162786949}" destId="{D155EC3A-9D81-4102-A964-83ECC3623AA6}" srcOrd="0" destOrd="0" presId="urn:microsoft.com/office/officeart/2005/8/layout/vList2"/>
    <dgm:cxn modelId="{839715D1-7159-4441-B11C-C587F29440F3}" srcId="{5E5221F0-576D-4100-842D-C5940C87D4F3}" destId="{682C2310-7B12-416C-9A8F-EDB162786949}" srcOrd="0" destOrd="0" parTransId="{8A4251CE-3F98-4ADA-865E-0F4CED94E4B9}" sibTransId="{C4162F84-A35D-4C6A-8FBF-05B0EC47E1D1}"/>
    <dgm:cxn modelId="{DE1AF4CB-B587-4A78-85E3-48609770E805}" type="presParOf" srcId="{5C90A141-1C15-459C-9137-DFE8F7DDA512}" destId="{D155EC3A-9D81-4102-A964-83ECC3623AA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0EE5448-C62F-4D9B-85B1-0A64CE577C2B}" type="doc">
      <dgm:prSet loTypeId="urn:microsoft.com/office/officeart/2005/8/layout/vList2" loCatId="list" qsTypeId="urn:microsoft.com/office/officeart/2005/8/quickstyle/simple3" qsCatId="simple" csTypeId="urn:microsoft.com/office/officeart/2005/8/colors/accent6_5" csCatId="accent6"/>
      <dgm:spPr/>
      <dgm:t>
        <a:bodyPr/>
        <a:lstStyle/>
        <a:p>
          <a:endParaRPr lang="ru-RU"/>
        </a:p>
      </dgm:t>
    </dgm:pt>
    <dgm:pt modelId="{BCFAE6AA-D7C2-4550-8813-5F5B2C9EE9AC}">
      <dgm:prSet/>
      <dgm:spPr/>
      <dgm:t>
        <a:bodyPr/>
        <a:lstStyle/>
        <a:p>
          <a:pPr rtl="0"/>
          <a:r>
            <a:rPr lang="ru-RU" b="1" smtClean="0"/>
            <a:t>3. Как называются сопки, расположенные недалеко от Находки?</a:t>
          </a:r>
          <a:endParaRPr lang="ru-RU"/>
        </a:p>
      </dgm:t>
    </dgm:pt>
    <dgm:pt modelId="{CC5F6EFE-17B6-4B4E-B4FE-6B75D76DA638}" type="parTrans" cxnId="{5BED3FE6-C2ED-4C62-BD5D-77E80138E5D2}">
      <dgm:prSet/>
      <dgm:spPr/>
      <dgm:t>
        <a:bodyPr/>
        <a:lstStyle/>
        <a:p>
          <a:endParaRPr lang="ru-RU"/>
        </a:p>
      </dgm:t>
    </dgm:pt>
    <dgm:pt modelId="{4C550D58-9FBA-43AF-998E-6191622034B7}" type="sibTrans" cxnId="{5BED3FE6-C2ED-4C62-BD5D-77E80138E5D2}">
      <dgm:prSet/>
      <dgm:spPr/>
      <dgm:t>
        <a:bodyPr/>
        <a:lstStyle/>
        <a:p>
          <a:endParaRPr lang="ru-RU"/>
        </a:p>
      </dgm:t>
    </dgm:pt>
    <dgm:pt modelId="{823B7237-0475-4D7A-8075-A56A4634176C}" type="pres">
      <dgm:prSet presAssocID="{E0EE5448-C62F-4D9B-85B1-0A64CE577C2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27E2111-BAFD-43E3-8CEC-F6F76EE476A6}" type="pres">
      <dgm:prSet presAssocID="{BCFAE6AA-D7C2-4550-8813-5F5B2C9EE9AC}" presName="parentText" presStyleLbl="node1" presStyleIdx="0" presStyleCnt="1" custLinFactNeighborX="-1316" custLinFactNeighborY="1651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9DFB852-107D-4C7E-8DA2-F2C1FCB7E3F8}" type="presOf" srcId="{E0EE5448-C62F-4D9B-85B1-0A64CE577C2B}" destId="{823B7237-0475-4D7A-8075-A56A4634176C}" srcOrd="0" destOrd="0" presId="urn:microsoft.com/office/officeart/2005/8/layout/vList2"/>
    <dgm:cxn modelId="{7C60D76B-C6D6-44EA-8B4C-7B956E43E1FC}" type="presOf" srcId="{BCFAE6AA-D7C2-4550-8813-5F5B2C9EE9AC}" destId="{127E2111-BAFD-43E3-8CEC-F6F76EE476A6}" srcOrd="0" destOrd="0" presId="urn:microsoft.com/office/officeart/2005/8/layout/vList2"/>
    <dgm:cxn modelId="{5BED3FE6-C2ED-4C62-BD5D-77E80138E5D2}" srcId="{E0EE5448-C62F-4D9B-85B1-0A64CE577C2B}" destId="{BCFAE6AA-D7C2-4550-8813-5F5B2C9EE9AC}" srcOrd="0" destOrd="0" parTransId="{CC5F6EFE-17B6-4B4E-B4FE-6B75D76DA638}" sibTransId="{4C550D58-9FBA-43AF-998E-6191622034B7}"/>
    <dgm:cxn modelId="{848761DB-82CC-41EE-A4EC-220F7CB9D3C2}" type="presParOf" srcId="{823B7237-0475-4D7A-8075-A56A4634176C}" destId="{127E2111-BAFD-43E3-8CEC-F6F76EE476A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E91AA67-C951-477E-9089-F0D543BED91D}" type="doc">
      <dgm:prSet loTypeId="urn:microsoft.com/office/officeart/2005/8/layout/vList2" loCatId="list" qsTypeId="urn:microsoft.com/office/officeart/2005/8/quickstyle/simple3" qsCatId="simple" csTypeId="urn:microsoft.com/office/officeart/2005/8/colors/accent6_5" csCatId="accent6"/>
      <dgm:spPr/>
      <dgm:t>
        <a:bodyPr/>
        <a:lstStyle/>
        <a:p>
          <a:endParaRPr lang="ru-RU"/>
        </a:p>
      </dgm:t>
    </dgm:pt>
    <dgm:pt modelId="{C6B0499B-3E35-4457-861E-83990DDEDA8C}">
      <dgm:prSet/>
      <dgm:spPr/>
      <dgm:t>
        <a:bodyPr/>
        <a:lstStyle/>
        <a:p>
          <a:pPr rtl="0"/>
          <a:r>
            <a:rPr lang="ru-RU" b="1" dirty="0" smtClean="0"/>
            <a:t>1. На каком полуострове расположен город Находка?</a:t>
          </a:r>
          <a:endParaRPr lang="ru-RU" dirty="0"/>
        </a:p>
      </dgm:t>
    </dgm:pt>
    <dgm:pt modelId="{4EF6F468-66AD-45B1-823C-E8A50AEF965F}" type="parTrans" cxnId="{B4957008-9125-4383-8A21-636409AB775C}">
      <dgm:prSet/>
      <dgm:spPr/>
      <dgm:t>
        <a:bodyPr/>
        <a:lstStyle/>
        <a:p>
          <a:endParaRPr lang="ru-RU"/>
        </a:p>
      </dgm:t>
    </dgm:pt>
    <dgm:pt modelId="{DEF1D3EC-80AD-4E03-A140-5F716E27888A}" type="sibTrans" cxnId="{B4957008-9125-4383-8A21-636409AB775C}">
      <dgm:prSet/>
      <dgm:spPr/>
      <dgm:t>
        <a:bodyPr/>
        <a:lstStyle/>
        <a:p>
          <a:endParaRPr lang="ru-RU"/>
        </a:p>
      </dgm:t>
    </dgm:pt>
    <dgm:pt modelId="{407D8A0E-555B-4553-9D84-72943FF4D515}" type="pres">
      <dgm:prSet presAssocID="{CE91AA67-C951-477E-9089-F0D543BED91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5033655-D8C2-431F-A77C-ECFB07D571C0}" type="pres">
      <dgm:prSet presAssocID="{C6B0499B-3E35-4457-861E-83990DDEDA8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904A1A3-CDAC-4317-93B8-A4D2C0826C15}" type="presOf" srcId="{CE91AA67-C951-477E-9089-F0D543BED91D}" destId="{407D8A0E-555B-4553-9D84-72943FF4D515}" srcOrd="0" destOrd="0" presId="urn:microsoft.com/office/officeart/2005/8/layout/vList2"/>
    <dgm:cxn modelId="{B4957008-9125-4383-8A21-636409AB775C}" srcId="{CE91AA67-C951-477E-9089-F0D543BED91D}" destId="{C6B0499B-3E35-4457-861E-83990DDEDA8C}" srcOrd="0" destOrd="0" parTransId="{4EF6F468-66AD-45B1-823C-E8A50AEF965F}" sibTransId="{DEF1D3EC-80AD-4E03-A140-5F716E27888A}"/>
    <dgm:cxn modelId="{75B507CD-C523-45A5-944F-A24F64F39837}" type="presOf" srcId="{C6B0499B-3E35-4457-861E-83990DDEDA8C}" destId="{B5033655-D8C2-431F-A77C-ECFB07D571C0}" srcOrd="0" destOrd="0" presId="urn:microsoft.com/office/officeart/2005/8/layout/vList2"/>
    <dgm:cxn modelId="{760185A9-302B-4F4D-9A18-C6AC394076F3}" type="presParOf" srcId="{407D8A0E-555B-4553-9D84-72943FF4D515}" destId="{B5033655-D8C2-431F-A77C-ECFB07D571C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3A23D92-B8C2-4ED9-98DF-F4AFF8DE9EE7}" type="doc">
      <dgm:prSet loTypeId="urn:microsoft.com/office/officeart/2005/8/layout/vList2" loCatId="list" qsTypeId="urn:microsoft.com/office/officeart/2005/8/quickstyle/simple3" qsCatId="simple" csTypeId="urn:microsoft.com/office/officeart/2005/8/colors/accent6_5" csCatId="accent6" phldr="1"/>
      <dgm:spPr/>
      <dgm:t>
        <a:bodyPr/>
        <a:lstStyle/>
        <a:p>
          <a:endParaRPr lang="ru-RU"/>
        </a:p>
      </dgm:t>
    </dgm:pt>
    <dgm:pt modelId="{FA2E27BD-6A94-439F-9D4D-8C9EB76CF9C0}">
      <dgm:prSet custT="1"/>
      <dgm:spPr/>
      <dgm:t>
        <a:bodyPr/>
        <a:lstStyle/>
        <a:p>
          <a:pPr algn="ctr" rtl="0"/>
          <a:r>
            <a:rPr lang="ru-RU" sz="1700" b="1" dirty="0" smtClean="0"/>
            <a:t>4. </a:t>
          </a:r>
          <a:r>
            <a:rPr lang="ru-RU" sz="2000" b="1" dirty="0" smtClean="0">
              <a:latin typeface="Arial" pitchFamily="34" charset="0"/>
              <a:cs typeface="Arial" pitchFamily="34" charset="0"/>
            </a:rPr>
            <a:t>Назовите улицы, где часто встречаются географические названия.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7EC1E99C-26EB-4202-865F-742F91A6DE38}" type="parTrans" cxnId="{20B5960B-8165-4F8B-B96C-1111B2AA4404}">
      <dgm:prSet/>
      <dgm:spPr/>
      <dgm:t>
        <a:bodyPr/>
        <a:lstStyle/>
        <a:p>
          <a:endParaRPr lang="ru-RU"/>
        </a:p>
      </dgm:t>
    </dgm:pt>
    <dgm:pt modelId="{17ACEEDE-830E-471D-9F11-924AACF5C2A5}" type="sibTrans" cxnId="{20B5960B-8165-4F8B-B96C-1111B2AA4404}">
      <dgm:prSet/>
      <dgm:spPr/>
      <dgm:t>
        <a:bodyPr/>
        <a:lstStyle/>
        <a:p>
          <a:endParaRPr lang="ru-RU"/>
        </a:p>
      </dgm:t>
    </dgm:pt>
    <dgm:pt modelId="{786F09F0-62F0-41AE-82C8-37998A2E871C}" type="pres">
      <dgm:prSet presAssocID="{63A23D92-B8C2-4ED9-98DF-F4AFF8DE9EE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8290F2B-8AD0-4FB0-980A-6A4266F87437}" type="pres">
      <dgm:prSet presAssocID="{FA2E27BD-6A94-439F-9D4D-8C9EB76CF9C0}" presName="parentText" presStyleLbl="node1" presStyleIdx="0" presStyleCnt="1" custScaleY="318749" custLinFactNeighborX="1709" custLinFactNeighborY="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89A853B-C527-46A1-9DD6-925D434A2AFF}" type="presOf" srcId="{63A23D92-B8C2-4ED9-98DF-F4AFF8DE9EE7}" destId="{786F09F0-62F0-41AE-82C8-37998A2E871C}" srcOrd="0" destOrd="0" presId="urn:microsoft.com/office/officeart/2005/8/layout/vList2"/>
    <dgm:cxn modelId="{20B5960B-8165-4F8B-B96C-1111B2AA4404}" srcId="{63A23D92-B8C2-4ED9-98DF-F4AFF8DE9EE7}" destId="{FA2E27BD-6A94-439F-9D4D-8C9EB76CF9C0}" srcOrd="0" destOrd="0" parTransId="{7EC1E99C-26EB-4202-865F-742F91A6DE38}" sibTransId="{17ACEEDE-830E-471D-9F11-924AACF5C2A5}"/>
    <dgm:cxn modelId="{77BF5CA6-466D-47F0-97C3-084661678B8B}" type="presOf" srcId="{FA2E27BD-6A94-439F-9D4D-8C9EB76CF9C0}" destId="{88290F2B-8AD0-4FB0-980A-6A4266F87437}" srcOrd="0" destOrd="0" presId="urn:microsoft.com/office/officeart/2005/8/layout/vList2"/>
    <dgm:cxn modelId="{BABA41B2-FB4D-48F1-94E4-C767F9EE44CE}" type="presParOf" srcId="{786F09F0-62F0-41AE-82C8-37998A2E871C}" destId="{88290F2B-8AD0-4FB0-980A-6A4266F8743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7A176FF-162A-43F1-8B96-F76ECAE54C11}" type="doc">
      <dgm:prSet loTypeId="urn:microsoft.com/office/officeart/2005/8/layout/vList2" loCatId="list" qsTypeId="urn:microsoft.com/office/officeart/2005/8/quickstyle/simple3" qsCatId="simple" csTypeId="urn:microsoft.com/office/officeart/2005/8/colors/accent6_2" csCatId="accent6"/>
      <dgm:spPr/>
      <dgm:t>
        <a:bodyPr/>
        <a:lstStyle/>
        <a:p>
          <a:endParaRPr lang="ru-RU"/>
        </a:p>
      </dgm:t>
    </dgm:pt>
    <dgm:pt modelId="{8C6A215C-2867-474D-9020-31BA1F90139A}">
      <dgm:prSet custT="1"/>
      <dgm:spPr/>
      <dgm:t>
        <a:bodyPr/>
        <a:lstStyle/>
        <a:p>
          <a:pPr rtl="0"/>
          <a:r>
            <a:rPr lang="ru-RU" sz="2000" b="1" dirty="0" smtClean="0">
              <a:latin typeface="Arial" pitchFamily="34" charset="0"/>
              <a:cs typeface="Arial" pitchFamily="34" charset="0"/>
            </a:rPr>
            <a:t>5. По названиям этих улиц можно было судить о том, люди каких профессий живут в нашем городе. Назовите их.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880B4DE5-829E-4BF6-B3E5-8B5DCD480AD1}" type="parTrans" cxnId="{1F4B76AA-9D2E-4021-B2E5-5E75490F350B}">
      <dgm:prSet/>
      <dgm:spPr/>
      <dgm:t>
        <a:bodyPr/>
        <a:lstStyle/>
        <a:p>
          <a:endParaRPr lang="ru-RU" sz="2000">
            <a:latin typeface="Arial" pitchFamily="34" charset="0"/>
            <a:cs typeface="Arial" pitchFamily="34" charset="0"/>
          </a:endParaRPr>
        </a:p>
      </dgm:t>
    </dgm:pt>
    <dgm:pt modelId="{EC4A9636-CE39-4579-9A13-78BD9CD9F830}" type="sibTrans" cxnId="{1F4B76AA-9D2E-4021-B2E5-5E75490F350B}">
      <dgm:prSet/>
      <dgm:spPr/>
      <dgm:t>
        <a:bodyPr/>
        <a:lstStyle/>
        <a:p>
          <a:endParaRPr lang="ru-RU" sz="2000">
            <a:latin typeface="Arial" pitchFamily="34" charset="0"/>
            <a:cs typeface="Arial" pitchFamily="34" charset="0"/>
          </a:endParaRPr>
        </a:p>
      </dgm:t>
    </dgm:pt>
    <dgm:pt modelId="{3793838A-1C51-43E7-A988-E72734C47E47}" type="pres">
      <dgm:prSet presAssocID="{37A176FF-162A-43F1-8B96-F76ECAE54C1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8BA7BE0-E5CA-4A6F-AAB5-921D841823E6}" type="pres">
      <dgm:prSet presAssocID="{8C6A215C-2867-474D-9020-31BA1F90139A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069142F-C3BA-403E-AF2A-D700B509199F}" type="presOf" srcId="{37A176FF-162A-43F1-8B96-F76ECAE54C11}" destId="{3793838A-1C51-43E7-A988-E72734C47E47}" srcOrd="0" destOrd="0" presId="urn:microsoft.com/office/officeart/2005/8/layout/vList2"/>
    <dgm:cxn modelId="{E57B3732-77E7-401E-B3FB-E2EBEE1BC132}" type="presOf" srcId="{8C6A215C-2867-474D-9020-31BA1F90139A}" destId="{F8BA7BE0-E5CA-4A6F-AAB5-921D841823E6}" srcOrd="0" destOrd="0" presId="urn:microsoft.com/office/officeart/2005/8/layout/vList2"/>
    <dgm:cxn modelId="{1F4B76AA-9D2E-4021-B2E5-5E75490F350B}" srcId="{37A176FF-162A-43F1-8B96-F76ECAE54C11}" destId="{8C6A215C-2867-474D-9020-31BA1F90139A}" srcOrd="0" destOrd="0" parTransId="{880B4DE5-829E-4BF6-B3E5-8B5DCD480AD1}" sibTransId="{EC4A9636-CE39-4579-9A13-78BD9CD9F830}"/>
    <dgm:cxn modelId="{49E3AF1F-5A9A-4EFB-9AA9-AE15FE8B5AA3}" type="presParOf" srcId="{3793838A-1C51-43E7-A988-E72734C47E47}" destId="{F8BA7BE0-E5CA-4A6F-AAB5-921D841823E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D1E235B-90FE-41AF-AC20-D1368823CC57}" type="doc">
      <dgm:prSet loTypeId="urn:microsoft.com/office/officeart/2005/8/layout/vList2" loCatId="list" qsTypeId="urn:microsoft.com/office/officeart/2005/8/quickstyle/simple3" qsCatId="simple" csTypeId="urn:microsoft.com/office/officeart/2005/8/colors/accent6_2" csCatId="accent6" phldr="1"/>
      <dgm:spPr/>
      <dgm:t>
        <a:bodyPr/>
        <a:lstStyle/>
        <a:p>
          <a:endParaRPr lang="ru-RU"/>
        </a:p>
      </dgm:t>
    </dgm:pt>
    <dgm:pt modelId="{DB4ACD0A-4A1B-4C43-8858-D0CD30257202}">
      <dgm:prSet custT="1"/>
      <dgm:spPr/>
      <dgm:t>
        <a:bodyPr/>
        <a:lstStyle/>
        <a:p>
          <a:pPr algn="l" rtl="0"/>
          <a:r>
            <a:rPr lang="ru-RU" sz="1900" b="1" dirty="0" smtClean="0"/>
            <a:t>6. </a:t>
          </a:r>
          <a:r>
            <a:rPr lang="ru-RU" sz="2000" b="1" dirty="0" smtClean="0">
              <a:latin typeface="Arial" pitchFamily="34" charset="0"/>
              <a:cs typeface="Arial" pitchFamily="34" charset="0"/>
            </a:rPr>
            <a:t>Назовите улицы, где в названиях присутствует вода и всё, что с ней связано. 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80C1245A-BA64-48A2-B8AD-6DCD15E22008}" type="parTrans" cxnId="{61D79B26-621C-4EB3-A913-E12296997BB2}">
      <dgm:prSet/>
      <dgm:spPr/>
      <dgm:t>
        <a:bodyPr/>
        <a:lstStyle/>
        <a:p>
          <a:endParaRPr lang="ru-RU"/>
        </a:p>
      </dgm:t>
    </dgm:pt>
    <dgm:pt modelId="{6DEA3ADC-16C1-4260-9B1E-E83528A60E7D}" type="sibTrans" cxnId="{61D79B26-621C-4EB3-A913-E12296997BB2}">
      <dgm:prSet/>
      <dgm:spPr/>
      <dgm:t>
        <a:bodyPr/>
        <a:lstStyle/>
        <a:p>
          <a:endParaRPr lang="ru-RU"/>
        </a:p>
      </dgm:t>
    </dgm:pt>
    <dgm:pt modelId="{EE5FDB63-AF11-4B89-B9F9-7D88E9431DBC}" type="pres">
      <dgm:prSet presAssocID="{0D1E235B-90FE-41AF-AC20-D1368823CC5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3070AD7-69E5-4D05-9CB1-6269ACFB0102}" type="pres">
      <dgm:prSet presAssocID="{DB4ACD0A-4A1B-4C43-8858-D0CD30257202}" presName="parentText" presStyleLbl="node1" presStyleIdx="0" presStyleCnt="1" custScaleX="98182" custScaleY="214709" custLinFactNeighborX="-279" custLinFactNeighborY="-3418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2901409-C1D0-4B79-9839-496BF905E14C}" type="presOf" srcId="{DB4ACD0A-4A1B-4C43-8858-D0CD30257202}" destId="{B3070AD7-69E5-4D05-9CB1-6269ACFB0102}" srcOrd="0" destOrd="0" presId="urn:microsoft.com/office/officeart/2005/8/layout/vList2"/>
    <dgm:cxn modelId="{61D79B26-621C-4EB3-A913-E12296997BB2}" srcId="{0D1E235B-90FE-41AF-AC20-D1368823CC57}" destId="{DB4ACD0A-4A1B-4C43-8858-D0CD30257202}" srcOrd="0" destOrd="0" parTransId="{80C1245A-BA64-48A2-B8AD-6DCD15E22008}" sibTransId="{6DEA3ADC-16C1-4260-9B1E-E83528A60E7D}"/>
    <dgm:cxn modelId="{35C2E76F-5452-4433-88A6-ECD653ED07E8}" type="presOf" srcId="{0D1E235B-90FE-41AF-AC20-D1368823CC57}" destId="{EE5FDB63-AF11-4B89-B9F9-7D88E9431DBC}" srcOrd="0" destOrd="0" presId="urn:microsoft.com/office/officeart/2005/8/layout/vList2"/>
    <dgm:cxn modelId="{4B146E0D-1F77-46B8-B645-9E3C4BB048F3}" type="presParOf" srcId="{EE5FDB63-AF11-4B89-B9F9-7D88E9431DBC}" destId="{B3070AD7-69E5-4D05-9CB1-6269ACFB010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36B7D0-7B39-444F-A282-BF5D9358838D}" type="datetimeFigureOut">
              <a:rPr lang="ru-RU" smtClean="0"/>
              <a:pPr/>
              <a:t>29.09.2025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9B3DAF-D757-417A-9BCB-7347AE39B0D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9069942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9B3DAF-D757-417A-9BCB-7347AE39B0D7}" type="slidenum">
              <a:rPr lang="ru-RU" smtClean="0"/>
              <a:pPr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4436626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9B3DAF-D757-417A-9BCB-7347AE39B0D7}" type="slidenum">
              <a:rPr lang="ru-RU" smtClean="0"/>
              <a:pPr/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746181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FBA16-12C4-4D5E-9805-0C1B9D422CC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29.09.2025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5D883-7B1C-4C40-BBB7-1CFB7680A48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FBA16-12C4-4D5E-9805-0C1B9D422CC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29.09.2025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5D883-7B1C-4C40-BBB7-1CFB7680A48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FBA16-12C4-4D5E-9805-0C1B9D422CC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29.09.2025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5D883-7B1C-4C40-BBB7-1CFB7680A48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FBA16-12C4-4D5E-9805-0C1B9D422CC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29.09.2025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5D883-7B1C-4C40-BBB7-1CFB7680A48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FBA16-12C4-4D5E-9805-0C1B9D422CC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29.09.2025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5D883-7B1C-4C40-BBB7-1CFB7680A48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FBA16-12C4-4D5E-9805-0C1B9D422CC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29.09.2025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5D883-7B1C-4C40-BBB7-1CFB7680A48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FBA16-12C4-4D5E-9805-0C1B9D422CC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29.09.2025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5D883-7B1C-4C40-BBB7-1CFB7680A48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FBA16-12C4-4D5E-9805-0C1B9D422CC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29.09.2025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5D883-7B1C-4C40-BBB7-1CFB7680A48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FBA16-12C4-4D5E-9805-0C1B9D422CC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29.09.2025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5D883-7B1C-4C40-BBB7-1CFB7680A48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FBA16-12C4-4D5E-9805-0C1B9D422CC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29.09.2025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5D883-7B1C-4C40-BBB7-1CFB7680A48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FBA16-12C4-4D5E-9805-0C1B9D422CC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29.09.2025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5D883-7B1C-4C40-BBB7-1CFB7680A48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69FBA16-12C4-4D5E-9805-0C1B9D422CC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29.09.2025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2E5D883-7B1C-4C40-BBB7-1CFB7680A48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13" Type="http://schemas.openxmlformats.org/officeDocument/2006/relationships/diagramColors" Target="../diagrams/colors3.xml"/><Relationship Id="rId18" Type="http://schemas.microsoft.com/office/2007/relationships/diagramDrawing" Target="../diagrams/drawing2.xml"/><Relationship Id="rId3" Type="http://schemas.openxmlformats.org/officeDocument/2006/relationships/diagramLayout" Target="../diagrams/layout1.xml"/><Relationship Id="rId7" Type="http://schemas.openxmlformats.org/officeDocument/2006/relationships/diagramLayout" Target="../diagrams/layout2.xml"/><Relationship Id="rId12" Type="http://schemas.openxmlformats.org/officeDocument/2006/relationships/diagramQuickStyle" Target="../diagrams/quickStyle3.xml"/><Relationship Id="rId17" Type="http://schemas.microsoft.com/office/2007/relationships/diagramDrawing" Target="../diagrams/drawing1.xml"/><Relationship Id="rId2" Type="http://schemas.openxmlformats.org/officeDocument/2006/relationships/diagramData" Target="../diagrams/data1.xml"/><Relationship Id="rId16" Type="http://schemas.microsoft.com/office/2007/relationships/diagramDrawing" Target="../diagrams/drawing3.xml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2.xml"/><Relationship Id="rId11" Type="http://schemas.openxmlformats.org/officeDocument/2006/relationships/diagramLayout" Target="../diagrams/layout3.xml"/><Relationship Id="rId5" Type="http://schemas.openxmlformats.org/officeDocument/2006/relationships/diagramColors" Target="../diagrams/colors1.xml"/><Relationship Id="rId10" Type="http://schemas.openxmlformats.org/officeDocument/2006/relationships/diagramData" Target="../diagrams/data3.xml"/><Relationship Id="rId4" Type="http://schemas.openxmlformats.org/officeDocument/2006/relationships/diagramQuickStyle" Target="../diagrams/quickStyle1.xml"/><Relationship Id="rId9" Type="http://schemas.openxmlformats.org/officeDocument/2006/relationships/diagramColors" Target="../diagrams/colors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5.xml"/><Relationship Id="rId13" Type="http://schemas.openxmlformats.org/officeDocument/2006/relationships/diagramColors" Target="../diagrams/colors6.xml"/><Relationship Id="rId18" Type="http://schemas.microsoft.com/office/2007/relationships/diagramDrawing" Target="../diagrams/drawing5.xml"/><Relationship Id="rId3" Type="http://schemas.openxmlformats.org/officeDocument/2006/relationships/diagramLayout" Target="../diagrams/layout4.xml"/><Relationship Id="rId7" Type="http://schemas.openxmlformats.org/officeDocument/2006/relationships/diagramLayout" Target="../diagrams/layout5.xml"/><Relationship Id="rId12" Type="http://schemas.openxmlformats.org/officeDocument/2006/relationships/diagramQuickStyle" Target="../diagrams/quickStyle6.xml"/><Relationship Id="rId17" Type="http://schemas.microsoft.com/office/2007/relationships/diagramDrawing" Target="../diagrams/drawing4.xml"/><Relationship Id="rId2" Type="http://schemas.openxmlformats.org/officeDocument/2006/relationships/diagramData" Target="../diagrams/data4.xml"/><Relationship Id="rId16" Type="http://schemas.microsoft.com/office/2007/relationships/diagramDrawing" Target="../diagrams/drawing6.xml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5.xml"/><Relationship Id="rId11" Type="http://schemas.openxmlformats.org/officeDocument/2006/relationships/diagramLayout" Target="../diagrams/layout6.xml"/><Relationship Id="rId5" Type="http://schemas.openxmlformats.org/officeDocument/2006/relationships/diagramColors" Target="../diagrams/colors4.xml"/><Relationship Id="rId10" Type="http://schemas.openxmlformats.org/officeDocument/2006/relationships/diagramData" Target="../diagrams/data6.xml"/><Relationship Id="rId4" Type="http://schemas.openxmlformats.org/officeDocument/2006/relationships/diagramQuickStyle" Target="../diagrams/quickStyle4.xml"/><Relationship Id="rId9" Type="http://schemas.openxmlformats.org/officeDocument/2006/relationships/diagramColors" Target="../diagrams/colors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png"/><Relationship Id="rId3" Type="http://schemas.openxmlformats.org/officeDocument/2006/relationships/image" Target="../media/image21.png"/><Relationship Id="rId7" Type="http://schemas.openxmlformats.org/officeDocument/2006/relationships/image" Target="../media/image25.jpeg"/><Relationship Id="rId12" Type="http://schemas.openxmlformats.org/officeDocument/2006/relationships/image" Target="../media/image30.gif"/><Relationship Id="rId2" Type="http://schemas.openxmlformats.org/officeDocument/2006/relationships/image" Target="../media/image20.png"/><Relationship Id="rId16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gif"/><Relationship Id="rId11" Type="http://schemas.openxmlformats.org/officeDocument/2006/relationships/image" Target="../media/image29.jpeg"/><Relationship Id="rId5" Type="http://schemas.openxmlformats.org/officeDocument/2006/relationships/image" Target="../media/image23.png"/><Relationship Id="rId15" Type="http://schemas.openxmlformats.org/officeDocument/2006/relationships/image" Target="../media/image33.png"/><Relationship Id="rId10" Type="http://schemas.openxmlformats.org/officeDocument/2006/relationships/image" Target="../media/image28.gif"/><Relationship Id="rId4" Type="http://schemas.openxmlformats.org/officeDocument/2006/relationships/image" Target="../media/image22.jpeg"/><Relationship Id="rId9" Type="http://schemas.openxmlformats.org/officeDocument/2006/relationships/image" Target="../media/image27.jpeg"/><Relationship Id="rId14" Type="http://schemas.openxmlformats.org/officeDocument/2006/relationships/image" Target="../media/image32.gi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71721"/>
            <a:ext cx="8820472" cy="4539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39552" y="260648"/>
            <a:ext cx="77048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Викторина</a:t>
            </a:r>
          </a:p>
          <a:p>
            <a:pPr algn="ctr"/>
            <a:r>
              <a:rPr lang="ru-RU" sz="2800" b="1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«Вот моя Находка, город мой родной!»</a:t>
            </a:r>
            <a:endParaRPr lang="ru-RU" sz="2800" b="1" i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012160" y="5811163"/>
            <a:ext cx="31318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</a:rPr>
              <a:t>Выполнила работу: </a:t>
            </a:r>
          </a:p>
          <a:p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</a:rPr>
              <a:t>Ушакова Ирина Олеговна </a:t>
            </a:r>
          </a:p>
          <a:p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</a:rPr>
              <a:t>учитель начальных классов</a:t>
            </a:r>
          </a:p>
          <a:p>
            <a:r>
              <a:rPr lang="ru-RU" sz="1600" b="1" smtClean="0">
                <a:solidFill>
                  <a:schemeClr val="tx2">
                    <a:lumMod val="75000"/>
                  </a:schemeClr>
                </a:solidFill>
              </a:rPr>
              <a:t>МАОУ </a:t>
            </a:r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</a:rPr>
              <a:t>«Гимназия №1» НГО</a:t>
            </a:r>
            <a:endParaRPr lang="ru-RU" sz="16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3759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179512" y="836712"/>
            <a:ext cx="8640959" cy="5040560"/>
          </a:xfrm>
        </p:spPr>
        <p:txBody>
          <a:bodyPr/>
          <a:lstStyle/>
          <a:p>
            <a:pPr marL="182880" indent="0">
              <a:buNone/>
            </a:pPr>
            <a:r>
              <a:rPr lang="ru-RU" sz="2800" dirty="0" smtClean="0">
                <a:solidFill>
                  <a:srgbClr val="C00000"/>
                </a:solidFill>
              </a:rPr>
              <a:t>Цель:</a:t>
            </a:r>
            <a:r>
              <a:rPr lang="ru-RU" sz="2800" dirty="0" smtClean="0">
                <a:solidFill>
                  <a:schemeClr val="tx1"/>
                </a:solidFill>
              </a:rPr>
              <a:t/>
            </a:r>
            <a:br>
              <a:rPr lang="ru-RU" sz="2800" dirty="0" smtClean="0">
                <a:solidFill>
                  <a:schemeClr val="tx1"/>
                </a:solidFill>
              </a:rPr>
            </a:br>
            <a:r>
              <a:rPr lang="ru-RU" sz="2800" dirty="0" smtClean="0">
                <a:solidFill>
                  <a:schemeClr val="tx1"/>
                </a:solidFill>
              </a:rPr>
              <a:t>        </a:t>
            </a:r>
            <a:r>
              <a:rPr lang="ru-RU" sz="2400" dirty="0" smtClean="0">
                <a:solidFill>
                  <a:schemeClr val="tx1"/>
                </a:solidFill>
              </a:rPr>
              <a:t>Формирование у детей </a:t>
            </a:r>
            <a:r>
              <a:rPr lang="ru-RU" sz="2400" dirty="0" smtClean="0">
                <a:solidFill>
                  <a:prstClr val="black"/>
                </a:solidFill>
              </a:rPr>
              <a:t>представлений о достопримечательностях </a:t>
            </a:r>
            <a:r>
              <a:rPr lang="ru-RU" sz="2400" dirty="0">
                <a:solidFill>
                  <a:prstClr val="black"/>
                </a:solidFill>
              </a:rPr>
              <a:t>своего города, о названиях улиц и его исторических </a:t>
            </a:r>
            <a:r>
              <a:rPr lang="ru-RU" sz="2400" dirty="0" smtClean="0">
                <a:solidFill>
                  <a:prstClr val="black"/>
                </a:solidFill>
              </a:rPr>
              <a:t>памятниках.</a:t>
            </a:r>
            <a:br>
              <a:rPr lang="ru-RU" sz="2400" dirty="0" smtClean="0">
                <a:solidFill>
                  <a:prstClr val="black"/>
                </a:solidFill>
              </a:rPr>
            </a:br>
            <a:r>
              <a:rPr lang="ru-RU" sz="2400" dirty="0">
                <a:solidFill>
                  <a:prstClr val="black"/>
                </a:solidFill>
              </a:rPr>
              <a:t/>
            </a:r>
            <a:br>
              <a:rPr lang="ru-RU" sz="2400" dirty="0">
                <a:solidFill>
                  <a:prstClr val="black"/>
                </a:solidFill>
              </a:rPr>
            </a:br>
            <a:r>
              <a:rPr lang="ru-RU" sz="2400" dirty="0" smtClean="0">
                <a:solidFill>
                  <a:prstClr val="black"/>
                </a:solidFill>
              </a:rPr>
              <a:t> </a:t>
            </a:r>
            <a:r>
              <a:rPr lang="ru-RU" sz="2400" dirty="0" smtClean="0">
                <a:solidFill>
                  <a:srgbClr val="C00000"/>
                </a:solidFill>
              </a:rPr>
              <a:t>Задачи:</a:t>
            </a:r>
            <a:r>
              <a:rPr lang="ru-RU" sz="2400" dirty="0" smtClean="0">
                <a:solidFill>
                  <a:schemeClr val="tx1"/>
                </a:solidFill>
              </a:rPr>
              <a:t/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>         Воспитывать нравственно – патриотические качества: гордость, любовь к своей малой родине, к своему городу. </a:t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>         Развивать интерес к достопримечательностям </a:t>
            </a:r>
            <a:r>
              <a:rPr lang="ru-RU" sz="2400" smtClean="0">
                <a:solidFill>
                  <a:schemeClr val="tx1"/>
                </a:solidFill>
              </a:rPr>
              <a:t>своего города.</a:t>
            </a:r>
            <a:r>
              <a:rPr lang="ru-RU" sz="2400" dirty="0" smtClean="0">
                <a:solidFill>
                  <a:schemeClr val="tx1"/>
                </a:solidFill>
              </a:rPr>
              <a:t/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>         Формировать бережное отношение к культурному наследию.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95958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3124" y="548680"/>
            <a:ext cx="7992887" cy="1008112"/>
          </a:xfrm>
        </p:spPr>
        <p:txBody>
          <a:bodyPr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" pitchFamily="34" charset="0"/>
              </a:rPr>
              <a:t>Назовите географические объекты, </a:t>
            </a:r>
            <a:br>
              <a:rPr lang="ru-RU" sz="2400" dirty="0" smtClean="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" pitchFamily="34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" pitchFamily="34" charset="0"/>
              </a:rPr>
              <a:t>которые отмечены на карте России.</a:t>
            </a:r>
            <a:endParaRPr lang="ru-RU" sz="2400" dirty="0">
              <a:solidFill>
                <a:schemeClr val="tx1"/>
              </a:solidFill>
              <a:latin typeface="Arial" pitchFamily="34" charset="0"/>
              <a:ea typeface="Arial Unicode MS" pitchFamily="34" charset="-128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8888" y="1517903"/>
            <a:ext cx="9144000" cy="5340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Овальная выноска 3"/>
          <p:cNvSpPr/>
          <p:nvPr/>
        </p:nvSpPr>
        <p:spPr>
          <a:xfrm flipH="1">
            <a:off x="1420414" y="3865088"/>
            <a:ext cx="153407" cy="180020"/>
          </a:xfrm>
          <a:prstGeom prst="wedgeEllipseCallout">
            <a:avLst/>
          </a:prstGeom>
          <a:solidFill>
            <a:srgbClr val="FF00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043608" y="4138813"/>
            <a:ext cx="1224136" cy="34428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Москва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408779" y="6531625"/>
            <a:ext cx="1296144" cy="248714"/>
          </a:xfrm>
          <a:prstGeom prst="rect">
            <a:avLst/>
          </a:prstGeom>
          <a:solidFill>
            <a:srgbClr val="0070C0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Находка</a:t>
            </a:r>
            <a:endParaRPr lang="ru-RU" dirty="0">
              <a:solidFill>
                <a:schemeClr val="tx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092280" y="2802010"/>
            <a:ext cx="1976649" cy="416297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Берингово море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920759" y="6148025"/>
            <a:ext cx="1718000" cy="339225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Владивосток</a:t>
            </a:r>
            <a:endParaRPr lang="ru-RU" dirty="0">
              <a:solidFill>
                <a:schemeClr val="tx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149428" y="5517232"/>
            <a:ext cx="1862351" cy="336975"/>
          </a:xfrm>
          <a:prstGeom prst="rect">
            <a:avLst/>
          </a:prstGeom>
          <a:solidFill>
            <a:srgbClr val="F91DF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Японское море</a:t>
            </a:r>
            <a:endParaRPr lang="ru-RU" dirty="0">
              <a:solidFill>
                <a:schemeClr val="tx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3" name="Овальная выноска 12"/>
          <p:cNvSpPr/>
          <p:nvPr/>
        </p:nvSpPr>
        <p:spPr>
          <a:xfrm>
            <a:off x="7596632" y="6223998"/>
            <a:ext cx="216582" cy="231775"/>
          </a:xfrm>
          <a:prstGeom prst="wedgeEllipseCallou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Овальная выноска 13"/>
          <p:cNvSpPr/>
          <p:nvPr/>
        </p:nvSpPr>
        <p:spPr>
          <a:xfrm>
            <a:off x="8539707" y="2424203"/>
            <a:ext cx="199616" cy="216023"/>
          </a:xfrm>
          <a:prstGeom prst="wedgeEllipseCallo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7" name="Овальная выноска 16"/>
          <p:cNvSpPr/>
          <p:nvPr/>
        </p:nvSpPr>
        <p:spPr>
          <a:xfrm>
            <a:off x="8164724" y="6271226"/>
            <a:ext cx="216024" cy="216024"/>
          </a:xfrm>
          <a:prstGeom prst="wedgeEllipseCallout">
            <a:avLst/>
          </a:prstGeom>
          <a:solidFill>
            <a:srgbClr val="F91DF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8" name="Овальная выноска 17"/>
          <p:cNvSpPr/>
          <p:nvPr/>
        </p:nvSpPr>
        <p:spPr>
          <a:xfrm>
            <a:off x="7638759" y="6154959"/>
            <a:ext cx="208141" cy="216024"/>
          </a:xfrm>
          <a:prstGeom prst="wedgeEllipseCallou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0" name="Управляющая кнопка: далее 19">
            <a:hlinkClick r:id="" action="ppaction://hlinkshowjump?jump=nextslide" highlightClick="1"/>
          </p:cNvPr>
          <p:cNvSpPr/>
          <p:nvPr/>
        </p:nvSpPr>
        <p:spPr>
          <a:xfrm>
            <a:off x="8732056" y="6210557"/>
            <a:ext cx="387519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Управляющая кнопка: назад 20">
            <a:hlinkClick r:id="" action="ppaction://hlinkshowjump?jump=previousslide" highlightClick="1"/>
          </p:cNvPr>
          <p:cNvSpPr/>
          <p:nvPr/>
        </p:nvSpPr>
        <p:spPr>
          <a:xfrm>
            <a:off x="8732056" y="6498589"/>
            <a:ext cx="380252" cy="314787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82805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  <p:bldP spid="11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00473" y="1484784"/>
            <a:ext cx="2527629" cy="3096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571116"/>
            <a:ext cx="2229107" cy="2865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65951" y="5013176"/>
            <a:ext cx="1368152" cy="648072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1</a:t>
            </a:r>
            <a:endParaRPr lang="ru-RU" sz="36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6449644" y="5013176"/>
            <a:ext cx="1440160" cy="648072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3</a:t>
            </a:r>
            <a:endParaRPr lang="ru-RU" sz="36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779912" y="5013176"/>
            <a:ext cx="1440160" cy="648072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2</a:t>
            </a:r>
            <a:endParaRPr lang="ru-RU" sz="3600" dirty="0"/>
          </a:p>
        </p:txBody>
      </p:sp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571117"/>
            <a:ext cx="2232248" cy="3050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8604448" y="6021288"/>
            <a:ext cx="504056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Управляющая кнопка: назад 7">
            <a:hlinkClick r:id="" action="ppaction://hlinkshowjump?jump=previousslide" highlightClick="1"/>
          </p:cNvPr>
          <p:cNvSpPr/>
          <p:nvPr/>
        </p:nvSpPr>
        <p:spPr>
          <a:xfrm>
            <a:off x="8604448" y="6311991"/>
            <a:ext cx="504056" cy="2880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3601" y="135238"/>
            <a:ext cx="7036204" cy="134954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351728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4060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4060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2981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8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11626" y="2426666"/>
            <a:ext cx="2864662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426666"/>
            <a:ext cx="285750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20888"/>
            <a:ext cx="285750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7931150" cy="150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611560" y="5157192"/>
            <a:ext cx="1512168" cy="576064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1</a:t>
            </a:r>
            <a:endParaRPr lang="ru-RU" sz="36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779912" y="5157192"/>
            <a:ext cx="1800200" cy="576064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2</a:t>
            </a:r>
            <a:endParaRPr lang="ru-RU" sz="36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948264" y="5157192"/>
            <a:ext cx="1656183" cy="576064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3</a:t>
            </a:r>
            <a:endParaRPr lang="ru-RU" sz="3600" dirty="0"/>
          </a:p>
        </p:txBody>
      </p: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8683276" y="6093296"/>
            <a:ext cx="360041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Управляющая кнопка: назад 9">
            <a:hlinkClick r:id="" action="ppaction://hlinkshowjump?jump=previousslide" highlightClick="1"/>
          </p:cNvPr>
          <p:cNvSpPr/>
          <p:nvPr/>
        </p:nvSpPr>
        <p:spPr>
          <a:xfrm>
            <a:off x="8683276" y="6381328"/>
            <a:ext cx="360041" cy="2880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73137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4060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2981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4060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09228"/>
            <a:ext cx="8136904" cy="1143000"/>
          </a:xfrm>
        </p:spPr>
        <p:txBody>
          <a:bodyPr/>
          <a:lstStyle/>
          <a:p>
            <a:pPr algn="l"/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Кому поставлен памятник и в каком году?</a:t>
            </a:r>
            <a:endParaRPr lang="ru-RU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4" y="980728"/>
            <a:ext cx="6264295" cy="4118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755576" y="4492611"/>
            <a:ext cx="7704856" cy="2100557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Памятник Н. Н. Муравьёву-Амурскому в 2012 году.</a:t>
            </a:r>
          </a:p>
          <a:p>
            <a:pPr algn="ctr"/>
            <a:r>
              <a:rPr lang="ru-RU" sz="1600" dirty="0" smtClean="0"/>
              <a:t> 17 июня 1859 года пароход-корвет Америка, на борту которого находился генерал-губернатор Восточной Сибири, следовал к российским берегам и зашел в воды залива. По легенде, увидев ранее неизвестную бухту, один из моряков воскликнул: «Вот это находка!». Из записи в штурманском журнале корвета «Америка», 18 июня 1859 года: «Открытая бухта не означена на карте, а посему ей присваивается название гавань Находка».</a:t>
            </a:r>
            <a:endParaRPr lang="ru-RU" sz="1600" dirty="0"/>
          </a:p>
        </p:txBody>
      </p:sp>
      <p:sp>
        <p:nvSpPr>
          <p:cNvPr id="3" name="Управляющая кнопка: далее 2">
            <a:hlinkClick r:id="" action="ppaction://hlinkshowjump?jump=nextslide" highlightClick="1"/>
          </p:cNvPr>
          <p:cNvSpPr/>
          <p:nvPr/>
        </p:nvSpPr>
        <p:spPr>
          <a:xfrm>
            <a:off x="8714887" y="6103172"/>
            <a:ext cx="395536" cy="28384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Управляющая кнопка: назад 3">
            <a:hlinkClick r:id="" action="ppaction://hlinkshowjump?jump=previousslide" highlightClick="1"/>
          </p:cNvPr>
          <p:cNvSpPr/>
          <p:nvPr/>
        </p:nvSpPr>
        <p:spPr>
          <a:xfrm>
            <a:off x="8714887" y="6387020"/>
            <a:ext cx="395536" cy="297907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87344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Стела Совершеннолети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1677753"/>
            <a:ext cx="3672408" cy="2320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39552" y="4365104"/>
            <a:ext cx="3888432" cy="2124236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000" b="1" dirty="0" smtClean="0">
                <a:solidFill>
                  <a:srgbClr val="FF0000"/>
                </a:solidFill>
                <a:latin typeface="Arial" pitchFamily="34" charset="0"/>
                <a:ea typeface="Arial Unicode MS" pitchFamily="34" charset="-128"/>
                <a:cs typeface="Arial" pitchFamily="34" charset="0"/>
              </a:rPr>
              <a:t>Стела Совершеннолетия </a:t>
            </a:r>
          </a:p>
          <a:p>
            <a:pPr lvl="0" algn="ctr"/>
            <a:r>
              <a:rPr lang="ru-RU" sz="2000" b="1" dirty="0" smtClean="0">
                <a:solidFill>
                  <a:srgbClr val="FF0000"/>
                </a:solidFill>
                <a:latin typeface="Arial" pitchFamily="34" charset="0"/>
                <a:ea typeface="Arial Unicode MS" pitchFamily="34" charset="-128"/>
                <a:cs typeface="Arial" pitchFamily="34" charset="0"/>
              </a:rPr>
              <a:t>в 1968 году</a:t>
            </a:r>
          </a:p>
          <a:p>
            <a:pPr lvl="0" algn="ctr"/>
            <a:r>
              <a:rPr lang="ru-RU" sz="1400" dirty="0" smtClean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ru-RU" sz="1400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Стела была установлена в честь перехода Находки от статуса поселка к статусу города. На боковых гранях стелы изображены первостроители и рыбаки, а на лицевой стороне изображен корабль. </a:t>
            </a:r>
          </a:p>
        </p:txBody>
      </p:sp>
      <p:pic>
        <p:nvPicPr>
          <p:cNvPr id="4104" name="Picture 8" descr="https://img.lookmytrips.com/images/look5bat/big-56d09158ff93672f1504496f-5876792111f0a-1c7cu9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40909" y="1315201"/>
            <a:ext cx="2240406" cy="3049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148064" y="4365104"/>
            <a:ext cx="3672408" cy="2124236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i="0" dirty="0" smtClean="0">
              <a:solidFill>
                <a:srgbClr val="FF0000"/>
              </a:solidFill>
              <a:effectLst/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ru-RU" sz="2000" b="1" i="0" dirty="0" smtClean="0">
                <a:solidFill>
                  <a:srgbClr val="FF0000"/>
                </a:solidFill>
                <a:effectLst/>
                <a:latin typeface="Arial" pitchFamily="34" charset="0"/>
                <a:ea typeface="Arial Unicode MS" pitchFamily="34" charset="-128"/>
                <a:cs typeface="Arial" pitchFamily="34" charset="0"/>
              </a:rPr>
              <a:t>«Скорбящая мать»</a:t>
            </a:r>
          </a:p>
          <a:p>
            <a:pPr algn="ctr"/>
            <a:r>
              <a:rPr lang="ru-RU" sz="2000" b="0" i="0" dirty="0" smtClean="0">
                <a:solidFill>
                  <a:srgbClr val="FF0000"/>
                </a:solidFill>
                <a:effectLst/>
                <a:latin typeface="Arial" pitchFamily="34" charset="0"/>
                <a:ea typeface="Arial Unicode MS" pitchFamily="34" charset="-128"/>
                <a:cs typeface="Arial" pitchFamily="34" charset="0"/>
              </a:rPr>
              <a:t> в 1979 году</a:t>
            </a:r>
          </a:p>
          <a:p>
            <a:pPr algn="ctr"/>
            <a:r>
              <a:rPr lang="ru-RU" sz="1600" b="0" i="0" dirty="0" smtClean="0">
                <a:solidFill>
                  <a:schemeClr val="tx1"/>
                </a:solidFill>
                <a:effectLst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мемориал установленный в память о рыбаках траулера «Бокситогорск», потерпевшего бедствие в </a:t>
            </a:r>
            <a:r>
              <a:rPr lang="ru-RU" sz="1600" b="0" i="0" strike="noStrike" dirty="0" smtClean="0">
                <a:solidFill>
                  <a:schemeClr val="tx1"/>
                </a:solidFill>
                <a:effectLst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Беринговом море</a:t>
            </a:r>
            <a:r>
              <a:rPr lang="ru-RU" sz="1600" b="0" i="0" dirty="0" smtClean="0">
                <a:solidFill>
                  <a:schemeClr val="tx1"/>
                </a:solidFill>
                <a:effectLst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</a:t>
            </a:r>
          </a:p>
          <a:p>
            <a:pPr algn="ctr"/>
            <a:endParaRPr lang="ru-RU" sz="1600" dirty="0">
              <a:solidFill>
                <a:schemeClr val="tx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algn="ctr"/>
            <a:endParaRPr lang="ru-RU" sz="1600" b="0" i="0" dirty="0" smtClean="0">
              <a:solidFill>
                <a:schemeClr val="tx1"/>
              </a:solidFill>
              <a:effectLst/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22436" y="332656"/>
            <a:ext cx="84969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Clr>
                <a:srgbClr val="FF0000"/>
              </a:buClr>
              <a:buFont typeface="Wingdings" pitchFamily="2" charset="2"/>
              <a:buChar char="v"/>
            </a:pPr>
            <a:r>
              <a:rPr lang="ru-RU" sz="2400" dirty="0" smtClean="0"/>
              <a:t> 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Назовите достопримечательности города:</a:t>
            </a:r>
          </a:p>
          <a:p>
            <a:pPr algn="ctr">
              <a:buClr>
                <a:srgbClr val="FF0000"/>
              </a:buClr>
            </a:pP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как называются и в каком году установлены?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8644748" y="6209294"/>
            <a:ext cx="467544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назад 4">
            <a:hlinkClick r:id="" action="ppaction://hlinkshowjump?jump=previousslide" highlightClick="1"/>
          </p:cNvPr>
          <p:cNvSpPr/>
          <p:nvPr/>
        </p:nvSpPr>
        <p:spPr>
          <a:xfrm>
            <a:off x="8644748" y="6489340"/>
            <a:ext cx="467544" cy="25202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15818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Солёное озер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1052736"/>
            <a:ext cx="7488831" cy="5302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64879" y="5440487"/>
            <a:ext cx="6814240" cy="9144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Озеро Соленое –пресное озеро </a:t>
            </a:r>
          </a:p>
          <a:p>
            <a:pPr algn="ctr"/>
            <a:r>
              <a:rPr lang="ru-RU" sz="2000" b="1" dirty="0" smtClean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в центральной части города.</a:t>
            </a:r>
            <a:endParaRPr lang="ru-RU" sz="2000" b="1" dirty="0">
              <a:solidFill>
                <a:schemeClr val="bg2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404664"/>
            <a:ext cx="8496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v"/>
            </a:pPr>
            <a:r>
              <a:rPr lang="ru-RU" sz="2400" b="1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Как называется озеро в центральной части города?</a:t>
            </a:r>
            <a:endParaRPr lang="ru-RU" sz="2400" b="1" dirty="0">
              <a:latin typeface="Arial" pitchFamily="34" charset="0"/>
              <a:ea typeface="Arial Unicode MS" pitchFamily="34" charset="-128"/>
              <a:cs typeface="Arial" pitchFamily="34" charset="0"/>
            </a:endParaRPr>
          </a:p>
        </p:txBody>
      </p:sp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8676456" y="6165304"/>
            <a:ext cx="467544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назад 4">
            <a:hlinkClick r:id="" action="ppaction://hlinkshowjump?jump=previousslide" highlightClick="1"/>
          </p:cNvPr>
          <p:cNvSpPr/>
          <p:nvPr/>
        </p:nvSpPr>
        <p:spPr>
          <a:xfrm>
            <a:off x="8676456" y="6453336"/>
            <a:ext cx="467544" cy="302113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89325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1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8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2085" y="1556791"/>
            <a:ext cx="3743325" cy="2335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35122" y="4365104"/>
            <a:ext cx="3276910" cy="180020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«Сад камней»</a:t>
            </a:r>
          </a:p>
          <a:p>
            <a:pPr algn="ctr"/>
            <a:r>
              <a:rPr lang="ru-RU" dirty="0">
                <a:solidFill>
                  <a:srgbClr val="022029"/>
                </a:solidFill>
                <a:latin typeface="Arial"/>
              </a:rPr>
              <a:t>«Находка и Цуруга — породнённые города. </a:t>
            </a:r>
            <a:endParaRPr lang="ru-RU" dirty="0" smtClean="0">
              <a:solidFill>
                <a:srgbClr val="022029"/>
              </a:solidFill>
              <a:latin typeface="Arial"/>
            </a:endParaRPr>
          </a:p>
          <a:p>
            <a:pPr algn="ctr"/>
            <a:r>
              <a:rPr lang="ru-RU" dirty="0" smtClean="0">
                <a:solidFill>
                  <a:srgbClr val="022029"/>
                </a:solidFill>
                <a:latin typeface="Arial"/>
              </a:rPr>
              <a:t>1983 </a:t>
            </a:r>
            <a:r>
              <a:rPr lang="ru-RU" dirty="0">
                <a:solidFill>
                  <a:srgbClr val="022029"/>
                </a:solidFill>
                <a:latin typeface="Arial"/>
              </a:rPr>
              <a:t>г</a:t>
            </a:r>
            <a:r>
              <a:rPr lang="ru-RU" dirty="0" smtClean="0">
                <a:solidFill>
                  <a:srgbClr val="022029"/>
                </a:solidFill>
                <a:latin typeface="Arial"/>
              </a:rPr>
              <a:t>.»</a:t>
            </a:r>
            <a:endParaRPr lang="ru-RU" dirty="0"/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599691"/>
            <a:ext cx="3625105" cy="2294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774427" y="4372969"/>
            <a:ext cx="3625105" cy="180020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«Камень дружбы»</a:t>
            </a:r>
          </a:p>
          <a:p>
            <a:pPr lvl="0" algn="ctr"/>
            <a:r>
              <a:rPr lang="ru-RU" dirty="0" smtClean="0">
                <a:solidFill>
                  <a:srgbClr val="022029"/>
                </a:solidFill>
                <a:latin typeface="Arial"/>
              </a:rPr>
              <a:t>«</a:t>
            </a:r>
            <a:r>
              <a:rPr lang="ru-RU" dirty="0">
                <a:solidFill>
                  <a:srgbClr val="022029"/>
                </a:solidFill>
                <a:latin typeface="Arial"/>
              </a:rPr>
              <a:t>Находка и </a:t>
            </a:r>
            <a:r>
              <a:rPr lang="ru-RU" dirty="0" smtClean="0">
                <a:solidFill>
                  <a:srgbClr val="022029"/>
                </a:solidFill>
                <a:latin typeface="Arial"/>
              </a:rPr>
              <a:t>Майдзуру </a:t>
            </a:r>
            <a:r>
              <a:rPr lang="ru-RU" dirty="0">
                <a:solidFill>
                  <a:srgbClr val="022029"/>
                </a:solidFill>
                <a:latin typeface="Arial"/>
              </a:rPr>
              <a:t>— породнённые города. </a:t>
            </a:r>
            <a:endParaRPr lang="ru-RU" dirty="0" smtClean="0">
              <a:solidFill>
                <a:srgbClr val="022029"/>
              </a:solidFill>
              <a:latin typeface="Arial"/>
            </a:endParaRPr>
          </a:p>
          <a:p>
            <a:pPr lvl="0" algn="ctr"/>
            <a:r>
              <a:rPr lang="ru-RU" dirty="0" smtClean="0">
                <a:solidFill>
                  <a:srgbClr val="022029"/>
                </a:solidFill>
                <a:latin typeface="Arial"/>
              </a:rPr>
              <a:t>1978 </a:t>
            </a:r>
            <a:r>
              <a:rPr lang="ru-RU" dirty="0">
                <a:solidFill>
                  <a:srgbClr val="022029"/>
                </a:solidFill>
                <a:latin typeface="Arial"/>
              </a:rPr>
              <a:t>г.»</a:t>
            </a:r>
            <a:endParaRPr lang="ru-RU" dirty="0">
              <a:solidFill>
                <a:prstClr val="white"/>
              </a:solidFill>
            </a:endParaRPr>
          </a:p>
          <a:p>
            <a:pPr algn="ctr"/>
            <a:endParaRPr lang="ru-RU" dirty="0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432085" y="332656"/>
            <a:ext cx="817236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ctr">
              <a:buClr>
                <a:srgbClr val="FF0000"/>
              </a:buClr>
              <a:buFont typeface="Wingdings" pitchFamily="2" charset="2"/>
              <a:buChar char="v"/>
            </a:pPr>
            <a:r>
              <a:rPr lang="ru-RU" sz="2400" dirty="0" smtClean="0"/>
              <a:t> </a:t>
            </a:r>
            <a:r>
              <a:rPr lang="ru-RU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Памятники дружбы. </a:t>
            </a:r>
          </a:p>
          <a:p>
            <a:pPr algn="ctr">
              <a:buClr>
                <a:srgbClr val="FF0000"/>
              </a:buClr>
            </a:pP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Назовите памятники и породнённые города с Находкой, год установления.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8532440" y="6171469"/>
            <a:ext cx="611560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назад 5">
            <a:hlinkClick r:id="" action="ppaction://hlinkshowjump?jump=previousslide" highlightClick="1"/>
          </p:cNvPr>
          <p:cNvSpPr/>
          <p:nvPr/>
        </p:nvSpPr>
        <p:spPr>
          <a:xfrm>
            <a:off x="8532440" y="6459501"/>
            <a:ext cx="611560" cy="281867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07210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53952" y="188640"/>
            <a:ext cx="48782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ctr">
              <a:buClr>
                <a:srgbClr val="FF0000"/>
              </a:buClr>
              <a:buFont typeface="Wingdings" pitchFamily="2" charset="2"/>
              <a:buChar char="v"/>
            </a:pPr>
            <a:r>
              <a:rPr lang="ru-RU" sz="2800" dirty="0" smtClean="0"/>
              <a:t> 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Блиц - турнир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14" name="Схема 13"/>
          <p:cNvGraphicFramePr/>
          <p:nvPr>
            <p:extLst>
              <p:ext uri="{D42A27DB-BD31-4B8C-83A1-F6EECF244321}">
                <p14:modId xmlns:p14="http://schemas.microsoft.com/office/powerpoint/2010/main" xmlns="" val="546908293"/>
              </p:ext>
            </p:extLst>
          </p:nvPr>
        </p:nvGraphicFramePr>
        <p:xfrm>
          <a:off x="755576" y="2564904"/>
          <a:ext cx="5976664" cy="4616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6" name="Схема 15"/>
          <p:cNvGraphicFramePr/>
          <p:nvPr>
            <p:extLst>
              <p:ext uri="{D42A27DB-BD31-4B8C-83A1-F6EECF244321}">
                <p14:modId xmlns:p14="http://schemas.microsoft.com/office/powerpoint/2010/main" xmlns="" val="1539527930"/>
              </p:ext>
            </p:extLst>
          </p:nvPr>
        </p:nvGraphicFramePr>
        <p:xfrm>
          <a:off x="719572" y="4005064"/>
          <a:ext cx="8208912" cy="8309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xmlns="" val="2691848332"/>
              </p:ext>
            </p:extLst>
          </p:nvPr>
        </p:nvGraphicFramePr>
        <p:xfrm>
          <a:off x="647564" y="908719"/>
          <a:ext cx="8424936" cy="4616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sp>
        <p:nvSpPr>
          <p:cNvPr id="20" name="Прямоугольник 19"/>
          <p:cNvSpPr/>
          <p:nvPr/>
        </p:nvSpPr>
        <p:spPr>
          <a:xfrm>
            <a:off x="2987824" y="1844823"/>
            <a:ext cx="2880320" cy="461665"/>
          </a:xfrm>
          <a:prstGeom prst="rect">
            <a:avLst/>
          </a:prstGeom>
          <a:solidFill>
            <a:srgbClr val="1FCE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2987824" y="1844824"/>
            <a:ext cx="2880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ü"/>
            </a:pPr>
            <a:r>
              <a:rPr lang="ru-RU" sz="2400" b="1" i="1" dirty="0" smtClean="0">
                <a:latin typeface="Arial" pitchFamily="34" charset="0"/>
                <a:cs typeface="Arial" pitchFamily="34" charset="0"/>
              </a:rPr>
              <a:t>Трудный</a:t>
            </a:r>
            <a:endParaRPr lang="ru-RU" sz="24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987824" y="3352962"/>
            <a:ext cx="2952328" cy="461665"/>
          </a:xfrm>
          <a:prstGeom prst="rect">
            <a:avLst/>
          </a:prstGeom>
          <a:solidFill>
            <a:srgbClr val="1FCEF7"/>
          </a:solidFill>
        </p:spPr>
        <p:txBody>
          <a:bodyPr wrap="square">
            <a:spAutoFit/>
          </a:bodyPr>
          <a:lstStyle/>
          <a:p>
            <a:pPr marL="342900" indent="-342900">
              <a:buClr>
                <a:srgbClr val="FF0000"/>
              </a:buClr>
              <a:buFont typeface="Wingdings" pitchFamily="2" charset="2"/>
              <a:buChar char="ü"/>
            </a:pPr>
            <a:r>
              <a:rPr lang="ru-RU" sz="2400" b="1" i="1" dirty="0">
                <a:latin typeface="Arial" pitchFamily="34" charset="0"/>
                <a:cs typeface="Arial" pitchFamily="34" charset="0"/>
              </a:rPr>
              <a:t>Находкинцы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2987824" y="5267857"/>
            <a:ext cx="2952328" cy="1200329"/>
          </a:xfrm>
          <a:prstGeom prst="rect">
            <a:avLst/>
          </a:prstGeom>
          <a:solidFill>
            <a:srgbClr val="1FCEF7"/>
          </a:solidFill>
        </p:spPr>
        <p:txBody>
          <a:bodyPr wrap="square">
            <a:spAutoFit/>
          </a:bodyPr>
          <a:lstStyle/>
          <a:p>
            <a:pPr marL="342900" indent="-342900">
              <a:buClr>
                <a:srgbClr val="FF0000"/>
              </a:buClr>
              <a:buFont typeface="Wingdings" pitchFamily="2" charset="2"/>
              <a:buChar char="ü"/>
            </a:pPr>
            <a:r>
              <a:rPr lang="ru-RU" sz="2400" b="1" i="1" dirty="0">
                <a:latin typeface="Arial" pitchFamily="34" charset="0"/>
                <a:cs typeface="Arial" pitchFamily="34" charset="0"/>
              </a:rPr>
              <a:t>Брат, племянник и сестра</a:t>
            </a:r>
          </a:p>
        </p:txBody>
      </p:sp>
      <p:sp>
        <p:nvSpPr>
          <p:cNvPr id="21" name="Управляющая кнопка: далее 20">
            <a:hlinkClick r:id="" action="ppaction://hlinkshowjump?jump=nextslide" highlightClick="1"/>
          </p:cNvPr>
          <p:cNvSpPr/>
          <p:nvPr/>
        </p:nvSpPr>
        <p:spPr>
          <a:xfrm>
            <a:off x="8604448" y="6165304"/>
            <a:ext cx="432048" cy="30288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Управляющая кнопка: назад 21">
            <a:hlinkClick r:id="" action="ppaction://hlinkshowjump?jump=previousslide" highlightClick="1"/>
          </p:cNvPr>
          <p:cNvSpPr/>
          <p:nvPr/>
        </p:nvSpPr>
        <p:spPr>
          <a:xfrm>
            <a:off x="8604448" y="6468186"/>
            <a:ext cx="432048" cy="27318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54551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xmlns="" val="3584562769"/>
              </p:ext>
            </p:extLst>
          </p:nvPr>
        </p:nvGraphicFramePr>
        <p:xfrm>
          <a:off x="539552" y="476672"/>
          <a:ext cx="7964821" cy="7078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905759" y="1168930"/>
            <a:ext cx="7194633" cy="1015663"/>
          </a:xfrm>
          <a:prstGeom prst="rect">
            <a:avLst/>
          </a:prstGeom>
          <a:solidFill>
            <a:srgbClr val="1FCEF7"/>
          </a:solidFill>
        </p:spPr>
        <p:txBody>
          <a:bodyPr wrap="square">
            <a:spAutoFit/>
          </a:bodyPr>
          <a:lstStyle/>
          <a:p>
            <a:pPr marL="285750" indent="-285750" algn="ctr">
              <a:buClr>
                <a:srgbClr val="FF0000"/>
              </a:buClr>
              <a:buFont typeface="Wingdings" pitchFamily="2" charset="2"/>
              <a:buChar char="ü"/>
            </a:pPr>
            <a:r>
              <a:rPr lang="ru-RU" b="0" i="0" dirty="0" smtClean="0">
                <a:solidFill>
                  <a:srgbClr val="000000"/>
                </a:solidFill>
                <a:effectLst/>
                <a:latin typeface="Verdana"/>
              </a:rPr>
              <a:t>- </a:t>
            </a:r>
            <a:r>
              <a:rPr lang="ru-RU" sz="2000" b="1" i="1" dirty="0" smtClean="0"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Омская, Сахалинская, Сибирская, Смоленская, Томская, Камчатская, Уссурийская, Чукотская, Кубанская и др.</a:t>
            </a:r>
            <a:endParaRPr lang="ru-RU" sz="2000" b="1" i="1" dirty="0">
              <a:solidFill>
                <a:schemeClr val="bg2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74976" y="3212976"/>
            <a:ext cx="7225416" cy="923330"/>
          </a:xfrm>
          <a:prstGeom prst="rect">
            <a:avLst/>
          </a:prstGeom>
          <a:solidFill>
            <a:srgbClr val="1FCEF7"/>
          </a:solidFill>
        </p:spPr>
        <p:txBody>
          <a:bodyPr wrap="squar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ü"/>
            </a:pPr>
            <a:r>
              <a:rPr lang="ru-RU" b="1" i="1" dirty="0" smtClean="0"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- Водолазная, Заводская, Милицейская, Почтовый переулок, Рабочий переулок, Ремесленная, Трудовая, Рыбацкая, Станционная, Строительная. </a:t>
            </a:r>
            <a:endParaRPr lang="ru-RU" b="1" i="1" dirty="0">
              <a:solidFill>
                <a:schemeClr val="bg2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90367" y="4824488"/>
            <a:ext cx="7225416" cy="923330"/>
          </a:xfrm>
          <a:prstGeom prst="rect">
            <a:avLst/>
          </a:prstGeom>
          <a:solidFill>
            <a:srgbClr val="1FCEF7"/>
          </a:solidFill>
        </p:spPr>
        <p:txBody>
          <a:bodyPr wrap="squar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ü"/>
            </a:pPr>
            <a:r>
              <a:rPr lang="ru-RU" b="1" i="0" dirty="0" smtClean="0"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- Верхне - Морская, Ключевая, Ручейная, Речная, Озерная (Озерный бульвар), Тихоокеанская, Океанская, Портовая, Песчаная, есть даже ул. Болотная.</a:t>
            </a:r>
            <a:endParaRPr lang="ru-RU" b="1" dirty="0">
              <a:solidFill>
                <a:schemeClr val="bg2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xmlns="" val="3870532359"/>
              </p:ext>
            </p:extLst>
          </p:nvPr>
        </p:nvGraphicFramePr>
        <p:xfrm>
          <a:off x="539552" y="2348880"/>
          <a:ext cx="8136904" cy="864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xmlns="" val="1646187221"/>
              </p:ext>
            </p:extLst>
          </p:nvPr>
        </p:nvGraphicFramePr>
        <p:xfrm>
          <a:off x="611560" y="4293096"/>
          <a:ext cx="7920880" cy="6617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sp>
        <p:nvSpPr>
          <p:cNvPr id="11" name="Управляющая кнопка: далее 10">
            <a:hlinkClick r:id="" action="ppaction://hlinkshowjump?jump=nextslide" highlightClick="1"/>
          </p:cNvPr>
          <p:cNvSpPr/>
          <p:nvPr/>
        </p:nvSpPr>
        <p:spPr>
          <a:xfrm>
            <a:off x="8460432" y="6237312"/>
            <a:ext cx="504056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Управляющая кнопка: назад 11">
            <a:hlinkClick r:id="" action="ppaction://hlinkshowjump?jump=previousslide" highlightClick="1"/>
          </p:cNvPr>
          <p:cNvSpPr/>
          <p:nvPr/>
        </p:nvSpPr>
        <p:spPr>
          <a:xfrm>
            <a:off x="8460432" y="6525344"/>
            <a:ext cx="504056" cy="2880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62233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3" y="692696"/>
            <a:ext cx="7632847" cy="57246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27584" y="5229200"/>
            <a:ext cx="7632848" cy="1440160"/>
          </a:xfrm>
          <a:prstGeom prst="rect">
            <a:avLst/>
          </a:prstGeom>
          <a:solidFill>
            <a:srgbClr val="1FCE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r>
              <a:rPr lang="ru-RU" sz="28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Находкинский проспект.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Одна из центральных и главных улиц Находки. 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Протянулась через весь город на 11 км. Почти на всём протяжении имеет 4 полосы движения.</a:t>
            </a:r>
          </a:p>
          <a:p>
            <a:pPr algn="ctr"/>
            <a:endParaRPr lang="ru-RU" dirty="0"/>
          </a:p>
          <a:p>
            <a:pPr algn="ctr"/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729935" y="213309"/>
            <a:ext cx="81625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rgbClr val="FF0000"/>
              </a:buClr>
              <a:buFont typeface="Wingdings" pitchFamily="2" charset="2"/>
              <a:buChar char="v"/>
            </a:pPr>
            <a:r>
              <a:rPr lang="ru-RU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Как называется главная улица города Находки?</a:t>
            </a:r>
            <a:endParaRPr lang="ru-RU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8676456" y="6237312"/>
            <a:ext cx="432048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назад 4">
            <a:hlinkClick r:id="" action="ppaction://hlinkshowjump?jump=previousslide" highlightClick="1"/>
          </p:cNvPr>
          <p:cNvSpPr/>
          <p:nvPr/>
        </p:nvSpPr>
        <p:spPr>
          <a:xfrm>
            <a:off x="8676456" y="6525344"/>
            <a:ext cx="432048" cy="26064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23367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233576"/>
            <a:ext cx="74888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Clr>
                <a:srgbClr val="FF0000"/>
              </a:buClr>
              <a:buFont typeface="Wingdings" pitchFamily="2" charset="2"/>
              <a:buChar char="v"/>
            </a:pPr>
            <a:r>
              <a:rPr lang="ru-RU" sz="2400" b="1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Как называется это учебное заведение?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730054"/>
            <a:ext cx="7488832" cy="5529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07504" y="5373216"/>
            <a:ext cx="9036496" cy="886504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Лицей Владивостокского Государственного </a:t>
            </a:r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Университета</a:t>
            </a: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Экономики</a:t>
            </a:r>
            <a:r>
              <a:rPr lang="ru-RU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 и Сервиса филиал в г. </a:t>
            </a:r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Находка.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8711952" y="6259720"/>
            <a:ext cx="432048" cy="26562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назад 4">
            <a:hlinkClick r:id="" action="ppaction://hlinkshowjump?jump=previousslide" highlightClick="1"/>
          </p:cNvPr>
          <p:cNvSpPr/>
          <p:nvPr/>
        </p:nvSpPr>
        <p:spPr>
          <a:xfrm>
            <a:off x="8711952" y="6544571"/>
            <a:ext cx="432048" cy="26064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21078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5558" y="908720"/>
            <a:ext cx="8723905" cy="48986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99592" y="5698101"/>
            <a:ext cx="7632848" cy="864096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Дальневосточное мореходное училище</a:t>
            </a:r>
            <a:endParaRPr lang="ru-RU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94841" y="240643"/>
            <a:ext cx="63367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v"/>
            </a:pPr>
            <a:r>
              <a:rPr lang="ru-RU" sz="2400" b="1" i="1" dirty="0" smtClean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Как называется это учебное заведение?</a:t>
            </a:r>
            <a:endParaRPr lang="ru-RU" sz="2400" b="1" i="1" dirty="0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8676456" y="6130149"/>
            <a:ext cx="435557" cy="252877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назад 4">
            <a:hlinkClick r:id="" action="ppaction://hlinkshowjump?jump=previousslide" highlightClick="1"/>
          </p:cNvPr>
          <p:cNvSpPr/>
          <p:nvPr/>
        </p:nvSpPr>
        <p:spPr>
          <a:xfrm>
            <a:off x="8676456" y="6388001"/>
            <a:ext cx="435557" cy="251179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04200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416890" y="3161725"/>
            <a:ext cx="6187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4=О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5310566" y="4897954"/>
            <a:ext cx="6091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4=Д</a:t>
            </a:r>
            <a:endParaRPr lang="ru-RU" dirty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94698" y="3270191"/>
            <a:ext cx="400050" cy="15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57384" y="5007484"/>
            <a:ext cx="401637" cy="15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12" descr="ребусы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06480" y="3317321"/>
            <a:ext cx="222161" cy="1777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ребусы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44093" y="3268726"/>
            <a:ext cx="228236" cy="1825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52610" y="3877171"/>
            <a:ext cx="881644" cy="1130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 descr="ребусы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858134"/>
            <a:ext cx="1015909" cy="1103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4" descr="ребусы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2391" y="2060848"/>
            <a:ext cx="825233" cy="1222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4298" y="2060848"/>
            <a:ext cx="161717" cy="12225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 descr="ребусы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92745" y="2060848"/>
            <a:ext cx="183770" cy="1222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ребусы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3765" y="2096851"/>
            <a:ext cx="1150560" cy="115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8" descr="ребусы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05158" y="2114068"/>
            <a:ext cx="1488167" cy="1116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50" name="Picture 10" descr="ребусы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82139" y="2194263"/>
            <a:ext cx="1152128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0" name="Picture 20" descr="ребусы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76215" y="3861048"/>
            <a:ext cx="731413" cy="1083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1" name="Picture 2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03442" y="3861048"/>
            <a:ext cx="182563" cy="122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2" name="Picture 2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25608" y="3858134"/>
            <a:ext cx="182563" cy="122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5" name="Picture 25" descr="ребусы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25522" y="3843592"/>
            <a:ext cx="1118486" cy="1118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6" name="Picture 26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843592"/>
            <a:ext cx="1442045" cy="1081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0046" y="1481013"/>
            <a:ext cx="8212554" cy="51523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80045" y="188640"/>
            <a:ext cx="8212555" cy="1200329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457200" indent="-457200" algn="ctr">
              <a:buClr>
                <a:srgbClr val="FF0000"/>
              </a:buClr>
              <a:buFont typeface="Wingdings" pitchFamily="2" charset="2"/>
              <a:buChar char="v"/>
            </a:pPr>
            <a:r>
              <a:rPr lang="ru-RU" sz="2400" b="1" i="1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Эта стела установлена на Находкинском проспекте, расшифруйте название.</a:t>
            </a:r>
          </a:p>
          <a:p>
            <a:pPr marL="457200" indent="-457200" algn="ctr">
              <a:buClr>
                <a:srgbClr val="FF0000"/>
              </a:buClr>
              <a:buFont typeface="Wingdings" pitchFamily="2" charset="2"/>
              <a:buChar char="v"/>
            </a:pPr>
            <a:endParaRPr lang="ru-RU" sz="2400" b="1" i="1" dirty="0">
              <a:latin typeface="Arial" pitchFamily="34" charset="0"/>
              <a:ea typeface="Arial Unicode MS" pitchFamily="34" charset="-128"/>
              <a:cs typeface="Arial" pitchFamily="34" charset="0"/>
            </a:endParaRPr>
          </a:p>
        </p:txBody>
      </p:sp>
      <p:sp>
        <p:nvSpPr>
          <p:cNvPr id="3" name="Управляющая кнопка: далее 2">
            <a:hlinkClick r:id="" action="ppaction://hlinkshowjump?jump=nextslide" highlightClick="1"/>
          </p:cNvPr>
          <p:cNvSpPr/>
          <p:nvPr/>
        </p:nvSpPr>
        <p:spPr>
          <a:xfrm>
            <a:off x="8752011" y="6165304"/>
            <a:ext cx="391989" cy="25202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Управляющая кнопка: назад 3">
            <a:hlinkClick r:id="" action="ppaction://hlinkshowjump?jump=previousslide" highlightClick="1"/>
          </p:cNvPr>
          <p:cNvSpPr/>
          <p:nvPr/>
        </p:nvSpPr>
        <p:spPr>
          <a:xfrm>
            <a:off x="8752011" y="6417332"/>
            <a:ext cx="391989" cy="216024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92186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5454" y="781125"/>
            <a:ext cx="9149454" cy="60768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331640" y="119405"/>
            <a:ext cx="66967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Цени, охраняй и береги свой город!</a:t>
            </a:r>
            <a:endParaRPr lang="ru-RU" sz="4000" b="1" i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74862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1629</TotalTime>
  <Words>492</Words>
  <Application>Microsoft Office PowerPoint</Application>
  <PresentationFormat>Экран (4:3)</PresentationFormat>
  <Paragraphs>73</Paragraphs>
  <Slides>16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Воздушный поток</vt:lpstr>
      <vt:lpstr>Слайд 1</vt:lpstr>
      <vt:lpstr>Цель:         Формирование у детей представлений о достопримечательностях своего города, о названиях улиц и его исторических памятниках.   Задачи:          Воспитывать нравственно – патриотические качества: гордость, любовь к своей малой родине, к своему городу.           Развивать интерес к достопримечательностям своего города.          Формировать бережное отношение к культурному наследию.</vt:lpstr>
      <vt:lpstr>Назовите географические объекты,  которые отмечены на карте России.</vt:lpstr>
      <vt:lpstr>Слайд 4</vt:lpstr>
      <vt:lpstr>Слайд 5</vt:lpstr>
      <vt:lpstr>Кому поставлен памятник и в каком году?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Геннадий</dc:creator>
  <cp:lastModifiedBy>Генадий</cp:lastModifiedBy>
  <cp:revision>87</cp:revision>
  <dcterms:created xsi:type="dcterms:W3CDTF">2020-05-16T07:48:06Z</dcterms:created>
  <dcterms:modified xsi:type="dcterms:W3CDTF">2025-09-29T05:02:50Z</dcterms:modified>
</cp:coreProperties>
</file>