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7200"/>
            <a:ext cx="8740080" cy="16756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Задание: рассмотрите ряд слов, определяя лишнее по какому-то признаку: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420888"/>
            <a:ext cx="8740080" cy="3659237"/>
          </a:xfrm>
        </p:spPr>
        <p:txBody>
          <a:bodyPr/>
          <a:lstStyle/>
          <a:p>
            <a:r>
              <a:rPr lang="ru-RU" sz="4400" b="1" dirty="0" smtClean="0"/>
              <a:t>рисовать, </a:t>
            </a:r>
          </a:p>
          <a:p>
            <a:r>
              <a:rPr lang="ru-RU" sz="4400" b="1" dirty="0" smtClean="0"/>
              <a:t>отдавать, </a:t>
            </a:r>
          </a:p>
          <a:p>
            <a:r>
              <a:rPr lang="ru-RU" sz="4400" b="1" dirty="0" smtClean="0"/>
              <a:t>накрывать, </a:t>
            </a:r>
          </a:p>
          <a:p>
            <a:r>
              <a:rPr lang="ru-RU" sz="4400" b="1" dirty="0" smtClean="0"/>
              <a:t>молчать.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40080" cy="194421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Задание</a:t>
            </a:r>
            <a:r>
              <a:rPr lang="ru-RU" sz="2800" dirty="0" smtClean="0"/>
              <a:t>: выпишите из текста глаголы, распределив их в 2 столбика в зависимости от спряжения (глаголы выписывайте в неопределённой форме)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04864"/>
            <a:ext cx="8740080" cy="3875261"/>
          </a:xfrm>
        </p:spPr>
        <p:txBody>
          <a:bodyPr>
            <a:normAutofit lnSpcReduction="10000"/>
          </a:bodyPr>
          <a:lstStyle/>
          <a:p>
            <a:r>
              <a:rPr lang="ru-RU" sz="3600" b="1" dirty="0" smtClean="0"/>
              <a:t>Бегут, бегут ручьи. Каждый день солнце откусывает от снежного пирога. Ест жадно, будто хочет управится поскорее. Сугробы проседают, уменьшаются. Смотришь, как бежит талая вода, и понимаешь: скоро уйдёт зима, даст дорогу весне.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556790"/>
          <a:ext cx="8596064" cy="4464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9344"/>
                <a:gridCol w="2913360"/>
                <a:gridCol w="2913360"/>
              </a:tblGrid>
              <a:tr h="1564877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 спряжение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 спряжение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?</a:t>
                      </a:r>
                      <a:endParaRPr lang="ru-RU" sz="3600" dirty="0"/>
                    </a:p>
                  </a:txBody>
                  <a:tcPr/>
                </a:tc>
              </a:tr>
              <a:tr h="2899621">
                <a:tc>
                  <a:txBody>
                    <a:bodyPr/>
                    <a:lstStyle/>
                    <a:p>
                      <a:r>
                        <a:rPr kumimoji="0"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Откусывать</a:t>
                      </a:r>
                    </a:p>
                    <a:p>
                      <a:r>
                        <a:rPr kumimoji="0"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Проседать</a:t>
                      </a:r>
                    </a:p>
                    <a:p>
                      <a:r>
                        <a:rPr kumimoji="0"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Уменьшаться</a:t>
                      </a:r>
                    </a:p>
                    <a:p>
                      <a:r>
                        <a:rPr kumimoji="0"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Понимать</a:t>
                      </a:r>
                    </a:p>
                    <a:p>
                      <a:r>
                        <a:rPr kumimoji="0"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Уйти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Управиться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Смотреть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Бежать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Хотеть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Дать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0"/>
          <a:ext cx="8686800" cy="4278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11614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1 спряжение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/>
                        <a:t>2 спряжение</a:t>
                      </a:r>
                    </a:p>
                    <a:p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Разноспрягаемые глаголы</a:t>
                      </a:r>
                      <a:endParaRPr lang="ru-RU" sz="3200" dirty="0"/>
                    </a:p>
                  </a:txBody>
                  <a:tcPr/>
                </a:tc>
              </a:tr>
              <a:tr h="3089628">
                <a:tc>
                  <a:txBody>
                    <a:bodyPr/>
                    <a:lstStyle/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Откусывать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Проседать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Уменьшаться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Уйти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Управиться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Смотреть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Бежать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Хотеть</a:t>
                      </a:r>
                    </a:p>
                    <a:p>
                      <a:r>
                        <a:rPr kumimoji="0"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Дать</a:t>
                      </a:r>
                      <a:endParaRPr lang="ru-RU" sz="36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РАЗНОСПРЯГАЕМЫЕ ГЛАГОЛЫ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Гипотеза: Правда ли, что некоторые глаголы могут иметь окончания как первого, так и второго спряжения.</a:t>
            </a:r>
          </a:p>
          <a:p>
            <a:pPr>
              <a:buNone/>
            </a:pPr>
            <a:r>
              <a:rPr lang="ru-RU" dirty="0" smtClean="0"/>
              <a:t>Сформулируем цель нашего исследования:</a:t>
            </a:r>
          </a:p>
          <a:p>
            <a:pPr lvl="0"/>
            <a:r>
              <a:rPr lang="ru-RU" dirty="0" smtClean="0"/>
              <a:t>научиться узнавать разноспрягаемые глаголы, </a:t>
            </a:r>
          </a:p>
          <a:p>
            <a:pPr lvl="0"/>
            <a:r>
              <a:rPr lang="ru-RU" dirty="0" smtClean="0"/>
              <a:t> правильно писать их окончания, </a:t>
            </a:r>
          </a:p>
          <a:p>
            <a:pPr lvl="0"/>
            <a:r>
              <a:rPr lang="ru-RU" dirty="0" smtClean="0"/>
              <a:t> грамотно использовать разноспрягаемые глаголы в устной и письменной речи.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Какими источниками мы воспользуемся, чтобы проверить наши предположения и узнаем новое?</a:t>
            </a:r>
          </a:p>
          <a:p>
            <a:pPr>
              <a:buNone/>
            </a:pPr>
            <a:r>
              <a:rPr lang="ru-RU" dirty="0" smtClean="0"/>
              <a:t> - учебником теории и практики.</a:t>
            </a:r>
          </a:p>
          <a:p>
            <a:r>
              <a:rPr lang="ru-RU" dirty="0" smtClean="0"/>
              <a:t>Как мы оформим наши результаты?</a:t>
            </a:r>
          </a:p>
          <a:p>
            <a:pPr>
              <a:buNone/>
            </a:pPr>
            <a:r>
              <a:rPr lang="ru-RU" dirty="0" smtClean="0"/>
              <a:t> - в таблице.</a:t>
            </a:r>
          </a:p>
          <a:p>
            <a:r>
              <a:rPr lang="ru-RU" dirty="0" smtClean="0"/>
              <a:t>Какие умения нам понадобятся?</a:t>
            </a:r>
          </a:p>
          <a:p>
            <a:pPr>
              <a:buNone/>
            </a:pPr>
            <a:r>
              <a:rPr lang="ru-RU" dirty="0" smtClean="0"/>
              <a:t>- работать с книгой, слушать и слышать, умение выступать, оценивать, сопоставлять.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Работаем в парах. Прочитайте о разноспрягаемых глаголах в учебнике (теория, параграф 92), составьте контрольный вопросник по теме (3-4 вопроса).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Чтобы проверить предположение, действительно ли некоторые глаголы имеют окончания как 1, так и 2 спряжения , мы изучили параграф в теории и выяснили, что наше предположение верно. Действительно, есть глаголы с такими окончаниями.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Разноспрягаемые глаголы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412776"/>
          <a:ext cx="8686800" cy="3844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5032"/>
                <a:gridCol w="3036168"/>
                <a:gridCol w="2895600"/>
              </a:tblGrid>
              <a:tr h="986980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 лицо, ед. ч.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Бегу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Хочу</a:t>
                      </a:r>
                      <a:endParaRPr lang="ru-RU" sz="3600" dirty="0"/>
                    </a:p>
                  </a:txBody>
                  <a:tcPr/>
                </a:tc>
              </a:tr>
              <a:tr h="101635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 лицо, ед.</a:t>
                      </a:r>
                      <a:r>
                        <a:rPr lang="ru-RU" sz="3600" baseline="0" dirty="0" smtClean="0"/>
                        <a:t>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Бежишь </a:t>
                      </a:r>
                    </a:p>
                    <a:p>
                      <a:r>
                        <a:rPr lang="ru-RU" sz="3600" dirty="0" smtClean="0"/>
                        <a:t>(2</a:t>
                      </a:r>
                      <a:r>
                        <a:rPr lang="ru-RU" sz="3600" baseline="0" dirty="0" smtClean="0"/>
                        <a:t>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Хочешь</a:t>
                      </a:r>
                    </a:p>
                    <a:p>
                      <a:r>
                        <a:rPr lang="ru-RU" sz="3600" dirty="0" smtClean="0"/>
                        <a:t> (1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  <a:tr h="1669077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3 лицо, ед.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Бежит 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Хочет (1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4800" y="1554161"/>
          <a:ext cx="86868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1129002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 лицо, мн. ч.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Бежим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Хотим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  <a:tr h="1129002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 лицо, мн. ч.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Бежите </a:t>
                      </a:r>
                    </a:p>
                    <a:p>
                      <a:r>
                        <a:rPr lang="ru-RU" sz="3600" dirty="0" smtClean="0"/>
                        <a:t>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Хотите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  <a:tr h="1129002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3 лицо, мн. ч.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Бегут  </a:t>
                      </a:r>
                    </a:p>
                    <a:p>
                      <a:r>
                        <a:rPr lang="ru-RU" sz="3600" dirty="0" smtClean="0"/>
                        <a:t>(1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Хотят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179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 лицо, ед. ч.</a:t>
                      </a:r>
                      <a:r>
                        <a:rPr lang="ru-RU" sz="3600" baseline="0" dirty="0" smtClean="0"/>
                        <a:t>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Ем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Дам</a:t>
                      </a:r>
                      <a:endParaRPr lang="ru-RU" sz="3600" dirty="0"/>
                    </a:p>
                  </a:txBody>
                  <a:tcPr/>
                </a:tc>
              </a:tr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 лицо, ед.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Ешь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Дашь</a:t>
                      </a:r>
                      <a:endParaRPr lang="ru-RU" sz="3600" dirty="0"/>
                    </a:p>
                  </a:txBody>
                  <a:tcPr/>
                </a:tc>
              </a:tr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3 лицо, ед. ч.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ест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даст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179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1 лицо, мн.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Едим (2</a:t>
                      </a:r>
                      <a:r>
                        <a:rPr lang="ru-RU" sz="3600" baseline="0" dirty="0" smtClean="0"/>
                        <a:t> </a:t>
                      </a:r>
                      <a:r>
                        <a:rPr lang="ru-RU" sz="3600" baseline="0" dirty="0" err="1" smtClean="0"/>
                        <a:t>спр</a:t>
                      </a:r>
                      <a:r>
                        <a:rPr lang="ru-RU" sz="3600" baseline="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Дадим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2 лицо, мн.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Едите 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Дадите </a:t>
                      </a:r>
                    </a:p>
                    <a:p>
                      <a:r>
                        <a:rPr lang="ru-RU" sz="3600" dirty="0" smtClean="0"/>
                        <a:t>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  <a:tr h="1393031"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3 лицо, мн. ч.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Едят (2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Дадут (1 </a:t>
                      </a:r>
                      <a:r>
                        <a:rPr lang="ru-RU" sz="3600" dirty="0" err="1" smtClean="0"/>
                        <a:t>спр</a:t>
                      </a:r>
                      <a:r>
                        <a:rPr lang="ru-RU" sz="3600" dirty="0" smtClean="0"/>
                        <a:t>.)</a:t>
                      </a:r>
                      <a:endParaRPr lang="ru-RU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Упр. 271, 272.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1.Укажите разноспрягаемый глагол.</a:t>
            </a:r>
          </a:p>
          <a:p>
            <a:pPr lvl="0">
              <a:buNone/>
            </a:pPr>
            <a:r>
              <a:rPr lang="ru-RU" dirty="0" smtClean="0"/>
              <a:t>1) Желать</a:t>
            </a:r>
          </a:p>
          <a:p>
            <a:pPr lvl="0">
              <a:buNone/>
            </a:pPr>
            <a:r>
              <a:rPr lang="ru-RU" dirty="0" smtClean="0"/>
              <a:t>2) Видеть</a:t>
            </a:r>
          </a:p>
          <a:p>
            <a:pPr lvl="0">
              <a:buNone/>
            </a:pPr>
            <a:r>
              <a:rPr lang="ru-RU" dirty="0" smtClean="0"/>
              <a:t>3) Хотеть</a:t>
            </a:r>
          </a:p>
          <a:p>
            <a:pPr lvl="0">
              <a:buNone/>
            </a:pPr>
            <a:r>
              <a:rPr lang="ru-RU" dirty="0" smtClean="0"/>
              <a:t>4) Стелить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2.Найдите ошибку в определении спряжения глагола.</a:t>
            </a:r>
          </a:p>
          <a:p>
            <a:pPr lvl="0">
              <a:buNone/>
            </a:pPr>
            <a:r>
              <a:rPr lang="ru-RU" dirty="0" smtClean="0"/>
              <a:t>1) Молчать – 2 спряжение</a:t>
            </a:r>
          </a:p>
          <a:p>
            <a:pPr lvl="0">
              <a:buNone/>
            </a:pPr>
            <a:r>
              <a:rPr lang="ru-RU" dirty="0" smtClean="0"/>
              <a:t>2) Таять – 1 спряжение</a:t>
            </a:r>
          </a:p>
          <a:p>
            <a:pPr lvl="0">
              <a:buNone/>
            </a:pPr>
            <a:r>
              <a:rPr lang="ru-RU" dirty="0" smtClean="0"/>
              <a:t>3) Бежать – 2 спряжение</a:t>
            </a:r>
          </a:p>
          <a:p>
            <a:pPr lvl="0">
              <a:buNone/>
            </a:pPr>
            <a:r>
              <a:rPr lang="ru-RU" dirty="0" smtClean="0"/>
              <a:t>4) Клеить – 2 спряжение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68072" cy="11067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3. Укажите ряд, в котором все глаголы имеют окончание «е».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1) </a:t>
            </a:r>
            <a:r>
              <a:rPr lang="ru-RU" dirty="0" err="1" smtClean="0"/>
              <a:t>люб_м</a:t>
            </a:r>
            <a:r>
              <a:rPr lang="ru-RU" dirty="0" smtClean="0"/>
              <a:t>, </a:t>
            </a:r>
            <a:r>
              <a:rPr lang="ru-RU" dirty="0" err="1" smtClean="0"/>
              <a:t>прыгн_м</a:t>
            </a:r>
            <a:r>
              <a:rPr lang="ru-RU" dirty="0" smtClean="0"/>
              <a:t>, </a:t>
            </a:r>
            <a:r>
              <a:rPr lang="ru-RU" dirty="0" err="1" smtClean="0"/>
              <a:t>слыш_м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 2) </a:t>
            </a:r>
            <a:r>
              <a:rPr lang="ru-RU" dirty="0" err="1" smtClean="0"/>
              <a:t>выбира_м</a:t>
            </a:r>
            <a:r>
              <a:rPr lang="ru-RU" dirty="0" smtClean="0"/>
              <a:t>, </a:t>
            </a:r>
            <a:r>
              <a:rPr lang="ru-RU" dirty="0" err="1" smtClean="0"/>
              <a:t>украша_м</a:t>
            </a:r>
            <a:r>
              <a:rPr lang="ru-RU" dirty="0" smtClean="0"/>
              <a:t>, </a:t>
            </a:r>
            <a:r>
              <a:rPr lang="ru-RU" dirty="0" err="1" smtClean="0"/>
              <a:t>хоч_т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3) </a:t>
            </a:r>
            <a:r>
              <a:rPr lang="ru-RU" dirty="0" err="1" smtClean="0"/>
              <a:t>дыш_м</a:t>
            </a:r>
            <a:r>
              <a:rPr lang="ru-RU" dirty="0" smtClean="0"/>
              <a:t>, </a:t>
            </a:r>
            <a:r>
              <a:rPr lang="ru-RU" dirty="0" err="1" smtClean="0"/>
              <a:t>ед_м</a:t>
            </a:r>
            <a:r>
              <a:rPr lang="ru-RU" dirty="0" smtClean="0"/>
              <a:t>, </a:t>
            </a:r>
            <a:r>
              <a:rPr lang="ru-RU" dirty="0" err="1" smtClean="0"/>
              <a:t>выбел_т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4) </a:t>
            </a:r>
            <a:r>
              <a:rPr lang="ru-RU" dirty="0" err="1" smtClean="0"/>
              <a:t>дад_м</a:t>
            </a:r>
            <a:r>
              <a:rPr lang="ru-RU" dirty="0" smtClean="0"/>
              <a:t>, </a:t>
            </a:r>
            <a:r>
              <a:rPr lang="ru-RU" dirty="0" err="1" smtClean="0"/>
              <a:t>се_т</a:t>
            </a:r>
            <a:r>
              <a:rPr lang="ru-RU" dirty="0" smtClean="0"/>
              <a:t>, </a:t>
            </a:r>
            <a:r>
              <a:rPr lang="ru-RU" dirty="0" err="1" smtClean="0"/>
              <a:t>беж_шь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sz="4000" b="1" dirty="0" smtClean="0"/>
              <a:t>4.Выпишите разноспрягаемые глаголы из задания 3.</a:t>
            </a:r>
          </a:p>
          <a:p>
            <a:pPr>
              <a:buNone/>
            </a:pP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40080" cy="1872208"/>
          </a:xfrm>
        </p:spPr>
        <p:txBody>
          <a:bodyPr>
            <a:normAutofit fontScale="90000"/>
          </a:bodyPr>
          <a:lstStyle/>
          <a:p>
            <a:r>
              <a:rPr lang="ru-RU" sz="3100" i="1" dirty="0" smtClean="0"/>
              <a:t/>
            </a:r>
            <a:br>
              <a:rPr lang="ru-RU" sz="3100" i="1" dirty="0" smtClean="0"/>
            </a:br>
            <a:r>
              <a:rPr lang="ru-RU" sz="3100" i="1" dirty="0" smtClean="0"/>
              <a:t>Запишите  текст, вставляя на место пропусков подходящие синонимы: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i="1" u="sng" dirty="0" smtClean="0"/>
              <a:t>Хотеть, желать, стремиться, жаждать, мечтать, хотеться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04864"/>
            <a:ext cx="8740080" cy="387526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Здравствуй, дорогая Сашенька!</a:t>
            </a:r>
          </a:p>
          <a:p>
            <a:pPr>
              <a:buNone/>
            </a:pPr>
            <a:r>
              <a:rPr lang="ru-RU" dirty="0" smtClean="0"/>
              <a:t>Я … поздравить тебя с наступающим праздником. … тебе здоровья и счастья. …о встрече с тобой. </a:t>
            </a:r>
          </a:p>
          <a:p>
            <a:pPr>
              <a:buNone/>
            </a:pPr>
            <a:r>
              <a:rPr lang="ru-RU" dirty="0" smtClean="0"/>
              <a:t>Так …обо всем поговорить!        </a:t>
            </a:r>
          </a:p>
          <a:p>
            <a:pPr>
              <a:buNone/>
            </a:pPr>
            <a:r>
              <a:rPr lang="ru-RU" dirty="0" smtClean="0"/>
              <a:t>                               Твоя подруга Галя.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 урока.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Итак, чему мы научились на уроке?</a:t>
            </a:r>
          </a:p>
          <a:p>
            <a:pPr lvl="0"/>
            <a:r>
              <a:rPr lang="ru-RU" dirty="0" smtClean="0"/>
              <a:t>научиться узнавать разноспрягаемые глаголы, </a:t>
            </a:r>
          </a:p>
          <a:p>
            <a:pPr lvl="0"/>
            <a:r>
              <a:rPr lang="ru-RU" dirty="0" smtClean="0"/>
              <a:t> правильно писать их окончания, </a:t>
            </a:r>
          </a:p>
          <a:p>
            <a:pPr lvl="0"/>
            <a:r>
              <a:rPr lang="ru-RU" dirty="0" smtClean="0"/>
              <a:t> грамотно использовать разноспрягаемые глаголы в устной и письменной речи. </a:t>
            </a:r>
          </a:p>
          <a:p>
            <a:pPr>
              <a:buNone/>
            </a:pPr>
            <a:r>
              <a:rPr lang="ru-RU" dirty="0" smtClean="0"/>
              <a:t>Гипотеза: Правда ли, что некоторые глаголы могут иметь окончания как первого, так и второго спряжения – доказана.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Продолжите предложения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Я вспомнил, что…</a:t>
            </a:r>
          </a:p>
          <a:p>
            <a:pPr lvl="0"/>
            <a:r>
              <a:rPr lang="ru-RU" dirty="0" smtClean="0"/>
              <a:t>Я понял…</a:t>
            </a:r>
          </a:p>
          <a:p>
            <a:pPr lvl="0"/>
            <a:r>
              <a:rPr lang="ru-RU" dirty="0" smtClean="0"/>
              <a:t>Вызвало затруднение…</a:t>
            </a:r>
          </a:p>
          <a:p>
            <a:pPr lvl="0"/>
            <a:r>
              <a:rPr lang="ru-RU" dirty="0" smtClean="0"/>
              <a:t>Нужно выучить…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Д/З.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Параграф 92, упр. </a:t>
            </a:r>
            <a:r>
              <a:rPr lang="ru-RU" smtClean="0"/>
              <a:t>274.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43</TotalTime>
  <Words>645</Words>
  <Application>Microsoft Office PowerPoint</Application>
  <PresentationFormat>Экран (4:3)</PresentationFormat>
  <Paragraphs>132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Задание: рассмотрите ряд слов, определяя лишнее по какому-то признаку: </vt:lpstr>
      <vt:lpstr> Задание: выпишите из текста глаголы, распределив их в 2 столбика в зависимости от спряжения (глаголы выписывайте в неопределённой форме) </vt:lpstr>
      <vt:lpstr>Слайд 3</vt:lpstr>
      <vt:lpstr>Слайд 4</vt:lpstr>
      <vt:lpstr>РАЗНОСПРЯГАЕМЫЕ ГЛАГОЛЫ  </vt:lpstr>
      <vt:lpstr>Слайд 6</vt:lpstr>
      <vt:lpstr>Слайд 7</vt:lpstr>
      <vt:lpstr>Слайд 8</vt:lpstr>
      <vt:lpstr>Разноспрягаемые глаголы</vt:lpstr>
      <vt:lpstr>Слайд 10</vt:lpstr>
      <vt:lpstr>Слайд 11</vt:lpstr>
      <vt:lpstr>Слайд 12</vt:lpstr>
      <vt:lpstr>Слайд 13</vt:lpstr>
      <vt:lpstr>Тест</vt:lpstr>
      <vt:lpstr>Слайд 15</vt:lpstr>
      <vt:lpstr> 3. Укажите ряд, в котором все глаголы имеют окончание «е». </vt:lpstr>
      <vt:lpstr> Запишите  текст, вставляя на место пропусков подходящие синонимы: Хотеть, желать, стремиться, жаждать, мечтать, хотеться </vt:lpstr>
      <vt:lpstr>Итог урока.</vt:lpstr>
      <vt:lpstr>Продолжите предложения</vt:lpstr>
      <vt:lpstr>Д/З.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Задание: рассмотрите ряд слов, определяя лишнее по какому-то признаку: </dc:title>
  <dc:creator>Светлана Лебедева</dc:creator>
  <cp:lastModifiedBy>Светлана Лебедева</cp:lastModifiedBy>
  <cp:revision>10</cp:revision>
  <dcterms:created xsi:type="dcterms:W3CDTF">2017-11-28T03:45:49Z</dcterms:created>
  <dcterms:modified xsi:type="dcterms:W3CDTF">2018-03-14T11:52:42Z</dcterms:modified>
</cp:coreProperties>
</file>