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61" r:id="rId17"/>
    <p:sldId id="26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827584" y="3068960"/>
            <a:ext cx="7200800" cy="2160240"/>
          </a:xfrm>
          <a:prstGeom prst="round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ea typeface="Calibri"/>
              </a:rPr>
              <a:t>Формирование аналитико-синтетической активности как предпосылки обучения грамоте</a:t>
            </a:r>
            <a:endParaRPr lang="ru-RU" sz="4000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1998185" y="908720"/>
            <a:ext cx="4968552" cy="1224136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МАДОУ  МО  «город Бугуруслан» «Детский 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сад комбинированного вида №</a:t>
            </a: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22»</a:t>
            </a:r>
            <a:endParaRPr lang="ru-RU" sz="1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4644008" y="5805264"/>
            <a:ext cx="2952328" cy="64807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Подготовил: </a:t>
            </a:r>
          </a:p>
          <a:p>
            <a:pPr algn="ctr"/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воспитатель Гусева М.С.</a:t>
            </a:r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7711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трелка вправо 4"/>
          <p:cNvSpPr/>
          <p:nvPr/>
        </p:nvSpPr>
        <p:spPr>
          <a:xfrm>
            <a:off x="160582" y="5445224"/>
            <a:ext cx="2016224" cy="1080120"/>
          </a:xfrm>
          <a:prstGeom prst="rightArrow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Как предпосылки УУД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906573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ыноска со стрелкой вниз 4"/>
          <p:cNvSpPr/>
          <p:nvPr/>
        </p:nvSpPr>
        <p:spPr>
          <a:xfrm>
            <a:off x="107504" y="0"/>
            <a:ext cx="8928992" cy="1268760"/>
          </a:xfrm>
          <a:prstGeom prst="downArrow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</a:rPr>
              <a:t>Этапы работы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</a:rPr>
              <a:t>по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</a:rPr>
              <a:t>формированию </a:t>
            </a:r>
            <a:b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</a:rPr>
            </a:b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</a:rPr>
              <a:t>аналитико-синтетической активности у детей 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/>
          </a:bodyPr>
          <a:lstStyle/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обучение 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выделению (узнаванию) звука на фоне слова; </a:t>
            </a: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вычленение 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звука в начале и в конце слова; </a:t>
            </a: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установление 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места звука в слове (в начале, середине, конце); </a:t>
            </a: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определение 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последовательности и количества звуков; </a:t>
            </a: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выявление 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отношения искомого звука к другим (предшествует …, следует за …).</a:t>
            </a:r>
          </a:p>
          <a:p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576575" y="1454804"/>
            <a:ext cx="288032" cy="288032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53" y="1916832"/>
            <a:ext cx="3968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52" y="2317603"/>
            <a:ext cx="3968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53" y="3284984"/>
            <a:ext cx="3968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53" y="3861048"/>
            <a:ext cx="3968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ятиугольник 6"/>
          <p:cNvSpPr/>
          <p:nvPr/>
        </p:nvSpPr>
        <p:spPr>
          <a:xfrm>
            <a:off x="467544" y="4653136"/>
            <a:ext cx="1008112" cy="432048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3-5 лет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667737" y="4617132"/>
            <a:ext cx="6624736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/>
                <a:ea typeface="Calibri"/>
              </a:rPr>
              <a:t>овладение звуковой стороной речи и ориентировка в ней </a:t>
            </a:r>
            <a:endParaRPr lang="ru-RU" dirty="0"/>
          </a:p>
        </p:txBody>
      </p:sp>
      <p:sp>
        <p:nvSpPr>
          <p:cNvPr id="13" name="Пятиугольник 12"/>
          <p:cNvSpPr/>
          <p:nvPr/>
        </p:nvSpPr>
        <p:spPr>
          <a:xfrm>
            <a:off x="1763688" y="5457405"/>
            <a:ext cx="1008112" cy="432048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6-7 лет</a:t>
            </a:r>
            <a:endParaRPr lang="ru-RU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977023" y="5385397"/>
            <a:ext cx="5315450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/>
                <a:ea typeface="Calibri"/>
              </a:rPr>
              <a:t>освоение знаковой системы языка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028330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Задачи, решаемые в младшем дошкольном возрасте (3-4 года)</a:t>
            </a:r>
            <a:endParaRPr lang="ru-RU" sz="32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400" dirty="0">
              <a:ea typeface="Calibri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  Развитие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звуковой культуры речи. </a:t>
            </a:r>
            <a:endParaRPr lang="ru-RU" sz="24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  Развитие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графических навыков с целью подготовки руки ребенка к письму. </a:t>
            </a: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  Развитие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основных движений (упражнения для рук, ног, туловища) и мелкой моторики (упражнения для пальцев и кистей рук). </a:t>
            </a:r>
          </a:p>
          <a:p>
            <a:endParaRPr lang="ru-RU" dirty="0"/>
          </a:p>
        </p:txBody>
      </p:sp>
      <p:sp>
        <p:nvSpPr>
          <p:cNvPr id="3" name="4-конечная звезда 2"/>
          <p:cNvSpPr/>
          <p:nvPr/>
        </p:nvSpPr>
        <p:spPr>
          <a:xfrm>
            <a:off x="389148" y="1942856"/>
            <a:ext cx="648072" cy="504056"/>
          </a:xfrm>
          <a:prstGeom prst="star4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53" y="2529115"/>
            <a:ext cx="804863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52" y="3431381"/>
            <a:ext cx="804863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924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4251" y="116632"/>
            <a:ext cx="8013576" cy="1143000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Используемые в работе приёмы для формирование </a:t>
            </a:r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аналитико-синтетической активности 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 детей 3-4 лет</a:t>
            </a:r>
            <a:endParaRPr lang="ru-RU" sz="24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94722" y="1196752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Игра «Подскажи словечко»</a:t>
            </a:r>
          </a:p>
          <a:p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Ор-ор-ор на грядке красный…</a:t>
            </a:r>
            <a:endParaRPr lang="ru-RU" sz="24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246" y="1060226"/>
            <a:ext cx="966397" cy="926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84312" y="2120520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Упражнения 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«Найди похожие картинки», </a:t>
            </a:r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Найди различия в двух похожих рисунках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30" b="5214"/>
          <a:stretch/>
        </p:blipFill>
        <p:spPr bwMode="auto">
          <a:xfrm>
            <a:off x="6804247" y="2042882"/>
            <a:ext cx="1937057" cy="1352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94722" y="3395372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Разучивание стихотворений по сюжетным картинкам</a:t>
            </a:r>
          </a:p>
          <a:p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</a:t>
            </a:r>
            <a:endParaRPr lang="ru-RU" sz="24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8" b="15768"/>
          <a:stretch/>
        </p:blipFill>
        <p:spPr bwMode="auto">
          <a:xfrm>
            <a:off x="5796134" y="3861048"/>
            <a:ext cx="2896867" cy="2003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310064" y="5852320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i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Мнемотаблица</a:t>
            </a:r>
            <a:r>
              <a:rPr lang="ru-RU" sz="1600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«Воробей»</a:t>
            </a:r>
            <a:endParaRPr lang="ru-RU" sz="1600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4722" y="4143145"/>
            <a:ext cx="7992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Загадки по темам: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- овощи и фрукты;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- домашние и дикие животные;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- игрушки.</a:t>
            </a:r>
          </a:p>
        </p:txBody>
      </p:sp>
    </p:spTree>
    <p:extLst>
      <p:ext uri="{BB962C8B-B14F-4D97-AF65-F5344CB8AC3E}">
        <p14:creationId xmlns:p14="http://schemas.microsoft.com/office/powerpoint/2010/main" val="22265044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4251" y="116632"/>
            <a:ext cx="8013576" cy="1143000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Используемые в работе приёмы для формирование </a:t>
            </a:r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аналитико-синтетической активности 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 детей 3-4 лет</a:t>
            </a:r>
            <a:endParaRPr lang="ru-RU" sz="24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1853615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ru-RU" sz="24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Физминутки</a:t>
            </a:r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</a:t>
            </a:r>
            <a:endParaRPr lang="ru-RU" sz="24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4722" y="3373289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Задания по развитию графических навыков </a:t>
            </a:r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«</a:t>
            </a:r>
            <a:r>
              <a:rPr lang="ru-RU" sz="2400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Проведи дорожку</a:t>
            </a:r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                                   «Обведи»                                     </a:t>
            </a:r>
            <a:endParaRPr lang="ru-RU" sz="24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644"/>
          <a:stretch/>
        </p:blipFill>
        <p:spPr bwMode="auto">
          <a:xfrm>
            <a:off x="323528" y="4293096"/>
            <a:ext cx="3688770" cy="2024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280752"/>
            <a:ext cx="3404043" cy="213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64940"/>
            <a:ext cx="2944465" cy="2208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67123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Задачи, решаемые в средней группе</a:t>
            </a:r>
            <a:b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(4-5 лет)</a:t>
            </a:r>
            <a:endParaRPr lang="ru-RU" sz="32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400" dirty="0">
              <a:ea typeface="Calibri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 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Развитие фонематического слуха. </a:t>
            </a: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   Развитие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графических навыков с целью подготовки руки ребенка к письму. </a:t>
            </a: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  Развитие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основных движений (упражнения для рук, ног, туловища) и мелкой моторики (упражнения для пальцев и кистей рук). </a:t>
            </a:r>
          </a:p>
          <a:p>
            <a:endParaRPr lang="ru-RU" dirty="0"/>
          </a:p>
        </p:txBody>
      </p:sp>
      <p:sp>
        <p:nvSpPr>
          <p:cNvPr id="3" name="4-конечная звезда 2"/>
          <p:cNvSpPr/>
          <p:nvPr/>
        </p:nvSpPr>
        <p:spPr>
          <a:xfrm>
            <a:off x="389148" y="1942856"/>
            <a:ext cx="648072" cy="504056"/>
          </a:xfrm>
          <a:prstGeom prst="star4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53" y="2529115"/>
            <a:ext cx="804863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52" y="3431381"/>
            <a:ext cx="804863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396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54" r="9230" b="21258"/>
          <a:stretch/>
        </p:blipFill>
        <p:spPr bwMode="auto">
          <a:xfrm>
            <a:off x="7244567" y="1268760"/>
            <a:ext cx="1540801" cy="922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4251" y="116632"/>
            <a:ext cx="8013576" cy="1143000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Используемые в работе приёмы для формирование </a:t>
            </a:r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аналитико-синтетической активности 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 детей 4-5 лет</a:t>
            </a:r>
            <a:endParaRPr lang="ru-RU" sz="24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94722" y="1196752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Игра «Песенка большого и маленького комара»</a:t>
            </a:r>
          </a:p>
          <a:p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«з-з-з» и «</a:t>
            </a:r>
            <a:r>
              <a:rPr lang="ru-RU" sz="2400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зь-зь-зь</a:t>
            </a:r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4312" y="2120520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Игры «Звуки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поменялись местами», «Звук потерялся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  </a:t>
            </a:r>
          </a:p>
          <a:p>
            <a:r>
              <a:rPr lang="ru-RU" sz="24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(забодал меня </a:t>
            </a:r>
            <a:r>
              <a:rPr lang="ru-RU" sz="2400" i="1" u="sng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котел</a:t>
            </a:r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на него я очень зол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4722" y="3395372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Разучивание стихотворений  и </a:t>
            </a:r>
            <a:r>
              <a:rPr lang="ru-RU" sz="24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потешек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 опорой на картинки</a:t>
            </a:r>
          </a:p>
          <a:p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</a:t>
            </a:r>
            <a:endParaRPr lang="ru-RU" sz="24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4722" y="4143145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Загадки по темам: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- транспорт;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- домашние и дикие животные;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- птицы;</a:t>
            </a:r>
          </a:p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- предметы окружающего мира.</a:t>
            </a:r>
          </a:p>
        </p:txBody>
      </p:sp>
    </p:spTree>
    <p:extLst>
      <p:ext uri="{BB962C8B-B14F-4D97-AF65-F5344CB8AC3E}">
        <p14:creationId xmlns:p14="http://schemas.microsoft.com/office/powerpoint/2010/main" val="6045343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4251" y="116632"/>
            <a:ext cx="8013576" cy="1143000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Используемые в работе приёмы для формирование </a:t>
            </a:r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аналитико-синтетической активности 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 детей 4-5 лет</a:t>
            </a:r>
            <a:endParaRPr lang="ru-RU" sz="24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12630" y="1623835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Индивидуальные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раздаточные материалы </a:t>
            </a:r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</a:t>
            </a:r>
            <a:endParaRPr lang="ru-RU" sz="24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4722" y="3373289"/>
            <a:ext cx="82817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Задания по развитию графических навыков </a:t>
            </a:r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«Дорисуй иголки ежику, водичку из душа, </a:t>
            </a:r>
            <a:endParaRPr lang="ru-RU" sz="2400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ручку </a:t>
            </a:r>
            <a:r>
              <a:rPr lang="ru-RU" sz="2400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 зонтику, листочки к </a:t>
            </a:r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ветке»                                     </a:t>
            </a:r>
            <a:endParaRPr lang="ru-RU" sz="24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1" t="10309" r="7525" b="17938"/>
          <a:stretch/>
        </p:blipFill>
        <p:spPr bwMode="auto">
          <a:xfrm>
            <a:off x="4369935" y="1117508"/>
            <a:ext cx="3599951" cy="22377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468" y="2852936"/>
            <a:ext cx="402172" cy="502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54"/>
          <a:stretch/>
        </p:blipFill>
        <p:spPr bwMode="auto">
          <a:xfrm>
            <a:off x="683568" y="4631722"/>
            <a:ext cx="3022040" cy="2067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4" t="12966" r="15302" b="17599"/>
          <a:stretch/>
        </p:blipFill>
        <p:spPr bwMode="auto">
          <a:xfrm>
            <a:off x="4139952" y="4662679"/>
            <a:ext cx="2592373" cy="203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694111"/>
            <a:ext cx="2004814" cy="2004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10731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Задачи, решаемые в старшей группе</a:t>
            </a:r>
            <a:b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(5-6 лет)</a:t>
            </a:r>
            <a:endParaRPr lang="ru-RU" sz="32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400" dirty="0">
              <a:ea typeface="Calibri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    Развитие </a:t>
            </a:r>
            <a:r>
              <a:rPr lang="ru-RU" sz="2400" dirty="0" err="1">
                <a:latin typeface="Times New Roman" pitchFamily="18" charset="0"/>
                <a:ea typeface="Calibri"/>
                <a:cs typeface="Times New Roman" pitchFamily="18" charset="0"/>
              </a:rPr>
              <a:t>звуко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-буквенного анализа.</a:t>
            </a: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  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Развитие фонематического восприятия.</a:t>
            </a: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   Формирование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первоначальных навыков чтения. </a:t>
            </a:r>
            <a:endParaRPr lang="ru-RU" sz="24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   Подготовка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руки ребенка к письму.</a:t>
            </a: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4-конечная звезда 2"/>
          <p:cNvSpPr/>
          <p:nvPr/>
        </p:nvSpPr>
        <p:spPr>
          <a:xfrm>
            <a:off x="389148" y="1942856"/>
            <a:ext cx="648072" cy="504056"/>
          </a:xfrm>
          <a:prstGeom prst="star4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53" y="2529115"/>
            <a:ext cx="804863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52" y="3068960"/>
            <a:ext cx="804863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88" y="3573016"/>
            <a:ext cx="804863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2337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3067" y="1161544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Знакомство детей с графическим обозначением звуков и букв</a:t>
            </a:r>
          </a:p>
          <a:p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2132856"/>
            <a:ext cx="2939819" cy="220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4251" y="116632"/>
            <a:ext cx="8013576" cy="1143000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Используемые в работе приёмы для формирование </a:t>
            </a:r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аналитико-синтетической активности 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 детей 5-6 лет</a:t>
            </a:r>
            <a:endParaRPr lang="ru-RU" sz="24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4720" y="4337720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Задания на соединение, штриховку</a:t>
            </a:r>
          </a:p>
          <a:p>
            <a:pPr algn="ctr"/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</a:t>
            </a:r>
            <a:endParaRPr lang="ru-RU" sz="24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" t="3066" r="3964" b="3066"/>
          <a:stretch/>
        </p:blipFill>
        <p:spPr bwMode="auto">
          <a:xfrm>
            <a:off x="4571999" y="2132856"/>
            <a:ext cx="2900219" cy="220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87"/>
          <a:stretch/>
        </p:blipFill>
        <p:spPr bwMode="auto">
          <a:xfrm>
            <a:off x="5004048" y="4752018"/>
            <a:ext cx="2965152" cy="1839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70"/>
          <a:stretch/>
        </p:blipFill>
        <p:spPr bwMode="auto">
          <a:xfrm>
            <a:off x="2134011" y="4753218"/>
            <a:ext cx="2694979" cy="183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71098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3067" y="1161544"/>
            <a:ext cx="544507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Обучение чтению слогов</a:t>
            </a:r>
          </a:p>
          <a:p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 ознакомлении со звуками и буквами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предлагается изображение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нескольких предметов, в названиях которых изучаемый звук (буква) </a:t>
            </a:r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4251" y="116632"/>
            <a:ext cx="8013576" cy="1143000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Используемые в работе приёмы для формирование </a:t>
            </a:r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аналитико-синтетической активности 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 детей 5-6 лет</a:t>
            </a:r>
            <a:endParaRPr lang="ru-RU" sz="24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3528" y="3677140"/>
            <a:ext cx="8280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57300" lvl="2" indent="-34290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Обучение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выделению ударного слога с двусложных слов с ударением на первом слоге (мишка, каша), потом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переход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 словам с ударением на втором слоге (лиса, коза)</a:t>
            </a:r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</a:t>
            </a:r>
            <a:endParaRPr lang="ru-RU" sz="24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4" t="25186" r="9797" b="3703"/>
          <a:stretch/>
        </p:blipFill>
        <p:spPr bwMode="auto">
          <a:xfrm>
            <a:off x="5868144" y="1700808"/>
            <a:ext cx="3011512" cy="1941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82132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Задачи, решаемые в подготовительной </a:t>
            </a:r>
            <a:b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 школе группе  (6-7 лет)</a:t>
            </a:r>
            <a:endParaRPr lang="ru-RU" sz="32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6200" dirty="0">
              <a:ea typeface="Calibri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6200" dirty="0">
                <a:latin typeface="Times New Roman" pitchFamily="18" charset="0"/>
                <a:ea typeface="Calibri"/>
                <a:cs typeface="Times New Roman" pitchFamily="18" charset="0"/>
              </a:rPr>
              <a:t>    </a:t>
            </a:r>
            <a:r>
              <a:rPr lang="ru-RU" sz="6200" b="1" dirty="0">
                <a:latin typeface="Times New Roman" pitchFamily="18" charset="0"/>
                <a:ea typeface="Calibri"/>
                <a:cs typeface="Times New Roman" pitchFamily="18" charset="0"/>
              </a:rPr>
              <a:t>Развитие интереса и способностей к </a:t>
            </a:r>
            <a:r>
              <a:rPr lang="ru-RU" sz="62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чтению:</a:t>
            </a:r>
          </a:p>
          <a:p>
            <a:pPr lvl="0" indent="449580" algn="just">
              <a:lnSpc>
                <a:spcPct val="115000"/>
              </a:lnSpc>
            </a:pPr>
            <a:r>
              <a:rPr lang="ru-RU" sz="62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включение </a:t>
            </a:r>
            <a:r>
              <a:rPr lang="ru-RU" sz="62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 интересную игровую деятельность со звуками и буквами;</a:t>
            </a:r>
            <a:endParaRPr lang="ru-RU" sz="62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indent="449580" algn="just">
              <a:lnSpc>
                <a:spcPct val="115000"/>
              </a:lnSpc>
            </a:pPr>
            <a:r>
              <a:rPr lang="ru-RU" sz="62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отгадывание </a:t>
            </a:r>
            <a:r>
              <a:rPr lang="ru-RU" sz="62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загадок, которые </a:t>
            </a:r>
            <a:r>
              <a:rPr lang="ru-RU" sz="62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дети </a:t>
            </a:r>
            <a:r>
              <a:rPr lang="ru-RU" sz="62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читают самостоятельно, а затем записывают слово-отгадку</a:t>
            </a:r>
            <a:r>
              <a:rPr lang="ru-RU" sz="62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6200" dirty="0" smtClean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indent="449580" algn="just">
              <a:lnSpc>
                <a:spcPct val="115000"/>
              </a:lnSpc>
            </a:pPr>
            <a:r>
              <a:rPr lang="ru-RU" sz="62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разгадывание </a:t>
            </a:r>
            <a:r>
              <a:rPr lang="ru-RU" sz="62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ребусов, кроссвордов;</a:t>
            </a:r>
            <a:endParaRPr lang="ru-RU" sz="62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indent="449580" algn="just">
              <a:lnSpc>
                <a:spcPct val="115000"/>
              </a:lnSpc>
            </a:pPr>
            <a:r>
              <a:rPr lang="ru-RU" sz="62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чтение </a:t>
            </a:r>
            <a:r>
              <a:rPr lang="ru-RU" sz="62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небольших </a:t>
            </a:r>
            <a:r>
              <a:rPr lang="ru-RU" sz="62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стихотворений;</a:t>
            </a:r>
          </a:p>
          <a:p>
            <a:pPr lvl="0" indent="449580" algn="just">
              <a:lnSpc>
                <a:spcPct val="115000"/>
              </a:lnSpc>
            </a:pPr>
            <a:r>
              <a:rPr lang="ru-RU" sz="62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разучивание пословиц и поговорок.</a:t>
            </a:r>
            <a:endParaRPr lang="ru-RU" sz="62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indent="0" algn="just">
              <a:lnSpc>
                <a:spcPct val="115000"/>
              </a:lnSpc>
              <a:buNone/>
            </a:pPr>
            <a:endParaRPr lang="ru-RU" sz="62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0" algn="just">
              <a:lnSpc>
                <a:spcPct val="115000"/>
              </a:lnSpc>
              <a:buNone/>
            </a:pPr>
            <a:r>
              <a:rPr lang="ru-RU" sz="6200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6200" dirty="0" smtClean="0">
                <a:latin typeface="Times New Roman" pitchFamily="18" charset="0"/>
                <a:ea typeface="Calibri"/>
                <a:cs typeface="Times New Roman" pitchFamily="18" charset="0"/>
              </a:rPr>
              <a:t>                  </a:t>
            </a:r>
            <a:r>
              <a:rPr lang="ru-RU" sz="62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Подготовка </a:t>
            </a:r>
            <a:r>
              <a:rPr lang="ru-RU" sz="6200" b="1" dirty="0">
                <a:latin typeface="Times New Roman" pitchFamily="18" charset="0"/>
                <a:ea typeface="Calibri"/>
                <a:cs typeface="Times New Roman" pitchFamily="18" charset="0"/>
              </a:rPr>
              <a:t>руки ребенка к письму.</a:t>
            </a: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    </a:t>
            </a:r>
            <a:endParaRPr lang="ru-RU" sz="24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4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 </a:t>
            </a:r>
            <a:endParaRPr lang="ru-RU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4-конечная звезда 2"/>
          <p:cNvSpPr/>
          <p:nvPr/>
        </p:nvSpPr>
        <p:spPr>
          <a:xfrm>
            <a:off x="358151" y="1844824"/>
            <a:ext cx="648072" cy="504056"/>
          </a:xfrm>
          <a:prstGeom prst="star4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869159"/>
            <a:ext cx="804863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167439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3067" y="1161544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Игровые упражнения «Буквы рассыпались», «Слоговые кубики», «Напиши правильно».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Чтение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предложений, в которых не дописано последнее слово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Чтение загадок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 написанием слова-отгадки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4251" y="116632"/>
            <a:ext cx="8013576" cy="1143000"/>
          </a:xfrm>
        </p:spPr>
        <p:txBody>
          <a:bodyPr>
            <a:noAutofit/>
          </a:bodyPr>
          <a:lstStyle/>
          <a:p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Осознанности чтения и письма у детей 6-7 лет</a:t>
            </a:r>
            <a:b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способствуют </a:t>
            </a:r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следующие 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задания</a:t>
            </a:r>
            <a:endParaRPr lang="ru-RU" sz="24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876" y="3539162"/>
            <a:ext cx="4192227" cy="3299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9" r="2290" b="19739"/>
          <a:stretch/>
        </p:blipFill>
        <p:spPr bwMode="auto">
          <a:xfrm>
            <a:off x="4007946" y="3461151"/>
            <a:ext cx="5112568" cy="3383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96132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836712"/>
            <a:ext cx="79928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Ознакомление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 тетрадью в линейку, с понятиями «широкая и узкая строка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Закрепление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умения штриховать, не выходя за контур.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Рисование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тетради в линейку сложных изображений предметов, требующих анализа и синтеза.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Написание слов печатными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буквами соответственно заданным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условиям </a:t>
            </a:r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(писать </a:t>
            </a:r>
            <a:r>
              <a:rPr lang="ru-RU" sz="2400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определенном порядке, не выходя за контур </a:t>
            </a:r>
            <a:r>
              <a:rPr lang="ru-RU" sz="24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клетки).</a:t>
            </a:r>
            <a:endParaRPr lang="ru-RU" sz="24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8013576" cy="1143000"/>
          </a:xfrm>
        </p:spPr>
        <p:txBody>
          <a:bodyPr>
            <a:noAutofit/>
          </a:bodyPr>
          <a:lstStyle/>
          <a:p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Работа по подготовке руки ребёнка к письму</a:t>
            </a:r>
            <a:endParaRPr lang="ru-RU" sz="24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278515"/>
            <a:ext cx="4378406" cy="2462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266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/>
                <a:ea typeface="Calibri"/>
              </a:rPr>
              <a:t>Формирование аналитико-синтетической активности как предпосылки обучения </a:t>
            </a:r>
            <a:r>
              <a:rPr lang="ru-RU" sz="2400" b="1" dirty="0" smtClean="0">
                <a:solidFill>
                  <a:srgbClr val="002060"/>
                </a:solidFill>
                <a:latin typeface="Times New Roman"/>
                <a:ea typeface="Calibri"/>
              </a:rPr>
              <a:t>грамоте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</a:rPr>
              <a:t>начинается в младшей группе и длится на протяжении всего дошкольного детства</a:t>
            </a:r>
            <a:endParaRPr lang="ru-RU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Начинается знакомство со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звучащим словом, его протяженностью; способами интонационного выделения звука в слове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знакомятся со слогом, слоговой структурой слова, учатся делить слова на слоги; усваивают смыслоразличительную функцию звука;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знакомятся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 гласными и согласными звуками, твердыми и мягкими согласными, звонкими 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ru-RU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глухими    согласными  и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т. д. </a:t>
            </a:r>
          </a:p>
        </p:txBody>
      </p:sp>
      <p:sp>
        <p:nvSpPr>
          <p:cNvPr id="5" name="Стрелка вправо 4"/>
          <p:cNvSpPr/>
          <p:nvPr/>
        </p:nvSpPr>
        <p:spPr>
          <a:xfrm>
            <a:off x="179512" y="1694593"/>
            <a:ext cx="576064" cy="360040"/>
          </a:xfrm>
          <a:prstGeom prst="rightArrow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1" y="2924944"/>
            <a:ext cx="957263" cy="75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636" y="4234999"/>
            <a:ext cx="957263" cy="75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6716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9525"/>
            <a:ext cx="9134475" cy="683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1091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775</Words>
  <Application>Microsoft Office PowerPoint</Application>
  <PresentationFormat>Экран (4:3)</PresentationFormat>
  <Paragraphs>103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Этапы работы по формированию  аналитико-синтетической активности у детей </vt:lpstr>
      <vt:lpstr>Задачи, решаемые в младшем дошкольном возрасте (3-4 года)</vt:lpstr>
      <vt:lpstr>Используемые в работе приёмы для формирование аналитико-синтетической активности у детей 3-4 лет</vt:lpstr>
      <vt:lpstr>Используемые в работе приёмы для формирование аналитико-синтетической активности у детей 3-4 лет</vt:lpstr>
      <vt:lpstr>Задачи, решаемые в средней группе  (4-5 лет)</vt:lpstr>
      <vt:lpstr>Используемые в работе приёмы для формирование аналитико-синтетической активности у детей 4-5 лет</vt:lpstr>
      <vt:lpstr>Используемые в работе приёмы для формирование аналитико-синтетической активности у детей 4-5 лет</vt:lpstr>
      <vt:lpstr>Задачи, решаемые в старшей группе  (5-6 лет)</vt:lpstr>
      <vt:lpstr>Используемые в работе приёмы для формирование аналитико-синтетической активности у детей 5-6 лет</vt:lpstr>
      <vt:lpstr>Используемые в работе приёмы для формирование аналитико-синтетической активности у детей 5-6 лет</vt:lpstr>
      <vt:lpstr>Задачи, решаемые в подготовительной  к школе группе  (6-7 лет)</vt:lpstr>
      <vt:lpstr>Осознанности чтения и письма у детей 6-7 лет способствуют следующие задания</vt:lpstr>
      <vt:lpstr>Работа по подготовке руки ребёнка к письму</vt:lpstr>
      <vt:lpstr>Формирование аналитико-синтетической активности как предпосылки обучения грамоте начинается в младшей группе и длится на протяжении всего дошкольного детства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МАДОУ №20</dc:creator>
  <cp:lastModifiedBy>1</cp:lastModifiedBy>
  <cp:revision>33</cp:revision>
  <dcterms:created xsi:type="dcterms:W3CDTF">2020-03-25T07:56:54Z</dcterms:created>
  <dcterms:modified xsi:type="dcterms:W3CDTF">2020-04-05T02:56:59Z</dcterms:modified>
</cp:coreProperties>
</file>