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3" r:id="rId1"/>
  </p:sldMasterIdLst>
  <p:sldIdLst>
    <p:sldId id="256" r:id="rId2"/>
    <p:sldId id="280" r:id="rId3"/>
    <p:sldId id="259" r:id="rId4"/>
    <p:sldId id="281" r:id="rId5"/>
    <p:sldId id="257" r:id="rId6"/>
    <p:sldId id="282" r:id="rId7"/>
    <p:sldId id="258" r:id="rId8"/>
    <p:sldId id="265" r:id="rId9"/>
    <p:sldId id="279" r:id="rId10"/>
    <p:sldId id="278" r:id="rId11"/>
    <p:sldId id="268" r:id="rId12"/>
    <p:sldId id="270" r:id="rId13"/>
    <p:sldId id="274" r:id="rId14"/>
    <p:sldId id="269" r:id="rId15"/>
    <p:sldId id="28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132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DF5336D-302D-430C-9E59-4E5FC5B3F2F1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0FB4E20-E023-4E93-9146-458AA4ADF6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65123" y="892282"/>
            <a:ext cx="7442747" cy="2262781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К разработке </a:t>
            </a:r>
            <a:r>
              <a:rPr lang="ru-RU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управленческого проекта по </a:t>
            </a:r>
            <a:r>
              <a:rPr 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реализации </a:t>
            </a:r>
            <a:r>
              <a:rPr lang="ru-RU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ВСОКО в </a:t>
            </a:r>
            <a:r>
              <a:rPr lang="ru-RU" sz="32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ДОУ</a:t>
            </a:r>
            <a:endParaRPr lang="ru-RU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5845" y="4262284"/>
            <a:ext cx="2359742" cy="1930218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dirty="0" smtClean="0">
                <a:solidFill>
                  <a:schemeClr val="tx1"/>
                </a:solidFill>
              </a:rPr>
              <a:t>ФИО </a:t>
            </a:r>
            <a:r>
              <a:rPr lang="ru-RU" sz="2000" b="1" dirty="0" smtClean="0">
                <a:solidFill>
                  <a:schemeClr val="tx1"/>
                </a:solidFill>
              </a:rPr>
              <a:t>автора:</a:t>
            </a:r>
            <a:endParaRPr lang="ru-RU" b="1" dirty="0" smtClean="0">
              <a:solidFill>
                <a:schemeClr val="tx1"/>
              </a:solidFill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775589" y="4262284"/>
            <a:ext cx="5073445" cy="19302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tx1"/>
                </a:solidFill>
              </a:rPr>
              <a:t>Бондаренко Светлана Юрьевна</a:t>
            </a:r>
          </a:p>
          <a:p>
            <a:r>
              <a:rPr lang="ru-RU" dirty="0">
                <a:solidFill>
                  <a:schemeClr val="tx1"/>
                </a:solidFill>
              </a:rPr>
              <a:t>студентка 5 курса </a:t>
            </a:r>
            <a:r>
              <a:rPr lang="ru-RU" dirty="0" err="1">
                <a:solidFill>
                  <a:schemeClr val="tx1"/>
                </a:solidFill>
              </a:rPr>
              <a:t>бакалавриата</a:t>
            </a:r>
            <a:r>
              <a:rPr lang="ru-RU" dirty="0">
                <a:solidFill>
                  <a:schemeClr val="tx1"/>
                </a:solidFill>
              </a:rPr>
              <a:t> педагогического факультета </a:t>
            </a:r>
            <a:r>
              <a:rPr lang="ru-RU" dirty="0" err="1">
                <a:solidFill>
                  <a:schemeClr val="tx1"/>
                </a:solidFill>
              </a:rPr>
              <a:t>Ишимского</a:t>
            </a:r>
            <a:r>
              <a:rPr lang="ru-RU" dirty="0">
                <a:solidFill>
                  <a:schemeClr val="tx1"/>
                </a:solidFill>
              </a:rPr>
              <a:t> педагогического института им. П.П. Ершова (филиала) Тюменского государственного университета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7347" y="6310488"/>
            <a:ext cx="1858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2021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151383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2" y="624111"/>
            <a:ext cx="6589199" cy="8212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Проблема ВСОКО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6" y="1858297"/>
            <a:ext cx="6591985" cy="4380271"/>
          </a:xfrm>
        </p:spPr>
        <p:txBody>
          <a:bodyPr/>
          <a:lstStyle/>
          <a:p>
            <a:pPr>
              <a:buClrTx/>
              <a:buFont typeface="+mj-lt"/>
              <a:buAutoNum type="arabicPeriod"/>
            </a:pPr>
            <a:r>
              <a:rPr lang="ru-RU" sz="2200" dirty="0" smtClean="0"/>
              <a:t>Разработка ВСОКО – компетенция ДОУ.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/>
              <a:t>Оценка </a:t>
            </a:r>
            <a:r>
              <a:rPr lang="ru-RU" sz="2200" dirty="0"/>
              <a:t>как </a:t>
            </a:r>
            <a:r>
              <a:rPr lang="ru-RU" sz="2200" dirty="0" smtClean="0"/>
              <a:t>инструмент </a:t>
            </a:r>
            <a:r>
              <a:rPr lang="ru-RU" sz="2200" dirty="0"/>
              <a:t>развития качества образования. </a:t>
            </a:r>
            <a:endParaRPr lang="ru-RU" sz="2200" dirty="0" smtClean="0"/>
          </a:p>
          <a:p>
            <a:pPr>
              <a:buClrTx/>
            </a:pPr>
            <a:endParaRPr lang="ru-RU" sz="2000" b="1" dirty="0" smtClean="0"/>
          </a:p>
          <a:p>
            <a:pPr>
              <a:buClrTx/>
            </a:pPr>
            <a:endParaRPr lang="ru-RU" sz="2400" b="1" dirty="0"/>
          </a:p>
          <a:p>
            <a:pPr>
              <a:buClrTx/>
            </a:pPr>
            <a:r>
              <a:rPr lang="ru-RU" sz="2200" b="1" dirty="0" smtClean="0"/>
              <a:t>Проблема</a:t>
            </a:r>
            <a:r>
              <a:rPr lang="ru-RU" sz="2200" b="1" dirty="0"/>
              <a:t>: </a:t>
            </a:r>
            <a:r>
              <a:rPr lang="ru-RU" sz="2200" dirty="0"/>
              <a:t>отсутствие ВСОКО, способствующей развитию </a:t>
            </a:r>
            <a:r>
              <a:rPr lang="ru-RU" sz="2200" dirty="0" smtClean="0"/>
              <a:t>ДОУ.</a:t>
            </a:r>
            <a:endParaRPr lang="ru-RU" sz="2200" dirty="0"/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918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682" y="550369"/>
            <a:ext cx="6589199" cy="54101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Цель</a:t>
            </a:r>
            <a:r>
              <a:rPr lang="ru-RU" sz="2800" b="1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задачи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6921" y="1651819"/>
            <a:ext cx="7787363" cy="4645742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b="1" dirty="0" smtClean="0">
                <a:solidFill>
                  <a:schemeClr val="tx1"/>
                </a:solidFill>
              </a:rPr>
              <a:t>Цель </a:t>
            </a:r>
            <a:r>
              <a:rPr lang="ru-RU" sz="2200" b="1" dirty="0">
                <a:solidFill>
                  <a:schemeClr val="tx1"/>
                </a:solidFill>
              </a:rPr>
              <a:t>работы</a:t>
            </a:r>
            <a:r>
              <a:rPr lang="ru-RU" sz="2200" b="1" dirty="0" smtClean="0">
                <a:solidFill>
                  <a:schemeClr val="tx1"/>
                </a:solidFill>
              </a:rPr>
              <a:t>: </a:t>
            </a:r>
            <a:r>
              <a:rPr lang="ru-RU" sz="2200" dirty="0" smtClean="0">
                <a:solidFill>
                  <a:schemeClr val="tx1"/>
                </a:solidFill>
              </a:rPr>
              <a:t>разработать, теоретически обосновать </a:t>
            </a:r>
            <a:r>
              <a:rPr lang="ru-RU" sz="2200" dirty="0">
                <a:solidFill>
                  <a:schemeClr val="tx1"/>
                </a:solidFill>
              </a:rPr>
              <a:t>и </a:t>
            </a:r>
            <a:r>
              <a:rPr lang="ru-RU" sz="2200" dirty="0" smtClean="0">
                <a:solidFill>
                  <a:schemeClr val="tx1"/>
                </a:solidFill>
              </a:rPr>
              <a:t>внедрить </a:t>
            </a:r>
            <a:r>
              <a:rPr lang="ru-RU" sz="2200" dirty="0">
                <a:solidFill>
                  <a:schemeClr val="tx1"/>
                </a:solidFill>
              </a:rPr>
              <a:t>ВСОКО как </a:t>
            </a:r>
            <a:r>
              <a:rPr lang="ru-RU" sz="2200" dirty="0" smtClean="0">
                <a:solidFill>
                  <a:schemeClr val="tx1"/>
                </a:solidFill>
              </a:rPr>
              <a:t>условие </a:t>
            </a:r>
            <a:r>
              <a:rPr lang="ru-RU" sz="2200" dirty="0">
                <a:solidFill>
                  <a:schemeClr val="tx1"/>
                </a:solidFill>
              </a:rPr>
              <a:t>развития ДОУ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ru-RU" sz="2200" b="1" dirty="0" smtClean="0">
                <a:solidFill>
                  <a:schemeClr val="tx1"/>
                </a:solidFill>
              </a:rPr>
              <a:t>Задачи: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</a:rPr>
              <a:t>Анализ практик оценки качества дошкольного образования 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</a:rPr>
              <a:t>Определение и обоснование структуры ВСОКО в ДОУ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</a:rPr>
              <a:t>Разработка этапов по внедрению ВСОКО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</a:rPr>
              <a:t>Принятие </a:t>
            </a:r>
            <a:r>
              <a:rPr lang="ru-RU" sz="2200" dirty="0">
                <a:solidFill>
                  <a:schemeClr val="tx1"/>
                </a:solidFill>
              </a:rPr>
              <a:t>управленческих решений, на основе выделенных направлений </a:t>
            </a:r>
            <a:r>
              <a:rPr lang="ru-RU" sz="2200" dirty="0" smtClean="0">
                <a:solidFill>
                  <a:schemeClr val="tx1"/>
                </a:solidFill>
              </a:rPr>
              <a:t>развития</a:t>
            </a:r>
          </a:p>
          <a:p>
            <a:pPr>
              <a:buClrTx/>
              <a:buFont typeface="+mj-lt"/>
              <a:buAutoNum type="arabicPeriod"/>
            </a:pPr>
            <a:r>
              <a:rPr lang="ru-RU" sz="2200" dirty="0" smtClean="0">
                <a:solidFill>
                  <a:schemeClr val="tx1"/>
                </a:solidFill>
              </a:rPr>
              <a:t>Разработка </a:t>
            </a:r>
            <a:r>
              <a:rPr lang="ru-RU" sz="2200" dirty="0">
                <a:solidFill>
                  <a:schemeClr val="tx1"/>
                </a:solidFill>
              </a:rPr>
              <a:t>алгоритма сетевого взаимодействия по результатам реализации ВСОКО </a:t>
            </a:r>
          </a:p>
        </p:txBody>
      </p:sp>
    </p:spTree>
    <p:extLst>
      <p:ext uri="{BB962C8B-B14F-4D97-AF65-F5344CB8AC3E}">
        <p14:creationId xmlns="" xmlns:p14="http://schemas.microsoft.com/office/powerpoint/2010/main" val="117420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2" y="624110"/>
            <a:ext cx="6589199" cy="659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Качество образования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3110" y="1976284"/>
            <a:ext cx="7251291" cy="4377390"/>
          </a:xfrm>
        </p:spPr>
        <p:txBody>
          <a:bodyPr>
            <a:normAutofit/>
          </a:bodyPr>
          <a:lstStyle/>
          <a:p>
            <a:pPr lvl="0">
              <a:buClr>
                <a:srgbClr val="353535"/>
              </a:buClr>
            </a:pPr>
            <a:r>
              <a:rPr lang="ru-RU" sz="2000" b="1" dirty="0">
                <a:solidFill>
                  <a:prstClr val="black"/>
                </a:solidFill>
              </a:rPr>
              <a:t>Качество образования </a:t>
            </a:r>
            <a:r>
              <a:rPr lang="ru-RU" sz="2000" dirty="0">
                <a:solidFill>
                  <a:prstClr val="black"/>
                </a:solidFill>
              </a:rPr>
              <a:t>- комплексная характеристика образовательной деятельности и подготовки обучающегося, выражающая степень их соответствия федеральным государственным образовательным стандартам, …. и (или) потребностям физического или юридического лица, в интересах которого осуществляется образовательная деятельность, в том числе степень достижения планируемых результатов образовательной программы 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(ст. 2 Федеральный Закон «Об образовании в Российской Федерации» от 29.12.2012 №273-ФЗ)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332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0596" y="378206"/>
            <a:ext cx="7580671" cy="105218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Анализ практик оценки качества </a:t>
            </a:r>
            <a:r>
              <a:rPr lang="ru-RU" sz="2400" b="1" dirty="0" smtClean="0">
                <a:solidFill>
                  <a:schemeClr val="tx1"/>
                </a:solidFill>
              </a:rPr>
              <a:t>ДО</a:t>
            </a: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Соответствие </a:t>
            </a:r>
            <a:r>
              <a:rPr lang="ru-RU" sz="2400" b="1" dirty="0">
                <a:solidFill>
                  <a:schemeClr val="tx1"/>
                </a:solidFill>
              </a:rPr>
              <a:t>определению </a:t>
            </a:r>
            <a:r>
              <a:rPr lang="ru-RU" sz="2400" b="1" dirty="0" smtClean="0">
                <a:solidFill>
                  <a:schemeClr val="tx1"/>
                </a:solidFill>
              </a:rPr>
              <a:t>качества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631158"/>
              </p:ext>
            </p:extLst>
          </p:nvPr>
        </p:nvGraphicFramePr>
        <p:xfrm>
          <a:off x="0" y="1548583"/>
          <a:ext cx="9144002" cy="53094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0552">
                  <a:extLst>
                    <a:ext uri="{9D8B030D-6E8A-4147-A177-3AD203B41FA5}">
                      <a16:colId xmlns:a16="http://schemas.microsoft.com/office/drawing/2014/main" xmlns="" val="1645055702"/>
                    </a:ext>
                  </a:extLst>
                </a:gridCol>
                <a:gridCol w="976813">
                  <a:extLst>
                    <a:ext uri="{9D8B030D-6E8A-4147-A177-3AD203B41FA5}">
                      <a16:colId xmlns:a16="http://schemas.microsoft.com/office/drawing/2014/main" xmlns="" val="2053907366"/>
                    </a:ext>
                  </a:extLst>
                </a:gridCol>
                <a:gridCol w="1069215">
                  <a:extLst>
                    <a:ext uri="{9D8B030D-6E8A-4147-A177-3AD203B41FA5}">
                      <a16:colId xmlns:a16="http://schemas.microsoft.com/office/drawing/2014/main" xmlns="" val="596780354"/>
                    </a:ext>
                  </a:extLst>
                </a:gridCol>
                <a:gridCol w="1056013">
                  <a:extLst>
                    <a:ext uri="{9D8B030D-6E8A-4147-A177-3AD203B41FA5}">
                      <a16:colId xmlns:a16="http://schemas.microsoft.com/office/drawing/2014/main" xmlns="" val="3711125568"/>
                    </a:ext>
                  </a:extLst>
                </a:gridCol>
                <a:gridCol w="117140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1063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Методика оценки, авторство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Соответствие</a:t>
                      </a:r>
                      <a:r>
                        <a:rPr lang="ru-RU" sz="14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требованиям ФГОС ДО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Степень достижения результатов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Удовлетворённость субъектов</a:t>
                      </a:r>
                      <a:r>
                        <a:rPr lang="ru-RU" sz="14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образовательного процесса</a:t>
                      </a: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06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 ООП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 условий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14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ВСОКО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Скоролупова</a:t>
                      </a: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О.А.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4961462"/>
                  </a:ext>
                </a:extLst>
              </a:tr>
              <a:tr h="7620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 качества ДО на основе проявления инициативы детьми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(сайт ФИРО</a:t>
                      </a: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7082968"/>
                  </a:ext>
                </a:extLst>
              </a:tr>
              <a:tr h="16244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Шкалы </a:t>
                      </a: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ECERS-3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(Хармс Т., Клиффорд Р., </a:t>
                      </a:r>
                      <a:r>
                        <a:rPr lang="ru-RU" sz="1600" dirty="0" err="1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Крайер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Д. ECERS-3. Шкалы для комплексной оценки качества образования в дошкольных образовательных организациях.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Москва: Национальное образование,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2019. 112с.)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7608918"/>
                  </a:ext>
                </a:extLst>
              </a:tr>
              <a:tr h="4446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НОК </a:t>
                      </a: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76691769"/>
                  </a:ext>
                </a:extLst>
              </a:tr>
              <a:tr h="515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МКДО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Федосова И. Е.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3460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4722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8464" y="278296"/>
            <a:ext cx="7565720" cy="88571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Определение и обоснование структуры ВСОКО в ДОУ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68421425"/>
              </p:ext>
            </p:extLst>
          </p:nvPr>
        </p:nvGraphicFramePr>
        <p:xfrm>
          <a:off x="13252" y="1448419"/>
          <a:ext cx="9130748" cy="5409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78878">
                  <a:extLst>
                    <a:ext uri="{9D8B030D-6E8A-4147-A177-3AD203B41FA5}">
                      <a16:colId xmlns:a16="http://schemas.microsoft.com/office/drawing/2014/main" xmlns="" val="4057065669"/>
                    </a:ext>
                  </a:extLst>
                </a:gridCol>
                <a:gridCol w="5751870">
                  <a:extLst>
                    <a:ext uri="{9D8B030D-6E8A-4147-A177-3AD203B41FA5}">
                      <a16:colId xmlns:a16="http://schemas.microsoft.com/office/drawing/2014/main" xmlns="" val="3758808219"/>
                    </a:ext>
                  </a:extLst>
                </a:gridCol>
              </a:tblGrid>
              <a:tr h="2284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Направление оценки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Средства оценки</a:t>
                      </a:r>
                      <a:r>
                        <a:rPr lang="ru-RU" sz="15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 /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Критерии оценки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47424870"/>
                  </a:ext>
                </a:extLst>
              </a:tr>
              <a:tr h="12061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 ООП ДО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500" b="1" i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Шкалы МКДО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ООП ДОО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АООП ДОО для детей с ОВЗ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Образовательные программы ДОО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Адаптированные образовательные программы ДО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07235789"/>
                  </a:ext>
                </a:extLst>
              </a:tr>
              <a:tr h="16961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1.Условия реализации образовательной </a:t>
                      </a:r>
                      <a:r>
                        <a:rPr lang="ru-RU" sz="15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деятельности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b="1" i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Шкалы ECERS-3 </a:t>
                      </a:r>
                      <a:endParaRPr lang="ru-RU" sz="1500" b="0" i="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Предметно-пространственная среда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Присмотр и уход за детьми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Речь и грамотность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Виды активности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Взаимодействие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5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Структурирование программы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3372830"/>
                  </a:ext>
                </a:extLst>
              </a:tr>
              <a:tr h="16961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2.Оценка динамики развития детей </a:t>
                      </a:r>
                      <a:endParaRPr lang="ru-RU" sz="15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Оценка качества ДО на основе проявления инициативы детьми (ФИРО)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Творческая инициатива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Инициатива как  целеполагание и волевое усилие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Коммуникативная инициатива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5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Познавательная инициатива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- Двигательная инициатива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3027587"/>
                  </a:ext>
                </a:extLst>
              </a:tr>
              <a:tr h="55011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3.Удовлетворенность родителей условиями реализации образов. </a:t>
                      </a:r>
                      <a:r>
                        <a:rPr lang="ru-RU" sz="1500" b="1" dirty="0" err="1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деят</a:t>
                      </a: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.</a:t>
                      </a:r>
                      <a:endParaRPr lang="ru-RU" sz="15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itchFamily="18" charset="0"/>
                        </a:rPr>
                        <a:t>Анкета/ разработана на основе критериев шкал ECERS-3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9746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4487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3" y="624110"/>
            <a:ext cx="6589199" cy="207337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ВСОКО: </a:t>
            </a: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  <a:effectLst/>
                <a:latin typeface="+mn-lt"/>
              </a:rPr>
              <a:t>оценка качества дошкольного образования в ДОУ для его развития</a:t>
            </a:r>
            <a:r>
              <a:rPr lang="ru-RU" sz="2200" b="1" dirty="0">
                <a:solidFill>
                  <a:schemeClr val="tx1"/>
                </a:solidFill>
                <a:effectLst/>
                <a:latin typeface="+mn-lt"/>
              </a:rPr>
              <a:t>  </a:t>
            </a:r>
            <a:endParaRPr lang="ru-RU" sz="220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5203" y="2788920"/>
            <a:ext cx="6589199" cy="312230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</a:rPr>
              <a:t>Этапы внедрения ВСОКО:</a:t>
            </a:r>
            <a:endParaRPr lang="ru-RU" sz="2800" b="1" i="1" dirty="0">
              <a:solidFill>
                <a:schemeClr val="tx1"/>
              </a:solidFill>
            </a:endParaRPr>
          </a:p>
          <a:p>
            <a:pPr>
              <a:buClrTx/>
              <a:buFont typeface="+mj-lt"/>
              <a:buAutoNum type="arabicPeriod"/>
            </a:pPr>
            <a:r>
              <a:rPr lang="ru-RU" dirty="0" smtClean="0"/>
              <a:t>Подготовительный этап</a:t>
            </a:r>
          </a:p>
          <a:p>
            <a:pPr>
              <a:buClrTx/>
              <a:buFont typeface="+mj-lt"/>
              <a:buAutoNum type="arabicPeriod"/>
            </a:pPr>
            <a:endParaRPr lang="ru-RU" dirty="0"/>
          </a:p>
          <a:p>
            <a:pPr>
              <a:buClrTx/>
              <a:buFont typeface="+mj-lt"/>
              <a:buAutoNum type="arabicPeriod"/>
            </a:pPr>
            <a:r>
              <a:rPr lang="ru-RU" dirty="0" smtClean="0"/>
              <a:t>Контрольно-оценочный этап</a:t>
            </a:r>
          </a:p>
          <a:p>
            <a:pPr>
              <a:buClrTx/>
              <a:buFont typeface="+mj-lt"/>
              <a:buAutoNum type="arabicPeriod"/>
            </a:pPr>
            <a:endParaRPr lang="ru-RU" dirty="0"/>
          </a:p>
          <a:p>
            <a:pPr>
              <a:buClrTx/>
              <a:buFont typeface="+mj-lt"/>
              <a:buAutoNum type="arabicPeriod"/>
            </a:pPr>
            <a:r>
              <a:rPr lang="ru-RU" dirty="0" smtClean="0"/>
              <a:t>Аналитико-прогностический </a:t>
            </a:r>
            <a:r>
              <a:rPr lang="ru-RU" dirty="0">
                <a:solidFill>
                  <a:schemeClr val="tx1"/>
                </a:solidFill>
              </a:rPr>
              <a:t>этап</a:t>
            </a:r>
          </a:p>
        </p:txBody>
      </p:sp>
    </p:spTree>
    <p:extLst>
      <p:ext uri="{BB962C8B-B14F-4D97-AF65-F5344CB8AC3E}">
        <p14:creationId xmlns="" xmlns:p14="http://schemas.microsoft.com/office/powerpoint/2010/main" val="254988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3" y="624110"/>
            <a:ext cx="6589199" cy="659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2608" y="1563332"/>
            <a:ext cx="7477433" cy="491121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>
              <a:buClrTx/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Разработка и утверждение положения о ВСОКО </a:t>
            </a:r>
            <a:r>
              <a:rPr lang="ru-RU" sz="2400" dirty="0" smtClean="0">
                <a:solidFill>
                  <a:schemeClr val="tx1"/>
                </a:solidFill>
              </a:rPr>
              <a:t>(цели, задачи, структура, критерии, показатели, </a:t>
            </a:r>
            <a:r>
              <a:rPr lang="ru-RU" sz="2400" dirty="0">
                <a:solidFill>
                  <a:schemeClr val="tx1"/>
                </a:solidFill>
              </a:rPr>
              <a:t>индикаторы, Определение прав и ответственности участников </a:t>
            </a:r>
            <a:r>
              <a:rPr lang="ru-RU" sz="2400" dirty="0" smtClean="0">
                <a:solidFill>
                  <a:schemeClr val="tx1"/>
                </a:solidFill>
              </a:rPr>
              <a:t>ВСОКО, </a:t>
            </a:r>
            <a:r>
              <a:rPr lang="ru-RU" sz="2400" dirty="0">
                <a:solidFill>
                  <a:schemeClr val="tx1"/>
                </a:solidFill>
              </a:rPr>
              <a:t>Определение порядка функционирования </a:t>
            </a:r>
            <a:r>
              <a:rPr lang="ru-RU" sz="2400" dirty="0" smtClean="0">
                <a:solidFill>
                  <a:schemeClr val="tx1"/>
                </a:solidFill>
              </a:rPr>
              <a:t>ВСОКО,  механизм реализации ВСОКО и </a:t>
            </a:r>
            <a:r>
              <a:rPr lang="ru-RU" sz="2400" dirty="0" err="1" smtClean="0">
                <a:solidFill>
                  <a:schemeClr val="tx1"/>
                </a:solidFill>
              </a:rPr>
              <a:t>т.д</a:t>
            </a:r>
            <a:r>
              <a:rPr lang="ru-RU" sz="2400" dirty="0" smtClean="0">
                <a:solidFill>
                  <a:schemeClr val="tx1"/>
                </a:solidFill>
              </a:rPr>
              <a:t>).</a:t>
            </a:r>
          </a:p>
          <a:p>
            <a:pPr>
              <a:buClrTx/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Принятие управленческого решения с целью реализации ВСОКО в ДОУ: </a:t>
            </a:r>
            <a:r>
              <a:rPr lang="ru-RU" sz="2400" dirty="0" smtClean="0">
                <a:solidFill>
                  <a:schemeClr val="tx1"/>
                </a:solidFill>
              </a:rPr>
              <a:t>утвердить членов мониторинговой группы и  участников, </a:t>
            </a:r>
            <a:r>
              <a:rPr lang="ru-RU" sz="2400" dirty="0">
                <a:solidFill>
                  <a:schemeClr val="tx1"/>
                </a:solidFill>
              </a:rPr>
              <a:t>которые будут проводить контрольно-оценочные </a:t>
            </a:r>
            <a:r>
              <a:rPr lang="ru-RU" sz="2400" dirty="0" smtClean="0">
                <a:solidFill>
                  <a:schemeClr val="tx1"/>
                </a:solidFill>
              </a:rPr>
              <a:t>процедуры</a:t>
            </a:r>
            <a:r>
              <a:rPr lang="ru-RU" sz="2400" dirty="0">
                <a:solidFill>
                  <a:schemeClr val="tx1"/>
                </a:solidFill>
              </a:rPr>
              <a:t>; </a:t>
            </a:r>
            <a:r>
              <a:rPr lang="ru-RU" sz="2400" dirty="0" smtClean="0">
                <a:solidFill>
                  <a:schemeClr val="tx1"/>
                </a:solidFill>
              </a:rPr>
              <a:t>распределить </a:t>
            </a:r>
            <a:r>
              <a:rPr lang="ru-RU" sz="2400" dirty="0">
                <a:solidFill>
                  <a:schemeClr val="tx1"/>
                </a:solidFill>
              </a:rPr>
              <a:t>полномочия между участниками </a:t>
            </a:r>
            <a:r>
              <a:rPr lang="ru-RU" sz="2400" dirty="0" smtClean="0">
                <a:solidFill>
                  <a:schemeClr val="tx1"/>
                </a:solidFill>
              </a:rPr>
              <a:t>ВСОКО; определить сроки и периодичность </a:t>
            </a:r>
            <a:r>
              <a:rPr lang="ru-RU" sz="2400" dirty="0">
                <a:solidFill>
                  <a:schemeClr val="tx1"/>
                </a:solidFill>
              </a:rPr>
              <a:t>функционирования </a:t>
            </a:r>
            <a:r>
              <a:rPr lang="ru-RU" sz="2400" dirty="0" smtClean="0">
                <a:solidFill>
                  <a:schemeClr val="tx1"/>
                </a:solidFill>
              </a:rPr>
              <a:t>ВСОКО.</a:t>
            </a:r>
          </a:p>
          <a:p>
            <a:pPr>
              <a:buClrTx/>
              <a:buFont typeface="+mj-lt"/>
              <a:buAutoNum type="arabicPeriod"/>
            </a:pPr>
            <a:r>
              <a:rPr lang="ru-RU" sz="2400" b="1" dirty="0" smtClean="0">
                <a:solidFill>
                  <a:schemeClr val="tx1"/>
                </a:solidFill>
              </a:rPr>
              <a:t>Подготовка оценочных листов, протоколов наблюдения, анкет.</a:t>
            </a:r>
            <a:endParaRPr lang="ru-RU" sz="2400" b="1" dirty="0">
              <a:solidFill>
                <a:schemeClr val="tx1"/>
              </a:solidFill>
            </a:endParaRPr>
          </a:p>
          <a:p>
            <a:pPr>
              <a:buFont typeface="+mj-lt"/>
              <a:buAutoNum type="arabicPeriod"/>
            </a:pPr>
            <a:endParaRPr lang="ru-RU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394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Предложения по реализации подготовительного этапа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2608" y="1681317"/>
            <a:ext cx="7477433" cy="5014451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>
              <a:buClrTx/>
              <a:buFont typeface="+mj-lt"/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Мониторинговая группа участников, </a:t>
            </a:r>
            <a:r>
              <a:rPr lang="ru-RU" b="1" dirty="0">
                <a:solidFill>
                  <a:schemeClr val="tx1"/>
                </a:solidFill>
              </a:rPr>
              <a:t>которые будут проводить контрольно-оценочные процедуры. </a:t>
            </a:r>
          </a:p>
          <a:p>
            <a:pPr>
              <a:buClrTx/>
            </a:pPr>
            <a:r>
              <a:rPr lang="ru-RU" dirty="0">
                <a:solidFill>
                  <a:schemeClr val="tx1"/>
                </a:solidFill>
              </a:rPr>
              <a:t>Мониторинговая группа </a:t>
            </a:r>
            <a:r>
              <a:rPr lang="ru-RU" dirty="0" smtClean="0">
                <a:solidFill>
                  <a:schemeClr val="tx1"/>
                </a:solidFill>
              </a:rPr>
              <a:t>включает </a:t>
            </a:r>
            <a:r>
              <a:rPr lang="ru-RU" dirty="0">
                <a:solidFill>
                  <a:schemeClr val="tx1"/>
                </a:solidFill>
              </a:rPr>
              <a:t>в себя двух старших воспитателей, </a:t>
            </a:r>
            <a:r>
              <a:rPr lang="ru-RU" dirty="0" smtClean="0">
                <a:solidFill>
                  <a:schemeClr val="tx1"/>
                </a:solidFill>
              </a:rPr>
              <a:t>шесть воспитателей.</a:t>
            </a:r>
            <a:endParaRPr lang="ru-RU" dirty="0">
              <a:solidFill>
                <a:schemeClr val="tx1"/>
              </a:solidFill>
            </a:endParaRPr>
          </a:p>
          <a:p>
            <a:pPr>
              <a:buClrTx/>
              <a:buFont typeface="+mj-lt"/>
              <a:buAutoNum type="arabicPeriod" startAt="2"/>
            </a:pPr>
            <a:r>
              <a:rPr lang="ru-RU" b="1" dirty="0" smtClean="0">
                <a:solidFill>
                  <a:schemeClr val="tx1"/>
                </a:solidFill>
              </a:rPr>
              <a:t>Распределение полномочий </a:t>
            </a:r>
            <a:r>
              <a:rPr lang="ru-RU" b="1" dirty="0">
                <a:solidFill>
                  <a:schemeClr val="tx1"/>
                </a:solidFill>
              </a:rPr>
              <a:t>между участниками </a:t>
            </a:r>
            <a:r>
              <a:rPr lang="ru-RU" b="1" dirty="0" smtClean="0">
                <a:solidFill>
                  <a:schemeClr val="tx1"/>
                </a:solidFill>
              </a:rPr>
              <a:t>ВСОКО</a:t>
            </a:r>
            <a:endParaRPr lang="ru-RU" b="1" dirty="0">
              <a:solidFill>
                <a:schemeClr val="tx1"/>
              </a:solidFill>
            </a:endParaRPr>
          </a:p>
          <a:p>
            <a:pPr>
              <a:buClrTx/>
            </a:pPr>
            <a:r>
              <a:rPr lang="ru-RU" dirty="0" smtClean="0">
                <a:solidFill>
                  <a:schemeClr val="tx1"/>
                </a:solidFill>
              </a:rPr>
              <a:t>Воспитатели осуществляют самоанализ и обработку результатов по своей группе.</a:t>
            </a:r>
          </a:p>
          <a:p>
            <a:pPr>
              <a:buClrTx/>
            </a:pPr>
            <a:r>
              <a:rPr lang="ru-RU" dirty="0" smtClean="0">
                <a:solidFill>
                  <a:schemeClr val="tx1"/>
                </a:solidFill>
              </a:rPr>
              <a:t>Мониторинговая группа осуществляет </a:t>
            </a:r>
            <a:r>
              <a:rPr lang="ru-RU" dirty="0">
                <a:solidFill>
                  <a:schemeClr val="tx1"/>
                </a:solidFill>
              </a:rPr>
              <a:t>сбор и обработку полученной информации о состоянии качества образования в </a:t>
            </a:r>
            <a:r>
              <a:rPr lang="ru-RU" dirty="0" smtClean="0">
                <a:solidFill>
                  <a:schemeClr val="tx1"/>
                </a:solidFill>
              </a:rPr>
              <a:t>ДОУ; участвует </a:t>
            </a:r>
            <a:r>
              <a:rPr lang="ru-RU" dirty="0">
                <a:solidFill>
                  <a:schemeClr val="tx1"/>
                </a:solidFill>
              </a:rPr>
              <a:t>в разработке системы измерений показателей, характеризующих состояние и динамику качества образования в </a:t>
            </a:r>
            <a:r>
              <a:rPr lang="ru-RU" dirty="0" smtClean="0">
                <a:solidFill>
                  <a:schemeClr val="tx1"/>
                </a:solidFill>
              </a:rPr>
              <a:t>ДОУ</a:t>
            </a:r>
            <a:endParaRPr lang="ru-RU" dirty="0">
              <a:solidFill>
                <a:schemeClr val="tx1"/>
              </a:solidFill>
            </a:endParaRPr>
          </a:p>
          <a:p>
            <a:pPr>
              <a:buClrTx/>
            </a:pPr>
            <a:r>
              <a:rPr lang="ru-RU" dirty="0" smtClean="0">
                <a:solidFill>
                  <a:schemeClr val="tx1"/>
                </a:solidFill>
              </a:rPr>
              <a:t>Заведующая ДОУ, руководит </a:t>
            </a:r>
            <a:r>
              <a:rPr lang="ru-RU" dirty="0">
                <a:solidFill>
                  <a:schemeClr val="tx1"/>
                </a:solidFill>
              </a:rPr>
              <a:t>процедурой внутренней проверки, осуществляемую мониторинговой </a:t>
            </a:r>
            <a:r>
              <a:rPr lang="ru-RU" dirty="0" smtClean="0">
                <a:solidFill>
                  <a:schemeClr val="tx1"/>
                </a:solidFill>
              </a:rPr>
              <a:t>группой.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119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2142" y="565115"/>
            <a:ext cx="6589199" cy="95396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Предложения по реализации подготовительного этапа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3613" y="1698522"/>
            <a:ext cx="7546259" cy="5106748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>
              <a:buClrTx/>
              <a:buFont typeface="+mj-lt"/>
              <a:buAutoNum type="arabicPeriod" startAt="3"/>
            </a:pPr>
            <a:r>
              <a:rPr lang="ru-RU" b="1" dirty="0" smtClean="0">
                <a:solidFill>
                  <a:schemeClr val="tx1"/>
                </a:solidFill>
              </a:rPr>
              <a:t>Права и ответственность участников ВСОКО</a:t>
            </a:r>
          </a:p>
          <a:p>
            <a:pPr>
              <a:buClrTx/>
            </a:pPr>
            <a:r>
              <a:rPr lang="ru-RU" dirty="0" smtClean="0">
                <a:solidFill>
                  <a:schemeClr val="tx1"/>
                </a:solidFill>
              </a:rPr>
              <a:t>Лица</a:t>
            </a:r>
            <a:r>
              <a:rPr lang="ru-RU" dirty="0">
                <a:solidFill>
                  <a:schemeClr val="tx1"/>
                </a:solidFill>
              </a:rPr>
              <a:t>, осуществляющие оценку качества образования в </a:t>
            </a:r>
            <a:r>
              <a:rPr lang="ru-RU" dirty="0" smtClean="0">
                <a:solidFill>
                  <a:schemeClr val="tx1"/>
                </a:solidFill>
              </a:rPr>
              <a:t>ДОУ, </a:t>
            </a:r>
            <a:r>
              <a:rPr lang="ru-RU" dirty="0">
                <a:solidFill>
                  <a:schemeClr val="tx1"/>
                </a:solidFill>
              </a:rPr>
              <a:t>несут ответственность за достоверность излагаемых </a:t>
            </a:r>
            <a:r>
              <a:rPr lang="ru-RU" dirty="0" smtClean="0">
                <a:solidFill>
                  <a:schemeClr val="tx1"/>
                </a:solidFill>
              </a:rPr>
              <a:t>фактов.</a:t>
            </a:r>
          </a:p>
          <a:p>
            <a:pPr>
              <a:buClrTx/>
            </a:pPr>
            <a:r>
              <a:rPr lang="ru-RU" dirty="0" smtClean="0">
                <a:solidFill>
                  <a:schemeClr val="tx1"/>
                </a:solidFill>
              </a:rPr>
              <a:t>Заведующий ДОУ </a:t>
            </a:r>
            <a:r>
              <a:rPr lang="ru-RU" dirty="0">
                <a:solidFill>
                  <a:schemeClr val="tx1"/>
                </a:solidFill>
              </a:rPr>
              <a:t>несет ответственность за предоставление информации об уровне качества образования Учредителю и размещение на сайте </a:t>
            </a:r>
            <a:r>
              <a:rPr lang="ru-RU" dirty="0" smtClean="0">
                <a:solidFill>
                  <a:schemeClr val="tx1"/>
                </a:solidFill>
              </a:rPr>
              <a:t>ДОУ.</a:t>
            </a:r>
          </a:p>
          <a:p>
            <a:pPr>
              <a:buClrTx/>
              <a:buFont typeface="+mj-lt"/>
              <a:buAutoNum type="arabicPeriod" startAt="4"/>
            </a:pPr>
            <a:r>
              <a:rPr lang="ru-RU" b="1" dirty="0" smtClean="0">
                <a:solidFill>
                  <a:schemeClr val="tx1"/>
                </a:solidFill>
              </a:rPr>
              <a:t>Порядок функционирования ВСОКО</a:t>
            </a:r>
          </a:p>
          <a:p>
            <a:pPr marL="0" indent="0">
              <a:buClrTx/>
              <a:buNone/>
            </a:pPr>
            <a:r>
              <a:rPr lang="ru-RU" dirty="0">
                <a:solidFill>
                  <a:schemeClr val="tx1"/>
                </a:solidFill>
              </a:rPr>
              <a:t>Процедура проведения ВСОКО предполагает следующий алгоритм действий: </a:t>
            </a:r>
          </a:p>
          <a:p>
            <a:pPr>
              <a:buClrTx/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Сбор </a:t>
            </a:r>
            <a:r>
              <a:rPr lang="ru-RU" dirty="0">
                <a:solidFill>
                  <a:schemeClr val="tx1"/>
                </a:solidFill>
              </a:rPr>
              <a:t>информации, посредством выбранных методик; </a:t>
            </a:r>
          </a:p>
          <a:p>
            <a:pPr>
              <a:buClrTx/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Анализ </a:t>
            </a:r>
            <a:r>
              <a:rPr lang="ru-RU" dirty="0">
                <a:solidFill>
                  <a:schemeClr val="tx1"/>
                </a:solidFill>
              </a:rPr>
              <a:t>и обработка полученных данных, сопоставление данных разных участников оценки;</a:t>
            </a:r>
          </a:p>
          <a:p>
            <a:pPr>
              <a:buClrTx/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Определение </a:t>
            </a:r>
            <a:r>
              <a:rPr lang="ru-RU" dirty="0">
                <a:solidFill>
                  <a:schemeClr val="tx1"/>
                </a:solidFill>
              </a:rPr>
              <a:t>направлений развития </a:t>
            </a:r>
            <a:r>
              <a:rPr lang="ru-RU" dirty="0" smtClean="0">
                <a:solidFill>
                  <a:schemeClr val="tx1"/>
                </a:solidFill>
              </a:rPr>
              <a:t>ДОУ.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419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3" y="624112"/>
            <a:ext cx="6589199" cy="70324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Контрольно-оценочный этап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05803686"/>
              </p:ext>
            </p:extLst>
          </p:nvPr>
        </p:nvGraphicFramePr>
        <p:xfrm>
          <a:off x="1099930" y="1831259"/>
          <a:ext cx="7852340" cy="4408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41022">
                  <a:extLst>
                    <a:ext uri="{9D8B030D-6E8A-4147-A177-3AD203B41FA5}">
                      <a16:colId xmlns:a16="http://schemas.microsoft.com/office/drawing/2014/main" xmlns="" val="3112874724"/>
                    </a:ext>
                  </a:extLst>
                </a:gridCol>
                <a:gridCol w="2164678">
                  <a:extLst>
                    <a:ext uri="{9D8B030D-6E8A-4147-A177-3AD203B41FA5}">
                      <a16:colId xmlns:a16="http://schemas.microsoft.com/office/drawing/2014/main" xmlns="" val="799400831"/>
                    </a:ext>
                  </a:extLst>
                </a:gridCol>
                <a:gridCol w="2746640">
                  <a:extLst>
                    <a:ext uri="{9D8B030D-6E8A-4147-A177-3AD203B41FA5}">
                      <a16:colId xmlns:a16="http://schemas.microsoft.com/office/drawing/2014/main" xmlns="" val="3688636430"/>
                    </a:ext>
                  </a:extLst>
                </a:gridCol>
              </a:tblGrid>
              <a:tr h="376898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+mn-lt"/>
                        </a:rPr>
                        <a:t>Направление</a:t>
                      </a:r>
                      <a:r>
                        <a:rPr lang="ru-RU" sz="1800" b="1" baseline="0" dirty="0" smtClean="0">
                          <a:latin typeface="+mn-lt"/>
                        </a:rPr>
                        <a:t> оценки</a:t>
                      </a:r>
                      <a:endParaRPr lang="ru-RU" sz="1800" b="1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+mn-lt"/>
                        </a:rPr>
                        <a:t>Формы оценки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+mn-lt"/>
                        </a:rPr>
                        <a:t>Субъект оценки</a:t>
                      </a:r>
                      <a:endParaRPr lang="ru-RU" sz="1800" b="1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3860713"/>
                  </a:ext>
                </a:extLst>
              </a:tr>
              <a:tr h="706105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Условия реализации . образовательной деятельности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Самоанализ</a:t>
                      </a:r>
                      <a:endParaRPr lang="ru-RU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</a:rPr>
                        <a:t>Каждый педагог ДОУ</a:t>
                      </a:r>
                      <a:endParaRPr lang="ru-RU" sz="180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2494736"/>
                  </a:ext>
                </a:extLst>
              </a:tr>
              <a:tr h="706105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</a:rPr>
                        <a:t>Мониторинговая группа</a:t>
                      </a:r>
                      <a:endParaRPr lang="ru-RU" sz="180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5694682"/>
                  </a:ext>
                </a:extLst>
              </a:tr>
              <a:tr h="470736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Оценка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динамики развития детей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Самоанализ</a:t>
                      </a:r>
                      <a:endParaRPr lang="ru-RU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</a:rPr>
                        <a:t>Каждый педагог ДОУ</a:t>
                      </a:r>
                      <a:endParaRPr lang="ru-RU" sz="180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0333990"/>
                  </a:ext>
                </a:extLst>
              </a:tr>
              <a:tr h="659572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Мониторинговая группа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89135151"/>
                  </a:ext>
                </a:extLst>
              </a:tr>
              <a:tr h="14888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Удовлетворенность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родителей условиями реализации образовательной деятельности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</a:t>
                      </a:r>
                      <a:endParaRPr lang="ru-RU" sz="180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</a:rPr>
                        <a:t>Родители</a:t>
                      </a:r>
                    </a:p>
                    <a:p>
                      <a:pPr algn="ctr"/>
                      <a:endParaRPr lang="ru-RU" sz="180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4933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7407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3" y="624112"/>
            <a:ext cx="6589199" cy="71799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Аналитико-прогностический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6435" y="1519086"/>
            <a:ext cx="7752094" cy="5058697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 1</a:t>
            </a:r>
            <a:r>
              <a:rPr lang="ru-RU" sz="2400" b="1" dirty="0" smtClean="0">
                <a:solidFill>
                  <a:schemeClr val="tx1"/>
                </a:solidFill>
              </a:rPr>
              <a:t>. Систематизация </a:t>
            </a:r>
            <a:r>
              <a:rPr lang="ru-RU" sz="2400" b="1" dirty="0">
                <a:solidFill>
                  <a:schemeClr val="tx1"/>
                </a:solidFill>
              </a:rPr>
              <a:t>и обобщение показателей качества</a:t>
            </a:r>
            <a:r>
              <a:rPr lang="ru-RU" sz="2400" dirty="0">
                <a:solidFill>
                  <a:schemeClr val="tx1"/>
                </a:solidFill>
              </a:rPr>
              <a:t>: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ru-RU" sz="2400" i="1" dirty="0" smtClean="0">
                <a:solidFill>
                  <a:schemeClr val="tx1"/>
                </a:solidFill>
              </a:rPr>
              <a:t>на </a:t>
            </a:r>
            <a:r>
              <a:rPr lang="ru-RU" sz="2400" i="1" dirty="0">
                <a:solidFill>
                  <a:schemeClr val="tx1"/>
                </a:solidFill>
              </a:rPr>
              <a:t>уровне группы </a:t>
            </a:r>
            <a:r>
              <a:rPr lang="ru-RU" sz="2400" i="1" dirty="0" smtClean="0">
                <a:solidFill>
                  <a:schemeClr val="tx1"/>
                </a:solidFill>
              </a:rPr>
              <a:t>- </a:t>
            </a:r>
            <a:r>
              <a:rPr lang="ru-RU" sz="2400" dirty="0" smtClean="0">
                <a:solidFill>
                  <a:schemeClr val="tx1"/>
                </a:solidFill>
              </a:rPr>
              <a:t>математико-статистическая </a:t>
            </a:r>
            <a:r>
              <a:rPr lang="ru-RU" sz="2400" dirty="0">
                <a:solidFill>
                  <a:schemeClr val="tx1"/>
                </a:solidFill>
              </a:rPr>
              <a:t>обработка данных в виде </a:t>
            </a:r>
            <a:r>
              <a:rPr lang="ru-RU" sz="2400" b="1" i="1" dirty="0">
                <a:solidFill>
                  <a:schemeClr val="tx1"/>
                </a:solidFill>
              </a:rPr>
              <a:t>обобщающей таблицы оценки по показателям</a:t>
            </a:r>
            <a:r>
              <a:rPr lang="ru-RU" sz="2400" b="1" dirty="0">
                <a:solidFill>
                  <a:schemeClr val="tx1"/>
                </a:solidFill>
              </a:rPr>
              <a:t>; 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ru-RU" sz="2400" i="1" dirty="0" smtClean="0">
                <a:solidFill>
                  <a:schemeClr val="tx1"/>
                </a:solidFill>
              </a:rPr>
              <a:t>на </a:t>
            </a:r>
            <a:r>
              <a:rPr lang="ru-RU" sz="2400" i="1" dirty="0">
                <a:solidFill>
                  <a:schemeClr val="tx1"/>
                </a:solidFill>
              </a:rPr>
              <a:t>уровне каждого филиала </a:t>
            </a:r>
            <a:r>
              <a:rPr lang="ru-RU" sz="2400" i="1" dirty="0" smtClean="0">
                <a:solidFill>
                  <a:schemeClr val="tx1"/>
                </a:solidFill>
              </a:rPr>
              <a:t>ДОУ - </a:t>
            </a:r>
            <a:r>
              <a:rPr lang="ru-RU" sz="2400" dirty="0" smtClean="0">
                <a:solidFill>
                  <a:schemeClr val="tx1"/>
                </a:solidFill>
              </a:rPr>
              <a:t>математико-статистическая </a:t>
            </a:r>
            <a:r>
              <a:rPr lang="ru-RU" sz="2400" dirty="0">
                <a:solidFill>
                  <a:schemeClr val="tx1"/>
                </a:solidFill>
              </a:rPr>
              <a:t>обработка данных в виде </a:t>
            </a:r>
            <a:r>
              <a:rPr lang="ru-RU" sz="2400" b="1" i="1" dirty="0">
                <a:solidFill>
                  <a:schemeClr val="tx1"/>
                </a:solidFill>
              </a:rPr>
              <a:t>диаграмм оценки по показателям</a:t>
            </a:r>
            <a:r>
              <a:rPr lang="ru-RU" sz="2400" i="1" dirty="0">
                <a:solidFill>
                  <a:schemeClr val="tx1"/>
                </a:solidFill>
              </a:rPr>
              <a:t>; </a:t>
            </a:r>
            <a:endParaRPr lang="ru-RU" sz="2400" i="1" dirty="0" smtClean="0">
              <a:solidFill>
                <a:schemeClr val="tx1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ru-RU" sz="2400" i="1" dirty="0" smtClean="0">
                <a:solidFill>
                  <a:schemeClr val="tx1"/>
                </a:solidFill>
              </a:rPr>
              <a:t>на </a:t>
            </a:r>
            <a:r>
              <a:rPr lang="ru-RU" sz="2400" i="1" dirty="0">
                <a:solidFill>
                  <a:schemeClr val="tx1"/>
                </a:solidFill>
              </a:rPr>
              <a:t>уровне всего </a:t>
            </a:r>
            <a:r>
              <a:rPr lang="ru-RU" sz="2400" i="1" dirty="0" smtClean="0">
                <a:solidFill>
                  <a:schemeClr val="tx1"/>
                </a:solidFill>
              </a:rPr>
              <a:t>учреждения</a:t>
            </a:r>
            <a:r>
              <a:rPr lang="ru-RU" sz="2400" dirty="0" smtClean="0">
                <a:solidFill>
                  <a:schemeClr val="tx1"/>
                </a:solidFill>
              </a:rPr>
              <a:t> в </a:t>
            </a:r>
            <a:r>
              <a:rPr lang="ru-RU" sz="2400" dirty="0">
                <a:solidFill>
                  <a:schemeClr val="tx1"/>
                </a:solidFill>
              </a:rPr>
              <a:t>виде </a:t>
            </a:r>
            <a:r>
              <a:rPr lang="ru-RU" sz="2400" b="1" dirty="0">
                <a:solidFill>
                  <a:schemeClr val="tx1"/>
                </a:solidFill>
              </a:rPr>
              <a:t>профилей </a:t>
            </a:r>
            <a:r>
              <a:rPr lang="ru-RU" sz="2400" b="1" dirty="0" smtClean="0">
                <a:solidFill>
                  <a:schemeClr val="tx1"/>
                </a:solidFill>
              </a:rPr>
              <a:t>качества</a:t>
            </a:r>
            <a:r>
              <a:rPr lang="ru-RU" sz="2400" dirty="0" smtClean="0">
                <a:solidFill>
                  <a:schemeClr val="tx1"/>
                </a:solidFill>
              </a:rPr>
              <a:t>;  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2. Сопоставление </a:t>
            </a:r>
            <a:r>
              <a:rPr lang="ru-RU" sz="2400" b="1" dirty="0" smtClean="0">
                <a:solidFill>
                  <a:schemeClr val="tx1"/>
                </a:solidFill>
              </a:rPr>
              <a:t>данных самоанализа педагогов по группам, </a:t>
            </a:r>
            <a:r>
              <a:rPr lang="ru-RU" sz="2400" b="1" dirty="0">
                <a:solidFill>
                  <a:schemeClr val="tx1"/>
                </a:solidFill>
              </a:rPr>
              <a:t>результатов мониторинговой </a:t>
            </a:r>
            <a:r>
              <a:rPr lang="ru-RU" sz="2400" b="1" dirty="0" smtClean="0">
                <a:solidFill>
                  <a:schemeClr val="tx1"/>
                </a:solidFill>
              </a:rPr>
              <a:t> группы, результатов анкетирования </a:t>
            </a:r>
            <a:r>
              <a:rPr lang="ru-RU" sz="2400" b="1" dirty="0" smtClean="0">
                <a:solidFill>
                  <a:schemeClr val="tx1"/>
                </a:solidFill>
              </a:rPr>
              <a:t>родителей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r>
              <a:rPr lang="ru-RU" sz="2400" b="1" dirty="0" smtClean="0">
                <a:solidFill>
                  <a:schemeClr val="tx1"/>
                </a:solidFill>
              </a:rPr>
              <a:t>.  </a:t>
            </a:r>
            <a:r>
              <a:rPr lang="ru-RU" sz="2400" b="1" dirty="0">
                <a:solidFill>
                  <a:schemeClr val="tx1"/>
                </a:solidFill>
              </a:rPr>
              <a:t>Оформление </a:t>
            </a:r>
            <a:r>
              <a:rPr lang="ru-RU" sz="2400" b="1" dirty="0" smtClean="0">
                <a:solidFill>
                  <a:schemeClr val="tx1"/>
                </a:solidFill>
              </a:rPr>
              <a:t>результатов (выводов) </a:t>
            </a:r>
            <a:r>
              <a:rPr lang="ru-RU" sz="2400" dirty="0" smtClean="0">
                <a:solidFill>
                  <a:schemeClr val="tx1"/>
                </a:solidFill>
              </a:rPr>
              <a:t>по каждому критерию и уровню исследования  </a:t>
            </a:r>
            <a:endParaRPr lang="ru-RU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639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3" y="624112"/>
            <a:ext cx="6589199" cy="71799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Аналитико-прогностический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7447" y="1563756"/>
            <a:ext cx="7715830" cy="49402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4. Определение </a:t>
            </a:r>
            <a:r>
              <a:rPr lang="ru-RU" sz="2000" b="1" dirty="0">
                <a:solidFill>
                  <a:schemeClr val="tx1"/>
                </a:solidFill>
              </a:rPr>
              <a:t>направлений развития ДОУ.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88729650"/>
              </p:ext>
            </p:extLst>
          </p:nvPr>
        </p:nvGraphicFramePr>
        <p:xfrm>
          <a:off x="1192696" y="2200587"/>
          <a:ext cx="7765774" cy="42532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4429">
                  <a:extLst>
                    <a:ext uri="{9D8B030D-6E8A-4147-A177-3AD203B41FA5}">
                      <a16:colId xmlns:a16="http://schemas.microsoft.com/office/drawing/2014/main" xmlns="" val="916432836"/>
                    </a:ext>
                  </a:extLst>
                </a:gridCol>
                <a:gridCol w="3494718">
                  <a:extLst>
                    <a:ext uri="{9D8B030D-6E8A-4147-A177-3AD203B41FA5}">
                      <a16:colId xmlns:a16="http://schemas.microsoft.com/office/drawing/2014/main" xmlns="" val="3430416224"/>
                    </a:ext>
                  </a:extLst>
                </a:gridCol>
                <a:gridCol w="23766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053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+mn-lt"/>
                        </a:rPr>
                        <a:t>Направление</a:t>
                      </a:r>
                      <a:r>
                        <a:rPr lang="ru-RU" sz="1600" b="1" baseline="0" dirty="0" smtClean="0">
                          <a:latin typeface="+mn-lt"/>
                        </a:rPr>
                        <a:t> оценки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Результаты</a:t>
                      </a:r>
                      <a:endParaRPr lang="ru-RU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Направления развития</a:t>
                      </a:r>
                    </a:p>
                    <a:p>
                      <a:pPr algn="ctr"/>
                      <a:endParaRPr lang="ru-RU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0878225"/>
                  </a:ext>
                </a:extLst>
              </a:tr>
              <a:tr h="112466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Условия реализации образовательной деятельности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Сильные зоны (зоны благополучия) и слабые зоны (зоны-дефициты) по каждому критерию и уровню исследования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Принятие управленческих решений по развитию ДОУ на основе анализа результатов ВСОКО, одним из которых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</a:rPr>
                        <a:t> может быть организация сетевого взаимодействия с образовательными и иными организациями для решения некоторых задач развития.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6628474"/>
                  </a:ext>
                </a:extLst>
              </a:tr>
              <a:tr h="8675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 динамики развития детей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Сферы отставания</a:t>
                      </a:r>
                    </a:p>
                    <a:p>
                      <a:r>
                        <a:rPr lang="ru-RU" sz="1600" dirty="0" smtClean="0"/>
                        <a:t>Сферы</a:t>
                      </a:r>
                      <a:r>
                        <a:rPr lang="ru-RU" sz="1600" baseline="0" dirty="0" smtClean="0"/>
                        <a:t> нормы</a:t>
                      </a:r>
                    </a:p>
                    <a:p>
                      <a:r>
                        <a:rPr lang="ru-RU" sz="1600" baseline="0" dirty="0" smtClean="0"/>
                        <a:t>Сферы опережения</a:t>
                      </a:r>
                      <a:endParaRPr lang="ru-RU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88625906"/>
                  </a:ext>
                </a:extLst>
              </a:tr>
              <a:tr h="1650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Удовлетворенность родителей условиями реализации образовательной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деятельности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aseline="0" dirty="0" smtClean="0"/>
                        <a:t>С</a:t>
                      </a:r>
                      <a:r>
                        <a:rPr lang="ru-RU" sz="1600" dirty="0" smtClean="0"/>
                        <a:t>ильные зоны (зоны благополучия) и слабые зоны (зоны-дефициты) по каждому критерию и уровню исследования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3096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1506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910" y="461878"/>
            <a:ext cx="6941575" cy="126368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Алгоритм сетевого взаимодействия для решения задач развития ДОУ, поставленных по результатам ВСОКО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6350" y="2005783"/>
            <a:ext cx="7344697" cy="4719483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Оценка собственных ресурсов в ДОУ в соответствии с результатами  ВСОКО.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Выбор проблем ДОУ для решения через сетевое взаимодействие с образовательными и иными организациями. 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Определение перечня учреждений, которые войдут в сеть, оценка их ресурсного обеспечения.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Определение вида сетевого взаимодействия учреждений; выбор формы сетевого взаимодействия между учреждениями и соответствующего способа управления сетью.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Определение механизмов взаимодействия учреждения с организациями-партнерами.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Заключение договора о сетевом взаимодействии.</a:t>
            </a:r>
          </a:p>
          <a:p>
            <a:pPr>
              <a:buClrTx/>
              <a:buFont typeface="+mj-lt"/>
              <a:buAutoNum type="arabicPeriod"/>
            </a:pPr>
            <a:r>
              <a:rPr lang="ru-RU" sz="1900" dirty="0">
                <a:solidFill>
                  <a:schemeClr val="tx1"/>
                </a:solidFill>
              </a:rPr>
              <a:t>Проектирование деятельности участников сети, распределение функций и полномочий между всеми участниками сети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698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1706" y="849397"/>
            <a:ext cx="6589199" cy="67374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Контакты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5202" y="2399071"/>
            <a:ext cx="659198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i="1" dirty="0" smtClean="0"/>
              <a:t> </a:t>
            </a:r>
            <a:endParaRPr lang="ru-RU" sz="2400" i="1" dirty="0" smtClean="0"/>
          </a:p>
          <a:p>
            <a:pPr>
              <a:buClrTx/>
            </a:pPr>
            <a:r>
              <a:rPr lang="en-US" sz="2400" dirty="0" smtClean="0"/>
              <a:t>kafedra.doshfak@mail.ru</a:t>
            </a:r>
            <a:endParaRPr lang="ru-RU" sz="2400" dirty="0"/>
          </a:p>
          <a:p>
            <a:pPr>
              <a:buClrTx/>
            </a:pPr>
            <a:endParaRPr lang="ru-RU" sz="2400" dirty="0" smtClean="0"/>
          </a:p>
          <a:p>
            <a:pPr>
              <a:buClrTx/>
            </a:pPr>
            <a:r>
              <a:rPr lang="en-US" sz="2400" dirty="0" smtClean="0"/>
              <a:t>Lana.novikova.98@bk.ru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16136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2170</TotalTime>
  <Words>960</Words>
  <Application>Microsoft Office PowerPoint</Application>
  <PresentationFormat>Экран (4:3)</PresentationFormat>
  <Paragraphs>158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   К разработке управленческого проекта по реализации ВСОКО в ДОУ</vt:lpstr>
      <vt:lpstr>Проблема ВСОКО</vt:lpstr>
      <vt:lpstr>Цель, задачи</vt:lpstr>
      <vt:lpstr>Качество образования</vt:lpstr>
      <vt:lpstr>Анализ практик оценки качества ДО Соответствие определению качества</vt:lpstr>
      <vt:lpstr>Определение и обоснование структуры ВСОКО в ДОУ</vt:lpstr>
      <vt:lpstr>Цель ВСОКО:  оценка качества дошкольного образования в ДОУ для его развития  </vt:lpstr>
      <vt:lpstr>Подготовительный этап</vt:lpstr>
      <vt:lpstr>Предложения по реализации подготовительного этапа</vt:lpstr>
      <vt:lpstr>Предложения по реализации подготовительного этапа</vt:lpstr>
      <vt:lpstr>Контрольно-оценочный этап</vt:lpstr>
      <vt:lpstr>Аналитико-прогностический этап</vt:lpstr>
      <vt:lpstr>Аналитико-прогностический этап</vt:lpstr>
      <vt:lpstr>Алгоритм сетевого взаимодействия для решения задач развития ДОУ, поставленных по результатам ВСОКО</vt:lpstr>
      <vt:lpstr>Контакты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208</cp:revision>
  <dcterms:created xsi:type="dcterms:W3CDTF">2021-01-08T15:06:31Z</dcterms:created>
  <dcterms:modified xsi:type="dcterms:W3CDTF">2021-02-08T07:49:10Z</dcterms:modified>
</cp:coreProperties>
</file>