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0DAA62E1-1D2A-4951-8532-DED544EBD397}">
  <a:tblStyle styleId="{0DAA62E1-1D2A-4951-8532-DED544EBD397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3;n"/>
          <p:cNvSpPr>
            <a:spLocks noGrp="1" noRo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15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>
              <a:sym typeface="Arial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Google Shape;81;p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15362" name="Google Shape;82;p1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Google Shape;92;p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17410" name="Google Shape;93;p2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Google Shape;100;p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19458" name="Google Shape;101;p3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Google Shape;108;p4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21506" name="Google Shape;109;p4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Google Shape;122;p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23554" name="Google Shape;123;p5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Google Shape;134;p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25602" name="Google Shape;135;p6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Google Shape;145;p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27650" name="Google Shape;146;p7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Google Shape;155;p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29698" name="Google Shape;156;p8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Google Shape;174;p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31746" name="Google Shape;175;p9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Google Shape;192;p1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33794" name="Google Shape;193;p10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Google Shape;213;p1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35842" name="Google Shape;214;p11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Google Shape;229;p1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37890" name="Google Shape;230;p12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Google Shape;241;p1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39938" name="Google Shape;242;p13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Google Shape;253;p14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41986" name="Google Shape;254;p14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Google Shape;271;p1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44034" name="Google Shape;272;p15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Google Shape;289;p1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46082" name="Google Shape;290;p16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Google Shape;301;p1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48130" name="Google Shape;302;p17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Google Shape;314;p1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50178" name="Google Shape;315;p18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Google Shape;326;p1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52226" name="Google Shape;327;p19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Google Shape;337;p2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54274" name="Google Shape;338;p20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Google Shape;361;p2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56322" name="Google Shape;362;p21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Google Shape;384;p2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58370" name="Google Shape;385;p22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Google Shape;399;p2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60418" name="Google Shape;400;p23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Google Shape;417;p24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62466" name="Google Shape;418;p24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Google Shape;438;p2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64514" name="Google Shape;439;p25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Google Shape;444;p2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66562" name="Google Shape;445;p26:notes"/>
          <p:cNvSpPr>
            <a:spLocks noGrp="1" noRo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anchor="t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1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3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3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33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3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7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8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8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27"/>
          <p:cNvSpPr txBox="1"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ru-RU" smtClean="0">
              <a:sym typeface="Arial" charset="0"/>
            </a:endParaRPr>
          </a:p>
        </p:txBody>
      </p:sp>
      <p:sp>
        <p:nvSpPr>
          <p:cNvPr id="1027" name="Google Shape;7;p27"/>
          <p:cNvSpPr txBox="1"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>
              <a:sym typeface="Arial" charset="0"/>
            </a:endParaRPr>
          </a:p>
        </p:txBody>
      </p:sp>
      <p:sp>
        <p:nvSpPr>
          <p:cNvPr id="1028" name="Google Shape;8;p27"/>
          <p:cNvSpPr txBox="1">
            <a:spLocks noGrp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>
              <a:buClr>
                <a:srgbClr val="000000"/>
              </a:buClr>
              <a:buSzPts val="1400"/>
              <a:buFont typeface="Arial" charset="0"/>
              <a:buNone/>
              <a:defRPr/>
            </a:pPr>
            <a:endParaRPr lang="ru-RU" sz="1200">
              <a:solidFill>
                <a:srgbClr val="888888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29" name="Google Shape;9;p27"/>
          <p:cNvSpPr txBox="1">
            <a:spLocks noGrp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SzPts val="1400"/>
              <a:buFont typeface="Arial" charset="0"/>
              <a:buNone/>
              <a:defRPr/>
            </a:pPr>
            <a:endParaRPr lang="ru-RU" sz="1200">
              <a:solidFill>
                <a:srgbClr val="888888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30" name="Google Shape;10;p27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 algn="r">
              <a:buClr>
                <a:srgbClr val="000000"/>
              </a:buClr>
              <a:buFont typeface="Arial" charset="0"/>
              <a:buNone/>
              <a:defRPr/>
            </a:pPr>
            <a:fld id="{27E79A02-F1DA-4FD4-925E-9414974557E2}" type="slidenum">
              <a:rPr lang="ru-RU" sz="1200">
                <a:solidFill>
                  <a:srgbClr val="888888"/>
                </a:solidFill>
                <a:latin typeface="Calibri" pitchFamily="34" charset="0"/>
                <a:sym typeface="Calibri" pitchFamily="34" charset="0"/>
              </a:rPr>
              <a:pPr algn="r">
                <a:buClr>
                  <a:srgbClr val="000000"/>
                </a:buClr>
                <a:buFont typeface="Arial" charset="0"/>
                <a:buNone/>
                <a:defRPr/>
              </a:pPr>
              <a:t>‹#›</a:t>
            </a:fld>
            <a:endParaRPr lang="ru-RU" sz="1200">
              <a:solidFill>
                <a:srgbClr val="888888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5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8.png"/><Relationship Id="rId3" Type="http://schemas.openxmlformats.org/officeDocument/2006/relationships/image" Target="../media/image1.png"/><Relationship Id="rId7" Type="http://schemas.openxmlformats.org/officeDocument/2006/relationships/image" Target="../media/image12.jpeg"/><Relationship Id="rId12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26.png"/><Relationship Id="rId5" Type="http://schemas.openxmlformats.org/officeDocument/2006/relationships/image" Target="../media/image24.jpeg"/><Relationship Id="rId15" Type="http://schemas.openxmlformats.org/officeDocument/2006/relationships/image" Target="../media/image5.jpeg"/><Relationship Id="rId10" Type="http://schemas.openxmlformats.org/officeDocument/2006/relationships/image" Target="../media/image25.jpeg"/><Relationship Id="rId4" Type="http://schemas.openxmlformats.org/officeDocument/2006/relationships/image" Target="../media/image23.jpeg"/><Relationship Id="rId9" Type="http://schemas.openxmlformats.org/officeDocument/2006/relationships/image" Target="../media/image14.jpe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eg"/><Relationship Id="rId11" Type="http://schemas.openxmlformats.org/officeDocument/2006/relationships/image" Target="../media/image34.jpeg"/><Relationship Id="rId5" Type="http://schemas.openxmlformats.org/officeDocument/2006/relationships/image" Target="../media/image31.jpeg"/><Relationship Id="rId10" Type="http://schemas.openxmlformats.org/officeDocument/2006/relationships/image" Target="../media/image5.jpeg"/><Relationship Id="rId4" Type="http://schemas.openxmlformats.org/officeDocument/2006/relationships/image" Target="../media/image30.jpeg"/><Relationship Id="rId9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39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jpeg"/><Relationship Id="rId11" Type="http://schemas.openxmlformats.org/officeDocument/2006/relationships/image" Target="../media/image37.png"/><Relationship Id="rId5" Type="http://schemas.openxmlformats.org/officeDocument/2006/relationships/image" Target="../media/image5.jpeg"/><Relationship Id="rId10" Type="http://schemas.openxmlformats.org/officeDocument/2006/relationships/image" Target="../media/image14.jpeg"/><Relationship Id="rId4" Type="http://schemas.openxmlformats.org/officeDocument/2006/relationships/image" Target="../media/image35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1.png"/><Relationship Id="rId7" Type="http://schemas.openxmlformats.org/officeDocument/2006/relationships/image" Target="../media/image25.jpeg"/><Relationship Id="rId12" Type="http://schemas.openxmlformats.org/officeDocument/2006/relationships/image" Target="../media/image4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jpeg"/><Relationship Id="rId11" Type="http://schemas.openxmlformats.org/officeDocument/2006/relationships/image" Target="../media/image14.jpeg"/><Relationship Id="rId5" Type="http://schemas.openxmlformats.org/officeDocument/2006/relationships/image" Target="../media/image5.jpeg"/><Relationship Id="rId10" Type="http://schemas.openxmlformats.org/officeDocument/2006/relationships/image" Target="../media/image12.jpeg"/><Relationship Id="rId4" Type="http://schemas.openxmlformats.org/officeDocument/2006/relationships/image" Target="../media/image40.jpe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.pn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jpeg"/><Relationship Id="rId9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1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jpeg"/><Relationship Id="rId5" Type="http://schemas.openxmlformats.org/officeDocument/2006/relationships/image" Target="../media/image5.jpe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image" Target="../media/image12.jpe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11" Type="http://schemas.openxmlformats.org/officeDocument/2006/relationships/image" Target="../media/image53.jpeg"/><Relationship Id="rId5" Type="http://schemas.openxmlformats.org/officeDocument/2006/relationships/image" Target="../media/image14.jpeg"/><Relationship Id="rId10" Type="http://schemas.openxmlformats.org/officeDocument/2006/relationships/image" Target="../media/image25.jpeg"/><Relationship Id="rId4" Type="http://schemas.openxmlformats.org/officeDocument/2006/relationships/image" Target="../media/image52.png"/><Relationship Id="rId9" Type="http://schemas.openxmlformats.org/officeDocument/2006/relationships/image" Target="../media/image11.png"/><Relationship Id="rId14" Type="http://schemas.openxmlformats.org/officeDocument/2006/relationships/image" Target="../media/image5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1.png"/><Relationship Id="rId7" Type="http://schemas.openxmlformats.org/officeDocument/2006/relationships/image" Target="../media/image25.jpeg"/><Relationship Id="rId12" Type="http://schemas.openxmlformats.org/officeDocument/2006/relationships/image" Target="../media/image6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8.png"/><Relationship Id="rId11" Type="http://schemas.openxmlformats.org/officeDocument/2006/relationships/image" Target="../media/image5.jpeg"/><Relationship Id="rId5" Type="http://schemas.openxmlformats.org/officeDocument/2006/relationships/image" Target="../media/image57.jpeg"/><Relationship Id="rId10" Type="http://schemas.openxmlformats.org/officeDocument/2006/relationships/image" Target="../media/image60.gif"/><Relationship Id="rId4" Type="http://schemas.openxmlformats.org/officeDocument/2006/relationships/image" Target="../media/image56.jpeg"/><Relationship Id="rId9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1.png"/><Relationship Id="rId7" Type="http://schemas.openxmlformats.org/officeDocument/2006/relationships/image" Target="../media/image6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4.jpeg"/><Relationship Id="rId5" Type="http://schemas.openxmlformats.org/officeDocument/2006/relationships/image" Target="../media/image63.png"/><Relationship Id="rId4" Type="http://schemas.openxmlformats.org/officeDocument/2006/relationships/image" Target="../media/image62.jpeg"/><Relationship Id="rId9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8.jpeg"/><Relationship Id="rId5" Type="http://schemas.openxmlformats.org/officeDocument/2006/relationships/image" Target="../media/image5.jpeg"/><Relationship Id="rId10" Type="http://schemas.openxmlformats.org/officeDocument/2006/relationships/image" Target="../media/image38.png"/><Relationship Id="rId4" Type="http://schemas.openxmlformats.org/officeDocument/2006/relationships/image" Target="../media/image67.jpeg"/><Relationship Id="rId9" Type="http://schemas.openxmlformats.org/officeDocument/2006/relationships/image" Target="../media/image7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6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5.jpeg"/><Relationship Id="rId5" Type="http://schemas.openxmlformats.org/officeDocument/2006/relationships/image" Target="../media/image38.png"/><Relationship Id="rId4" Type="http://schemas.openxmlformats.org/officeDocument/2006/relationships/image" Target="../media/image7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80.jpeg"/><Relationship Id="rId3" Type="http://schemas.openxmlformats.org/officeDocument/2006/relationships/image" Target="../media/image1.png"/><Relationship Id="rId7" Type="http://schemas.openxmlformats.org/officeDocument/2006/relationships/image" Target="../media/image78.jpe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7.png"/><Relationship Id="rId11" Type="http://schemas.openxmlformats.org/officeDocument/2006/relationships/image" Target="../media/image79.png"/><Relationship Id="rId5" Type="http://schemas.openxmlformats.org/officeDocument/2006/relationships/image" Target="../media/image5.jpeg"/><Relationship Id="rId15" Type="http://schemas.openxmlformats.org/officeDocument/2006/relationships/image" Target="../media/image13.png"/><Relationship Id="rId10" Type="http://schemas.openxmlformats.org/officeDocument/2006/relationships/image" Target="../media/image11.png"/><Relationship Id="rId4" Type="http://schemas.openxmlformats.org/officeDocument/2006/relationships/image" Target="../media/image76.jpeg"/><Relationship Id="rId9" Type="http://schemas.openxmlformats.org/officeDocument/2006/relationships/image" Target="../media/image61.png"/><Relationship Id="rId14" Type="http://schemas.openxmlformats.org/officeDocument/2006/relationships/image" Target="../media/image8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14.jpeg"/><Relationship Id="rId18" Type="http://schemas.openxmlformats.org/officeDocument/2006/relationships/image" Target="../media/image57.jpeg"/><Relationship Id="rId3" Type="http://schemas.openxmlformats.org/officeDocument/2006/relationships/image" Target="../media/image1.png"/><Relationship Id="rId7" Type="http://schemas.openxmlformats.org/officeDocument/2006/relationships/image" Target="../media/image84.jpeg"/><Relationship Id="rId12" Type="http://schemas.openxmlformats.org/officeDocument/2006/relationships/image" Target="../media/image89.jpeg"/><Relationship Id="rId17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9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jpeg"/><Relationship Id="rId11" Type="http://schemas.openxmlformats.org/officeDocument/2006/relationships/image" Target="../media/image88.jpeg"/><Relationship Id="rId5" Type="http://schemas.openxmlformats.org/officeDocument/2006/relationships/image" Target="../media/image83.jpeg"/><Relationship Id="rId15" Type="http://schemas.openxmlformats.org/officeDocument/2006/relationships/image" Target="../media/image51.png"/><Relationship Id="rId10" Type="http://schemas.openxmlformats.org/officeDocument/2006/relationships/image" Target="../media/image87.jpeg"/><Relationship Id="rId4" Type="http://schemas.openxmlformats.org/officeDocument/2006/relationships/image" Target="../media/image82.png"/><Relationship Id="rId9" Type="http://schemas.openxmlformats.org/officeDocument/2006/relationships/image" Target="../media/image86.jpeg"/><Relationship Id="rId14" Type="http://schemas.openxmlformats.org/officeDocument/2006/relationships/image" Target="../media/image9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1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11" Type="http://schemas.openxmlformats.org/officeDocument/2006/relationships/image" Target="../media/image5.jpeg"/><Relationship Id="rId5" Type="http://schemas.openxmlformats.org/officeDocument/2006/relationships/image" Target="../media/image93.png"/><Relationship Id="rId10" Type="http://schemas.openxmlformats.org/officeDocument/2006/relationships/image" Target="../media/image96.jpeg"/><Relationship Id="rId4" Type="http://schemas.openxmlformats.org/officeDocument/2006/relationships/image" Target="../media/image92.jpeg"/><Relationship Id="rId9" Type="http://schemas.openxmlformats.org/officeDocument/2006/relationships/image" Target="../media/image9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1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8.jpeg"/><Relationship Id="rId11" Type="http://schemas.openxmlformats.org/officeDocument/2006/relationships/image" Target="../media/image102.jpeg"/><Relationship Id="rId5" Type="http://schemas.openxmlformats.org/officeDocument/2006/relationships/image" Target="../media/image98.jpeg"/><Relationship Id="rId10" Type="http://schemas.openxmlformats.org/officeDocument/2006/relationships/image" Target="../media/image101.jpeg"/><Relationship Id="rId4" Type="http://schemas.openxmlformats.org/officeDocument/2006/relationships/image" Target="../media/image97.jpeg"/><Relationship Id="rId9" Type="http://schemas.openxmlformats.org/officeDocument/2006/relationships/image" Target="../media/image10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2.jpeg"/><Relationship Id="rId12" Type="http://schemas.openxmlformats.org/officeDocument/2006/relationships/image" Target="../media/image10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4.jpeg"/><Relationship Id="rId11" Type="http://schemas.openxmlformats.org/officeDocument/2006/relationships/image" Target="../media/image25.jpeg"/><Relationship Id="rId5" Type="http://schemas.openxmlformats.org/officeDocument/2006/relationships/image" Target="../media/image88.jpeg"/><Relationship Id="rId10" Type="http://schemas.openxmlformats.org/officeDocument/2006/relationships/image" Target="../media/image105.png"/><Relationship Id="rId4" Type="http://schemas.openxmlformats.org/officeDocument/2006/relationships/image" Target="../media/image103.jpeg"/><Relationship Id="rId9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yandex.ru/" TargetMode="External"/><Relationship Id="rId5" Type="http://schemas.openxmlformats.org/officeDocument/2006/relationships/hyperlink" Target="http://www.consultant.ru/document/cons_doc_LAW_10699/" TargetMode="External"/><Relationship Id="rId4" Type="http://schemas.openxmlformats.org/officeDocument/2006/relationships/hyperlink" Target="http://www.consultant.ru/document/cons_doc_LAW_28399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Google Shape;84;p1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0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Google Shape;85;p1"/>
          <p:cNvSpPr txBox="1">
            <a:spLocks noGrp="1"/>
          </p:cNvSpPr>
          <p:nvPr>
            <p:ph type="ctrTitle"/>
          </p:nvPr>
        </p:nvSpPr>
        <p:spPr>
          <a:xfrm>
            <a:off x="971550" y="258763"/>
            <a:ext cx="7772400" cy="122237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ru-RU" sz="2000" smtClean="0">
                <a:latin typeface="Calibri" pitchFamily="34" charset="0"/>
                <a:cs typeface="Arial" charset="0"/>
                <a:sym typeface="Calibri" pitchFamily="34" charset="0"/>
              </a:rPr>
              <a:t>Муниципальное учреждение дополнительного образования </a:t>
            </a:r>
            <a:br>
              <a:rPr lang="ru-RU" sz="2000" smtClean="0">
                <a:latin typeface="Calibri" pitchFamily="34" charset="0"/>
                <a:cs typeface="Arial" charset="0"/>
                <a:sym typeface="Calibri" pitchFamily="34" charset="0"/>
              </a:rPr>
            </a:br>
            <a:r>
              <a:rPr lang="ru-RU" sz="2000" smtClean="0">
                <a:latin typeface="Calibri" pitchFamily="34" charset="0"/>
                <a:cs typeface="Arial" charset="0"/>
                <a:sym typeface="Calibri" pitchFamily="34" charset="0"/>
              </a:rPr>
              <a:t> “Центр психолого-педагогической, медицинской</a:t>
            </a:r>
            <a:br>
              <a:rPr lang="ru-RU" sz="2000" smtClean="0">
                <a:latin typeface="Calibri" pitchFamily="34" charset="0"/>
                <a:cs typeface="Arial" charset="0"/>
                <a:sym typeface="Calibri" pitchFamily="34" charset="0"/>
              </a:rPr>
            </a:br>
            <a:r>
              <a:rPr lang="ru-RU" sz="2000" smtClean="0">
                <a:latin typeface="Calibri" pitchFamily="34" charset="0"/>
                <a:cs typeface="Arial" charset="0"/>
                <a:sym typeface="Calibri" pitchFamily="34" charset="0"/>
              </a:rPr>
              <a:t> и социальной помощи” </a:t>
            </a:r>
          </a:p>
        </p:txBody>
      </p:sp>
      <p:sp>
        <p:nvSpPr>
          <p:cNvPr id="14339" name="Google Shape;86;p1"/>
          <p:cNvSpPr txBox="1">
            <a:spLocks noGrp="1"/>
          </p:cNvSpPr>
          <p:nvPr>
            <p:ph type="subTitle" idx="1"/>
          </p:nvPr>
        </p:nvSpPr>
        <p:spPr>
          <a:xfrm>
            <a:off x="3946525" y="4313238"/>
            <a:ext cx="4600575" cy="1338262"/>
          </a:xfrm>
        </p:spPr>
        <p:txBody>
          <a:bodyPr>
            <a:spAutoFit/>
          </a:bodyPr>
          <a:lstStyle/>
          <a:p>
            <a:pPr algn="l" eaLnBrk="1" hangingPunct="1">
              <a:lnSpc>
                <a:spcPct val="90000"/>
              </a:lnSpc>
              <a:spcBef>
                <a:spcPts val="363"/>
              </a:spcBef>
              <a:spcAft>
                <a:spcPct val="0"/>
              </a:spcAft>
              <a:buClr>
                <a:srgbClr val="000000"/>
              </a:buClr>
              <a:buSzPts val="1800"/>
            </a:pPr>
            <a:r>
              <a:rPr lang="ru-RU" sz="2000" smtClean="0">
                <a:solidFill>
                  <a:srgbClr val="000000"/>
                </a:solidFill>
                <a:latin typeface="Calibri" pitchFamily="34" charset="0"/>
                <a:cs typeface="Arial" charset="0"/>
                <a:sym typeface="Calibri" pitchFamily="34" charset="0"/>
              </a:rPr>
              <a:t>Составители: </a:t>
            </a:r>
          </a:p>
          <a:p>
            <a:pPr algn="l" eaLnBrk="1" hangingPunct="1">
              <a:lnSpc>
                <a:spcPct val="90000"/>
              </a:lnSpc>
              <a:spcBef>
                <a:spcPts val="363"/>
              </a:spcBef>
              <a:spcAft>
                <a:spcPct val="0"/>
              </a:spcAft>
              <a:buClr>
                <a:srgbClr val="000000"/>
              </a:buClr>
              <a:buSzPts val="1800"/>
            </a:pPr>
            <a:r>
              <a:rPr lang="ru-RU" sz="2000" smtClean="0">
                <a:solidFill>
                  <a:srgbClr val="00000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Петрова Евгения Евгеньевна,</a:t>
            </a:r>
          </a:p>
          <a:p>
            <a:pPr algn="l" eaLnBrk="1" hangingPunct="1">
              <a:lnSpc>
                <a:spcPct val="90000"/>
              </a:lnSpc>
              <a:spcBef>
                <a:spcPts val="363"/>
              </a:spcBef>
              <a:spcAft>
                <a:spcPct val="0"/>
              </a:spcAft>
              <a:buClr>
                <a:srgbClr val="000000"/>
              </a:buClr>
              <a:buSzPts val="1800"/>
            </a:pPr>
            <a:r>
              <a:rPr lang="ru-RU" sz="2000" smtClean="0">
                <a:solidFill>
                  <a:srgbClr val="00000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Мокрецова Светлана Владимировна</a:t>
            </a:r>
            <a:r>
              <a:rPr lang="ru-RU" sz="2000" smtClean="0">
                <a:latin typeface="Calibri" pitchFamily="34" charset="0"/>
                <a:cs typeface="Arial" charset="0"/>
                <a:sym typeface="Calibri" pitchFamily="34" charset="0"/>
              </a:rPr>
              <a:t>, </a:t>
            </a:r>
          </a:p>
          <a:p>
            <a:pPr algn="l" eaLnBrk="1" hangingPunct="1">
              <a:lnSpc>
                <a:spcPct val="90000"/>
              </a:lnSpc>
              <a:spcBef>
                <a:spcPts val="363"/>
              </a:spcBef>
              <a:spcAft>
                <a:spcPct val="0"/>
              </a:spcAft>
              <a:buClr>
                <a:srgbClr val="000000"/>
              </a:buClr>
              <a:buSzPts val="1800"/>
            </a:pPr>
            <a:r>
              <a:rPr lang="ru-RU" sz="2000" smtClean="0">
                <a:solidFill>
                  <a:srgbClr val="00000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педагоги дополнительного образования</a:t>
            </a:r>
            <a:endParaRPr lang="ru-RU" sz="20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4340" name="Google Shape;87;p1"/>
          <p:cNvSpPr>
            <a:spLocks noChangeArrowheads="1"/>
          </p:cNvSpPr>
          <p:nvPr/>
        </p:nvSpPr>
        <p:spPr bwMode="auto">
          <a:xfrm>
            <a:off x="2171700" y="3424238"/>
            <a:ext cx="53070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>
            <a:spAutoFit/>
          </a:bodyPr>
          <a:lstStyle/>
          <a:p>
            <a:pPr>
              <a:buClr>
                <a:srgbClr val="000000"/>
              </a:buClr>
              <a:buSzPts val="2800"/>
              <a:buFont typeface="Arial" charset="0"/>
              <a:buNone/>
            </a:pPr>
            <a:r>
              <a:rPr lang="ru-RU" sz="2800" b="1"/>
              <a:t>Уголовный кодекс в ребусах</a:t>
            </a:r>
            <a:endParaRPr lang="ru-RU"/>
          </a:p>
        </p:txBody>
      </p:sp>
      <p:sp>
        <p:nvSpPr>
          <p:cNvPr id="14341" name="Google Shape;88;p1"/>
          <p:cNvSpPr>
            <a:spLocks noChangeArrowheads="1"/>
          </p:cNvSpPr>
          <p:nvPr/>
        </p:nvSpPr>
        <p:spPr bwMode="auto">
          <a:xfrm>
            <a:off x="3430588" y="6159500"/>
            <a:ext cx="2619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>
            <a:spAutoFit/>
          </a:bodyPr>
          <a:lstStyle/>
          <a:p>
            <a:pPr algn="just">
              <a:buClr>
                <a:srgbClr val="000000"/>
              </a:buClr>
              <a:buSzPts val="1800"/>
              <a:buFont typeface="Arial" charset="0"/>
              <a:buNone/>
            </a:pPr>
            <a:r>
              <a:rPr lang="ru-RU" sz="2000"/>
              <a:t>Сыктывкар, 2022 г.</a:t>
            </a:r>
          </a:p>
        </p:txBody>
      </p:sp>
      <p:sp>
        <p:nvSpPr>
          <p:cNvPr id="14342" name="Google Shape;89;p1"/>
          <p:cNvSpPr>
            <a:spLocks noChangeArrowheads="1"/>
          </p:cNvSpPr>
          <p:nvPr/>
        </p:nvSpPr>
        <p:spPr bwMode="auto">
          <a:xfrm>
            <a:off x="1504950" y="2322513"/>
            <a:ext cx="67056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ts val="2400"/>
              <a:buFont typeface="Arial" charset="0"/>
              <a:buNone/>
            </a:pPr>
            <a:r>
              <a:rPr lang="ru-RU" sz="2200">
                <a:latin typeface="Calibri" pitchFamily="34" charset="0"/>
                <a:sym typeface="Calibri" pitchFamily="34" charset="0"/>
              </a:rPr>
              <a:t>III </a:t>
            </a:r>
            <a:r>
              <a:rPr lang="ru-RU" sz="2200">
                <a:sym typeface="Calibri" pitchFamily="34" charset="0"/>
              </a:rPr>
              <a:t>Всероссийский педагогический конкурс</a:t>
            </a:r>
            <a:r>
              <a:rPr lang="ru-RU" sz="2200">
                <a:latin typeface="Calibri" pitchFamily="34" charset="0"/>
                <a:sym typeface="Calibri" pitchFamily="34" charset="0"/>
              </a:rPr>
              <a:t> </a:t>
            </a:r>
            <a:endParaRPr lang="ru-RU" sz="2200">
              <a:sym typeface="Calibri" pitchFamily="34" charset="0"/>
            </a:endParaRPr>
          </a:p>
          <a:p>
            <a:pPr algn="ctr">
              <a:buClr>
                <a:srgbClr val="000000"/>
              </a:buClr>
              <a:buSzPts val="2400"/>
              <a:buFont typeface="Arial" charset="0"/>
              <a:buNone/>
            </a:pPr>
            <a:r>
              <a:rPr lang="ru-RU" sz="2200">
                <a:latin typeface="Calibri" pitchFamily="34" charset="0"/>
                <a:sym typeface="Calibri" pitchFamily="34" charset="0"/>
              </a:rPr>
              <a:t>“Моя </a:t>
            </a:r>
            <a:r>
              <a:rPr lang="ru-RU" sz="2200">
                <a:sym typeface="Calibri" pitchFamily="34" charset="0"/>
              </a:rPr>
              <a:t>лучшая </a:t>
            </a:r>
            <a:r>
              <a:rPr lang="ru-RU" sz="2200">
                <a:latin typeface="Calibri" pitchFamily="34" charset="0"/>
                <a:sym typeface="Calibri" pitchFamily="34" charset="0"/>
              </a:rPr>
              <a:t>презентация”</a:t>
            </a:r>
            <a:endParaRPr lang="ru-RU" sz="2200"/>
          </a:p>
          <a:p>
            <a:pPr algn="ctr">
              <a:spcBef>
                <a:spcPts val="475"/>
              </a:spcBef>
              <a:buClr>
                <a:srgbClr val="000000"/>
              </a:buClr>
              <a:buSzPts val="2400"/>
              <a:buFont typeface="Arial" charset="0"/>
              <a:buNone/>
            </a:pPr>
            <a:endParaRPr lang="ru-RU" sz="2200">
              <a:sym typeface="Calibri" pitchFamily="34" charset="0"/>
            </a:endParaRPr>
          </a:p>
          <a:p>
            <a:pPr algn="just">
              <a:spcBef>
                <a:spcPts val="475"/>
              </a:spcBef>
              <a:buClr>
                <a:srgbClr val="000000"/>
              </a:buClr>
              <a:buSzPts val="2400"/>
              <a:buFont typeface="Arial" charset="0"/>
              <a:buNone/>
            </a:pPr>
            <a:endParaRPr lang="ru-RU" sz="2400">
              <a:sym typeface="Calibri" pitchFamily="34" charset="0"/>
            </a:endParaRPr>
          </a:p>
        </p:txBody>
      </p:sp>
      <p:pic>
        <p:nvPicPr>
          <p:cNvPr id="14343" name="Google Shape;90;p1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46525" y="1344613"/>
            <a:ext cx="1589088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Google Shape;95;p2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Google Shape;96;p2"/>
          <p:cNvSpPr txBox="1">
            <a:spLocks noGrp="1"/>
          </p:cNvSpPr>
          <p:nvPr>
            <p:ph type="ctrTitle" idx="4294967295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algn="ctr" eaLnBrk="1" hangingPunct="1">
              <a:buSzPts val="1400"/>
            </a:pPr>
            <a:r>
              <a:rPr lang="ru-RU" sz="4400" b="1" i="1" smtClean="0">
                <a:solidFill>
                  <a:srgbClr val="953735"/>
                </a:solidFill>
                <a:latin typeface="Calibri" pitchFamily="34" charset="0"/>
                <a:cs typeface="Arial" charset="0"/>
                <a:sym typeface="Calibri" pitchFamily="34" charset="0"/>
              </a:rPr>
              <a:t/>
            </a:r>
            <a:br>
              <a:rPr lang="ru-RU" sz="4400" b="1" i="1" smtClean="0">
                <a:solidFill>
                  <a:srgbClr val="953735"/>
                </a:solidFill>
                <a:latin typeface="Calibri" pitchFamily="34" charset="0"/>
                <a:cs typeface="Arial" charset="0"/>
                <a:sym typeface="Calibri" pitchFamily="34" charset="0"/>
              </a:rPr>
            </a:br>
            <a:endParaRPr lang="ru-RU" sz="4400" b="1" i="1" smtClean="0">
              <a:solidFill>
                <a:srgbClr val="953735"/>
              </a:solidFill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6387" name="Google Shape;97;p2"/>
          <p:cNvSpPr txBox="1">
            <a:spLocks noGrp="1"/>
          </p:cNvSpPr>
          <p:nvPr>
            <p:ph type="subTitle" idx="4294967295"/>
          </p:nvPr>
        </p:nvSpPr>
        <p:spPr>
          <a:xfrm>
            <a:off x="862013" y="1085850"/>
            <a:ext cx="7526337" cy="3205163"/>
          </a:xfrm>
        </p:spPr>
        <p:txBody>
          <a:bodyPr/>
          <a:lstStyle/>
          <a:p>
            <a:pPr marL="457200" indent="-381000" algn="just" eaLnBrk="1" hangingPunct="1">
              <a:buSzPts val="2400"/>
              <a:buFont typeface="Calibri" pitchFamily="34" charset="0"/>
              <a:buChar char="●"/>
            </a:pP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Презентация предназначена для категории учащихся 15-17 лет.</a:t>
            </a:r>
          </a:p>
          <a:p>
            <a:pPr marL="457200" indent="-381000" algn="just" eaLnBrk="1" hangingPunct="1">
              <a:buSzPts val="3200"/>
            </a:pPr>
            <a:endParaRPr lang="ru-RU" sz="2400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457200" indent="-381000" algn="just" eaLnBrk="1" hangingPunct="1">
              <a:spcBef>
                <a:spcPts val="475"/>
              </a:spcBef>
              <a:buSzPts val="2400"/>
              <a:buFont typeface="Arial" charset="0"/>
              <a:buChar char="●"/>
            </a:pP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Используется на занятиях дополнительной общеобразовательной программы-дополнительной общеразвивающей программы “Найди себя” с учащимися 9-ых классов,</a:t>
            </a:r>
            <a:r>
              <a:rPr lang="ru-RU" sz="2400" smtClean="0">
                <a:latin typeface="Arial" charset="0"/>
                <a:cs typeface="Arial" charset="0"/>
                <a:sym typeface="Calibri" pitchFamily="34" charset="0"/>
              </a:rPr>
              <a:t> </a:t>
            </a: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 а также на внеклассных мероприятиях, направленных на правовое просвещение.</a:t>
            </a:r>
          </a:p>
          <a:p>
            <a:pPr marL="457200" indent="-381000" algn="just" eaLnBrk="1" hangingPunct="1">
              <a:spcBef>
                <a:spcPts val="475"/>
              </a:spcBef>
              <a:buSzPts val="3200"/>
            </a:pPr>
            <a:endParaRPr lang="ru-RU" sz="2400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457200" indent="-381000" algn="just" eaLnBrk="1" hangingPunct="1">
              <a:spcBef>
                <a:spcPts val="475"/>
              </a:spcBef>
              <a:buSzPts val="3200"/>
            </a:pPr>
            <a:endParaRPr lang="ru-RU" sz="24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16388" name="Google Shape;98;p2" descr="http://s2.hostingkartinok.com/uploads/images/2012/07/bce45a830a90efcd1eca3e0466fbadd9.pn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9813" y="4600575"/>
            <a:ext cx="741680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Google Shape;103;p3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Google Shape;104;p3"/>
          <p:cNvSpPr txBox="1">
            <a:spLocks noGrp="1"/>
          </p:cNvSpPr>
          <p:nvPr>
            <p:ph type="ctrTitle" idx="4294967295"/>
          </p:nvPr>
        </p:nvSpPr>
        <p:spPr>
          <a:xfrm>
            <a:off x="827088" y="620713"/>
            <a:ext cx="7772400" cy="1470025"/>
          </a:xfrm>
        </p:spPr>
        <p:txBody>
          <a:bodyPr/>
          <a:lstStyle/>
          <a:p>
            <a:pPr algn="ctr" eaLnBrk="1" hangingPunct="1">
              <a:buSzPts val="1400"/>
            </a:pPr>
            <a:r>
              <a:rPr lang="ru-RU" sz="4400" b="1" i="1" smtClean="0">
                <a:solidFill>
                  <a:srgbClr val="953734"/>
                </a:solidFill>
                <a:latin typeface="Calibri" pitchFamily="34" charset="0"/>
                <a:cs typeface="Arial" charset="0"/>
                <a:sym typeface="Calibri" pitchFamily="34" charset="0"/>
              </a:rPr>
              <a:t>Уголовный кодекс</a:t>
            </a:r>
            <a:r>
              <a:rPr lang="ru-RU" sz="4400" b="1" i="1" smtClean="0">
                <a:solidFill>
                  <a:srgbClr val="953734"/>
                </a:solidFill>
                <a:latin typeface="Arial" charset="0"/>
                <a:cs typeface="Arial" charset="0"/>
                <a:sym typeface="Calibri" pitchFamily="34" charset="0"/>
              </a:rPr>
              <a:t/>
            </a:r>
            <a:br>
              <a:rPr lang="ru-RU" sz="4400" b="1" i="1" smtClean="0">
                <a:solidFill>
                  <a:srgbClr val="953734"/>
                </a:solidFill>
                <a:latin typeface="Arial" charset="0"/>
                <a:cs typeface="Arial" charset="0"/>
                <a:sym typeface="Calibri" pitchFamily="34" charset="0"/>
              </a:rPr>
            </a:br>
            <a:r>
              <a:rPr lang="ru-RU" sz="4400" b="1" i="1" smtClean="0">
                <a:solidFill>
                  <a:srgbClr val="953734"/>
                </a:solidFill>
                <a:latin typeface="Calibri" pitchFamily="34" charset="0"/>
                <a:cs typeface="Arial" charset="0"/>
                <a:sym typeface="Calibri" pitchFamily="34" charset="0"/>
              </a:rPr>
              <a:t> в ребусах</a:t>
            </a:r>
          </a:p>
        </p:txBody>
      </p:sp>
      <p:sp>
        <p:nvSpPr>
          <p:cNvPr id="18435" name="Google Shape;105;p3"/>
          <p:cNvSpPr txBox="1">
            <a:spLocks noGrp="1"/>
          </p:cNvSpPr>
          <p:nvPr>
            <p:ph type="subTitle" idx="4294967295"/>
          </p:nvPr>
        </p:nvSpPr>
        <p:spPr>
          <a:xfrm>
            <a:off x="1403350" y="2171700"/>
            <a:ext cx="6400800" cy="2001838"/>
          </a:xfrm>
        </p:spPr>
        <p:txBody>
          <a:bodyPr/>
          <a:lstStyle/>
          <a:p>
            <a:pPr algn="just" eaLnBrk="1" hangingPunct="1">
              <a:buClr>
                <a:srgbClr val="0070C0"/>
              </a:buClr>
            </a:pPr>
            <a:r>
              <a:rPr lang="ru-RU" sz="3000" b="1" i="1" smtClean="0">
                <a:solidFill>
                  <a:srgbClr val="0070C0"/>
                </a:solidFill>
                <a:latin typeface="Calibri" pitchFamily="34" charset="0"/>
                <a:cs typeface="Arial" charset="0"/>
                <a:sym typeface="Calibri" pitchFamily="34" charset="0"/>
              </a:rPr>
              <a:t>«Изо ста кроликов никогда не составится лошадь, изо ста подозрений никогда не составится доказательство».   Чьи это слова?</a:t>
            </a:r>
          </a:p>
        </p:txBody>
      </p:sp>
      <p:pic>
        <p:nvPicPr>
          <p:cNvPr id="18436" name="Google Shape;106;p3" descr="http://s2.hostingkartinok.com/uploads/images/2012/07/bce45a830a90efcd1eca3e0466fbadd9.pn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4888" y="4594225"/>
            <a:ext cx="741680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Google Shape;111;p4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" name="Google Shape;112;p4"/>
          <p:cNvSpPr txBox="1">
            <a:spLocks noGrp="1"/>
          </p:cNvSpPr>
          <p:nvPr>
            <p:ph type="body" idx="4294967295"/>
          </p:nvPr>
        </p:nvSpPr>
        <p:spPr>
          <a:xfrm>
            <a:off x="457200" y="5084763"/>
            <a:ext cx="8229600" cy="1368425"/>
          </a:xfrm>
        </p:spPr>
        <p:txBody>
          <a:bodyPr/>
          <a:lstStyle/>
          <a:p>
            <a:pPr algn="just" eaLnBrk="1" hangingPunct="1">
              <a:buClr>
                <a:srgbClr val="002060"/>
              </a:buClr>
              <a:buSzPts val="2400"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Преступление - общественно-опасное деяние, запрещённое Уголовным кодексом под угрозой наказания  (часть 1 статьи 14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20483" name="Google Shape;113;p4" descr="https://cdn1.lockerdome.com/uploads/d473ccdd4da56030d1840f93fccfb16bebd345d4f61b34fd9d0d46a9e111b2db_large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6013" y="549275"/>
            <a:ext cx="19431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Google Shape;114;p4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303213"/>
            <a:ext cx="576262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Google Shape;115;p4" descr="https://upload.wikimedia.org/wikipedia/commons/thumb/6/63/Thailand_road_sign_%E0%B8%99-9.svg/600px-Thailand_road_sign_%E0%B8%99-9.svg.pn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9700" y="500063"/>
            <a:ext cx="20161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Google Shape;116;p4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5825" y="341313"/>
            <a:ext cx="5762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Google Shape;117;p4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96213" y="341313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Google Shape;118;p4" descr="https://im0-tub-ru.yandex.net/i?id=61fde2aab772429bdfcfd1cc196aec00-l&amp;n=13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58888" y="3141663"/>
            <a:ext cx="1728787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Google Shape;119;p4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3136900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Google Shape;120;p4" descr="http://alphabetonline.ru/images/letters2/e/e8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80063" y="3141663"/>
            <a:ext cx="1368425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Google Shape;125;p5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6" name="Google Shape;126;p5"/>
          <p:cNvSpPr txBox="1">
            <a:spLocks noGrp="1"/>
          </p:cNvSpPr>
          <p:nvPr>
            <p:ph type="body" idx="4294967295"/>
          </p:nvPr>
        </p:nvSpPr>
        <p:spPr>
          <a:xfrm>
            <a:off x="457200" y="5013325"/>
            <a:ext cx="8229600" cy="1000125"/>
          </a:xfrm>
        </p:spPr>
        <p:txBody>
          <a:bodyPr/>
          <a:lstStyle/>
          <a:p>
            <a:pPr algn="just" eaLnBrk="1" hangingPunct="1">
              <a:buClr>
                <a:srgbClr val="002060"/>
              </a:buClr>
              <a:buSzPts val="2400"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Кража – тайное хищение чужого имущества (часть 1 статьи 158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22531" name="Google Shape;127;p5" descr="http://uploads.webflow.com/53d940150cd63a7a7c52f945/53f3ab414d25398736c0cb7d_thermohot.pn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1628775"/>
            <a:ext cx="2590800" cy="243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Google Shape;128;p5" descr="https://yt3.ggpht.com/a-/AAuE7mCiWyYuTdWZ6LShydBLFbPQIoselmQqNSvaUA=s240-mo-c-c0xffffffff-rj-k-no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58888" y="1773238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Google Shape;129;p5" descr="https://upload.wikimedia.org/wikipedia/commons/thumb/0/08/Un1.svg/1200px-Un1.svg.pn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72225" y="663575"/>
            <a:ext cx="5762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Google Shape;130;p5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92800" y="692150"/>
            <a:ext cx="4794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Google Shape;131;p5" descr="https://www.pngarts.com/files/3/Number-3-Transparent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43513" y="612775"/>
            <a:ext cx="647700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Google Shape;132;p5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851650" y="663575"/>
            <a:ext cx="539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Google Shape;137;p6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8" name="Google Shape;138;p6"/>
          <p:cNvSpPr txBox="1">
            <a:spLocks noGrp="1"/>
          </p:cNvSpPr>
          <p:nvPr>
            <p:ph type="body" idx="4294967295"/>
          </p:nvPr>
        </p:nvSpPr>
        <p:spPr>
          <a:xfrm>
            <a:off x="457200" y="5229225"/>
            <a:ext cx="8229600" cy="904875"/>
          </a:xfrm>
        </p:spPr>
        <p:txBody>
          <a:bodyPr/>
          <a:lstStyle/>
          <a:p>
            <a:pPr algn="just" eaLnBrk="1" hangingPunct="1">
              <a:buClr>
                <a:srgbClr val="002060"/>
              </a:buClr>
              <a:buSzPts val="2400"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Грабёж – открытое хищение чужого имущества (часть 1 статьи 161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24579" name="Google Shape;139;p6" descr="https://www.encuentos.com/wp-content/uploads/2014/05/sapo-sapito-se-enfada-con-alejo-1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1628775"/>
            <a:ext cx="338455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Google Shape;140;p6" descr="https://ds04.infourok.ru/uploads/ex/074c/000e72b3-25cf38c8/img19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94188" y="1628775"/>
            <a:ext cx="4392612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Google Shape;141;p6" descr="https://yt3.ggpht.com/a-/AAuE7mCiWyYuTdWZ6LShydBLFbPQIoselmQqNSvaUA=s240-mo-c-c0xffffffff-rj-k-no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0113" y="549275"/>
            <a:ext cx="8731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Google Shape;142;p6" descr="https://avatars.mds.yandex.net/get-pdb/901820/23c1956f-c6ee-4d13-9a1e-0fa9f9d65b41/s1200?webp=false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24213" y="515938"/>
            <a:ext cx="854075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Google Shape;143;p6" descr="https://ya-webdesign.com/images/equal-clipart-equal-sign-7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51050" y="638175"/>
            <a:ext cx="7921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Google Shape;148;p7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9" name="Google Shape;149;p7"/>
          <p:cNvSpPr txBox="1">
            <a:spLocks noGrp="1"/>
          </p:cNvSpPr>
          <p:nvPr>
            <p:ph type="body" idx="4294967295"/>
          </p:nvPr>
        </p:nvSpPr>
        <p:spPr>
          <a:xfrm>
            <a:off x="457200" y="4738688"/>
            <a:ext cx="8229600" cy="1643062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rgbClr val="002060"/>
              </a:buClr>
              <a:buSzPts val="2400"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Разбой, то есть нападение в целях хищения чужого имущества, совершенное с применением насилия, опасного для жизни или здоровья, либо с угрозой применения такого насилия (статья 162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26627" name="Google Shape;150;p7" descr="https://as2.ftcdn.net/jpg/01/24/12/23/1000_F_124122375_rxjpUts2YZ8KJTiBBAa5gnK53STrMCt4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1317625"/>
            <a:ext cx="287972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Google Shape;151;p7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27313" y="855663"/>
            <a:ext cx="576262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Google Shape;152;p7" descr="https://abvgdee.ru/images/kartinki/alfavit9/z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03575" y="1346200"/>
            <a:ext cx="259238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Google Shape;153;p7" descr="http://apadrc.org/wp-content/uploads/2013/02/steppingintoconflictoriginal.jp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84888" y="1401763"/>
            <a:ext cx="2374900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Google Shape;158;p8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9" name="Google Shape;159;p8"/>
          <p:cNvSpPr txBox="1">
            <a:spLocks noGrp="1"/>
          </p:cNvSpPr>
          <p:nvPr>
            <p:ph type="body" idx="4294967295"/>
          </p:nvPr>
        </p:nvSpPr>
        <p:spPr>
          <a:xfrm>
            <a:off x="457200" y="3567113"/>
            <a:ext cx="8229600" cy="2705100"/>
          </a:xfrm>
        </p:spPr>
        <p:txBody>
          <a:bodyPr/>
          <a:lstStyle/>
          <a:p>
            <a:pPr algn="just" eaLnBrk="1" hangingPunct="1">
              <a:lnSpc>
                <a:spcPct val="70000"/>
              </a:lnSpc>
              <a:buClr>
                <a:srgbClr val="002060"/>
              </a:buClr>
              <a:buSzPts val="2400"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Вымогательство - требование передачи чужого имущества или права на имущество или совершения других действий имущественного характера под угрозой применения насилия либо уничтожения или повреждения чужого имущества, а равно под угрозой распространения сведений, позорящих потерпевшего или его близких, либо иных сведений, которые могут причинить существенный вред правам или законным интересам потерпевшего или его близких (статья  163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28675" name="Google Shape;160;p8" descr="http://www.doribax.ru/wp-content/uploads/2017/03/1-4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988" y="1103313"/>
            <a:ext cx="340995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Google Shape;161;p8" descr="https://i.pinimg.com/736x/64/3d/90/643d90e4cbf60ce0e970d35ea0e0d52f--alphabet-letters-templates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47813" y="701675"/>
            <a:ext cx="442912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Google Shape;162;p8" descr="https://www.pngarts.com/files/3/Number-3-Transparent.pn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08200" y="576263"/>
            <a:ext cx="649288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Google Shape;163;p8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9538" y="642938"/>
            <a:ext cx="4794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Google Shape;164;p8" descr="https://upload.wikimedia.org/wikipedia/commons/thumb/0/08/Un1.svg/1200px-Un1.svg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46413" y="642938"/>
            <a:ext cx="57626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Google Shape;165;p8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492500" y="642938"/>
            <a:ext cx="539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Google Shape;166;p8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65213" y="525463"/>
            <a:ext cx="5000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Google Shape;167;p8" descr="https://www.passionforum.ru/upload/159/u15989/096/5e3584c1.pn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61975" y="701675"/>
            <a:ext cx="531813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3" name="Google Shape;168;p8" descr="https://optomamarf.ru/files/e19/e19c6b8c7e78199f63f763f891cd6e09.jpg"/>
          <p:cNvPicPr preferRelativeResize="0"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421188" y="1198563"/>
            <a:ext cx="1944687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Google Shape;169;p8"/>
          <p:cNvPicPr preferRelativeResize="0"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rot="7037922">
            <a:off x="4463257" y="1121569"/>
            <a:ext cx="1473200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5" name="Google Shape;170;p8" descr="https://www.pngarts.com/files/3/Number-3-Transparent.pn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64100" y="1087438"/>
            <a:ext cx="569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6" name="Google Shape;171;p8"/>
          <p:cNvPicPr preferRelativeResize="0"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719888" y="1898650"/>
            <a:ext cx="200977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7" name="Google Shape;172;p8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212138" y="1582738"/>
            <a:ext cx="576262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Google Shape;177;p9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8" name="Google Shape;178;p9"/>
          <p:cNvSpPr txBox="1">
            <a:spLocks noGrp="1"/>
          </p:cNvSpPr>
          <p:nvPr>
            <p:ph type="body" idx="1"/>
          </p:nvPr>
        </p:nvSpPr>
        <p:spPr>
          <a:xfrm>
            <a:off x="603250" y="4795838"/>
            <a:ext cx="8081963" cy="1562100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400"/>
              <a:buFont typeface="Arial" charset="0"/>
              <a:buNone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Мошенничество -  хищение чужого имущества или приобретение права на чужое имущество путем обмана или злоупотребления доверием (часть 1 статьи 159 УК РФ). 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30723" name="Google Shape;179;p9" descr="https://chocomart.kz/upload/e9/e9683e85854ea3e7f7779bbf190d8ab3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563" y="1079500"/>
            <a:ext cx="15113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Google Shape;180;p9" descr="https://www.tipografiya-tver.ru/wp-content/uploads/2015/11/cenni-1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44750" y="1592263"/>
            <a:ext cx="2055813" cy="184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Google Shape;181;p9" descr="ÑÐµÐºÐ¸ Ð¸Ð· Ð¼Ð°Ð³Ð°Ð·Ð¸Ð½Ð¾Ð².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7900" y="2133600"/>
            <a:ext cx="1530350" cy="221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Google Shape;182;p9" descr="https://static.turbosquid.com/Preview/2015/02/26__17_27_56/screenshot010.png41b80918-af26-4a24-bb5e-ab0d1045912dOriginal.jp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59563" y="2636838"/>
            <a:ext cx="16891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Google Shape;183;p9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9100" y="642938"/>
            <a:ext cx="48101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Google Shape;184;p9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82638" y="527050"/>
            <a:ext cx="5000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Google Shape;185;p9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885113" y="2349500"/>
            <a:ext cx="576262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Google Shape;186;p9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27763" y="1989138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1" name="Google Shape;187;p9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995738" y="1692275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2" name="Google Shape;188;p9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44750" y="1673225"/>
            <a:ext cx="5762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3" name="Google Shape;189;p9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773238" y="1079500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4" name="Google Shape;190;p9" descr="https://abvgdee.ru/images/kartinki/alfavit9/o.jp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219200" y="603250"/>
            <a:ext cx="579438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Google Shape;195;p10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6" name="Google Shape;196;p10"/>
          <p:cNvSpPr txBox="1">
            <a:spLocks noGrp="1"/>
          </p:cNvSpPr>
          <p:nvPr>
            <p:ph type="body" idx="1"/>
          </p:nvPr>
        </p:nvSpPr>
        <p:spPr>
          <a:xfrm>
            <a:off x="647700" y="5373688"/>
            <a:ext cx="7864475" cy="1054100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400"/>
              <a:buFont typeface="Arial" charset="0"/>
              <a:buNone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Хулиганство - грубое нарушение общественного порядка, выражающее явное неуважение к обществу (статья 213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32771" name="Google Shape;197;p10" descr="http://stroynaya-zhizn.ru/wp-content/uploads/2018/12/hurma-7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" y="908050"/>
            <a:ext cx="2219325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Google Shape;198;p1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90763" y="411163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Google Shape;199;p1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8175" y="411163"/>
            <a:ext cx="5762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Google Shape;200;p1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0025" y="417513"/>
            <a:ext cx="576263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Google Shape;201;p10" descr="https://img-s3.onedio.com/id-5745743294e8e9c30e2a72e0/rev-0/raw/s-be79d47fa19ea8892179abb426f95f7a13291773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4488" y="1298575"/>
            <a:ext cx="2376487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Google Shape;202;p10" descr="https://www.pngarts.com/files/3/Number-3-Transparent.pn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73713" y="571500"/>
            <a:ext cx="647700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Google Shape;203;p10" descr="https://upload.wikimedia.org/wikipedia/commons/thumb/0/08/Un1.svg/1200px-Un1.svg.png"/>
          <p:cNvPicPr preferRelativeResize="0">
            <a:picLocks noChangeAspect="1" noChangeArrowheads="1"/>
          </p:cNvPicPr>
          <p:nvPr>
            <p:ph type="body" idx="1"/>
          </p:nvPr>
        </p:nvPicPr>
        <p:blipFill>
          <a:blip r:embed="rId8"/>
          <a:srcRect/>
          <a:stretch>
            <a:fillRect/>
          </a:stretch>
        </p:blipFill>
        <p:spPr>
          <a:xfrm>
            <a:off x="6148388" y="615950"/>
            <a:ext cx="576262" cy="504825"/>
          </a:xfrm>
        </p:spPr>
      </p:pic>
      <p:pic>
        <p:nvPicPr>
          <p:cNvPr id="32778" name="Google Shape;204;p10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29413" y="650875"/>
            <a:ext cx="4794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9" name="Google Shape;205;p10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24713" y="615950"/>
            <a:ext cx="541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0" name="Google Shape;206;p10" descr="https://i.pinimg.com/originals/c2/eb/5b/c2eb5b820a7aa96b87090460a815033f.jp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546225" y="3905250"/>
            <a:ext cx="154781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1" name="Google Shape;207;p10" descr="http://commic-int.com/wp/wp-content/uploads/2015/01/single-use.png"/>
          <p:cNvPicPr preferRelativeResize="0"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046288" y="3213100"/>
            <a:ext cx="6477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2" name="Google Shape;208;p10"/>
          <p:cNvPicPr preferRelativeResize="0"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573713" y="3522663"/>
            <a:ext cx="22320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3" name="Google Shape;209;p1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29413" y="3032125"/>
            <a:ext cx="576262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4" name="Google Shape;210;p1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24713" y="3032125"/>
            <a:ext cx="576262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5" name="Google Shape;211;p1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00975" y="3032125"/>
            <a:ext cx="576263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Google Shape;216;p11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7" name="Google Shape;217;p11"/>
          <p:cNvSpPr txBox="1">
            <a:spLocks noGrp="1"/>
          </p:cNvSpPr>
          <p:nvPr>
            <p:ph type="body" idx="1"/>
          </p:nvPr>
        </p:nvSpPr>
        <p:spPr>
          <a:xfrm>
            <a:off x="777875" y="5302250"/>
            <a:ext cx="7681913" cy="1366838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400"/>
              <a:buFont typeface="Arial" charset="0"/>
              <a:buNone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Угон -  неправомерное завладение автомобилем или иным транспортным средством без цели хищения (статья 166 УК РФ).</a:t>
            </a:r>
            <a:endParaRPr lang="ru-RU" sz="2400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0" indent="0" eaLnBrk="1" hangingPunct="1">
              <a:lnSpc>
                <a:spcPct val="80000"/>
              </a:lnSpc>
              <a:spcBef>
                <a:spcPts val="475"/>
              </a:spcBef>
              <a:spcAft>
                <a:spcPct val="0"/>
              </a:spcAft>
              <a:buClr>
                <a:srgbClr val="000000"/>
              </a:buClr>
              <a:buSzPts val="2400"/>
              <a:buFont typeface="Arial" charset="0"/>
              <a:buNone/>
            </a:pPr>
            <a:endParaRPr lang="ru-RU" sz="24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34819" name="Google Shape;218;p11" descr="https://avatars.mds.yandex.net/get-pdb/1325254/7cb9c43d-bdd6-4991-ba64-b5f0dd3d1901/s1200?webp=false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1268413"/>
            <a:ext cx="6264275" cy="381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Google Shape;219;p11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7875" y="620713"/>
            <a:ext cx="5746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Google Shape;220;p11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67625" y="682625"/>
            <a:ext cx="5762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Google Shape;221;p11" descr="https://avatars.mds.yandex.net/get-pdb/988157/00776334-fe54-4fd3-9e44-83e0d13164d1/s1200?webp=false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03350" y="484188"/>
            <a:ext cx="576263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Google Shape;222;p11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355600"/>
            <a:ext cx="5000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Google Shape;223;p11" descr="https://abvgdee.ru/images/kartinki/alfavit9/o.jp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27300" y="484188"/>
            <a:ext cx="534988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Google Shape;224;p11" descr="https://www.pngarts.com/files/3/Number-3-Transparent.pn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1638" y="374650"/>
            <a:ext cx="647700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Google Shape;225;p11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859338" y="454025"/>
            <a:ext cx="48101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Google Shape;226;p11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733800" y="414338"/>
            <a:ext cx="539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8" name="Google Shape;227;p11" descr="https://i.siteapi.org/GZ1HxfbbRwlQ_fC0fBhZS0Td1kw=/fit-in/1024x768/center/top/204e41cf18511c9.s.siteapi.org/img/9f5b01985f35112cfc9dfa017d72b62e05dc3b39.jpg"/>
          <p:cNvPicPr preferRelativeResize="0"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340350" y="355600"/>
            <a:ext cx="503238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Google Shape;232;p12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3" name="Google Shape;233;p12"/>
          <p:cNvSpPr txBox="1">
            <a:spLocks noGrp="1"/>
          </p:cNvSpPr>
          <p:nvPr>
            <p:ph type="body" idx="1"/>
          </p:nvPr>
        </p:nvSpPr>
        <p:spPr>
          <a:xfrm>
            <a:off x="755650" y="4868863"/>
            <a:ext cx="7931150" cy="1368425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400"/>
              <a:buFont typeface="Arial" charset="0"/>
              <a:buNone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Вандализм, то есть осквернение зданий или иных сооружений, порча имущества на общественном транспорте или в иных общественных местах (статья 214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36867" name="Google Shape;234;p12" descr="https://im0-tub-ru.yandex.net/i?id=6ba5c51c4ebc924aeea3b9a2a7d2901a&amp;n=13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1268413"/>
            <a:ext cx="18383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Google Shape;235;p12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16050" y="3141663"/>
            <a:ext cx="5048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Google Shape;236;p12" descr="https://www.syl.ru/misc/i/ai/176510/686637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87625" y="1244600"/>
            <a:ext cx="2951163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Google Shape;237;p12" descr="https://i.ytimg.com/vi/2nf-fH4I_8I/hqdefault.jp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24525" y="1230313"/>
            <a:ext cx="3059113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Google Shape;238;p12" descr="http://commic-int.com/wp/wp-content/uploads/2015/01/single-use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43663" y="549275"/>
            <a:ext cx="649287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Google Shape;239;p12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388350" y="590550"/>
            <a:ext cx="5762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Google Shape;244;p13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" name="Google Shape;245;p13"/>
          <p:cNvSpPr txBox="1">
            <a:spLocks noGrp="1"/>
          </p:cNvSpPr>
          <p:nvPr>
            <p:ph type="body" idx="1"/>
          </p:nvPr>
        </p:nvSpPr>
        <p:spPr>
          <a:xfrm>
            <a:off x="457200" y="5300663"/>
            <a:ext cx="8229600" cy="1223962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400"/>
              <a:buFont typeface="Arial" charset="0"/>
              <a:buNone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Соучастие - умышленное совместное участие двух или более лиц в совершении умышленного преступления (статья 32 УК РФ). 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38915" name="Google Shape;246;p13" descr="https://cdn.tveda.ru/thumbs/368/368d8d337460d8c1f4284a2f6381d7a9/2ff1fbd92c79cee0f2708fd8d6cec5de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1300" y="412750"/>
            <a:ext cx="3455988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Google Shape;247;p13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6650" y="419100"/>
            <a:ext cx="5762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Google Shape;248;p13" descr="http://dom-dacha-interier.ru/netcat_files/multifile/3428/chasi_KS_363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2667000"/>
            <a:ext cx="2686050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Google Shape;249;p13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95738" y="2982913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Google Shape;250;p13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84838" y="3530600"/>
            <a:ext cx="18065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0" name="Google Shape;251;p13" descr="C:\Users\Евгения\Desktop\удалить\Рисунок1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65863" y="2982913"/>
            <a:ext cx="644525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Google Shape;256;p14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" name="Google Shape;257;p14"/>
          <p:cNvSpPr txBox="1">
            <a:spLocks noGrp="1"/>
          </p:cNvSpPr>
          <p:nvPr>
            <p:ph type="body" idx="1"/>
          </p:nvPr>
        </p:nvSpPr>
        <p:spPr>
          <a:xfrm>
            <a:off x="363538" y="3979863"/>
            <a:ext cx="8477250" cy="2185987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000"/>
              <a:buFont typeface="Arial" charset="0"/>
              <a:buNone/>
            </a:pPr>
            <a:r>
              <a:rPr lang="ru-RU" sz="20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Исполнитель - лицо, непосредственно совершившее преступление либо непосредственно участвовавшее в его совершении совместно с другими лицами (соисполнителями), а также лицо, совершившее преступление посредством использования других лиц, не подлежащих уголовной ответственности в силу возраста, невменяемости или других обстоятельств, предусмотренных  Уголовным кодексом (статья 33 часть 2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40963" name="Google Shape;258;p14" descr="https://i.stack.imgur.com/jTC0e.pn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2133600"/>
            <a:ext cx="2447925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Google Shape;259;p14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620713"/>
            <a:ext cx="541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Google Shape;260;p14" descr="https://www.pngarts.com/files/3/Number-3-Transparent.pn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71775" y="1268413"/>
            <a:ext cx="647700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Google Shape;261;p14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68538" y="1341438"/>
            <a:ext cx="479425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Google Shape;262;p14" descr="https://i.siteapi.org/GZ1HxfbbRwlQ_fC0fBhZS0Td1kw=/fit-in/1024x768/center/top/204e41cf18511c9.s.siteapi.org/img/9f5b01985f35112cfc9dfa017d72b62e05dc3b39.jp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87450" y="1268413"/>
            <a:ext cx="503238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Google Shape;263;p14" descr="https://upload.wikimedia.org/wikipedia/commons/thumb/0/08/Un1.svg/1200px-Un1.svg.png"/>
          <p:cNvPicPr preferRelativeResize="0">
            <a:picLocks noChangeAspect="1" noChangeArrowheads="1"/>
          </p:cNvPicPr>
          <p:nvPr>
            <p:ph type="body" idx="1"/>
          </p:nvPr>
        </p:nvPicPr>
        <p:blipFill>
          <a:blip r:embed="rId9"/>
          <a:srcRect/>
          <a:stretch>
            <a:fillRect/>
          </a:stretch>
        </p:blipFill>
        <p:spPr>
          <a:xfrm>
            <a:off x="1692275" y="1341438"/>
            <a:ext cx="576263" cy="504825"/>
          </a:xfrm>
        </p:spPr>
      </p:pic>
      <p:pic>
        <p:nvPicPr>
          <p:cNvPr id="40969" name="Google Shape;264;p14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87450" y="692150"/>
            <a:ext cx="500063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Google Shape;265;p14" descr="https://i.pinimg.com/originals/0e/ea/04/0eea04a2b1a5adcccb5e505c60df9ce2.jp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763713" y="549275"/>
            <a:ext cx="715962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1" name="Google Shape;266;p14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1341438"/>
            <a:ext cx="5413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2" name="Google Shape;267;p14"/>
          <p:cNvPicPr preferRelativeResize="0"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492500" y="1773238"/>
            <a:ext cx="2520950" cy="178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3" name="Google Shape;268;p14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292725" y="1700213"/>
            <a:ext cx="576263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4" name="Google Shape;269;p14"/>
          <p:cNvPicPr preferRelativeResize="0"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227763" y="476250"/>
            <a:ext cx="2324100" cy="336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Google Shape;274;p15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Google Shape;275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48815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endParaRPr lang="ru-RU" sz="44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276" name="Google Shape;276;p15"/>
          <p:cNvSpPr txBox="1">
            <a:spLocks noGrp="1"/>
          </p:cNvSpPr>
          <p:nvPr>
            <p:ph type="body" idx="1"/>
          </p:nvPr>
        </p:nvSpPr>
        <p:spPr>
          <a:xfrm>
            <a:off x="457200" y="5287963"/>
            <a:ext cx="8229600" cy="1309687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Font typeface="Arial" charset="0"/>
              <a:buNone/>
            </a:pPr>
            <a:r>
              <a:rPr lang="ru-RU" sz="20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Организатор - лицо, организовавшее совершение преступления или руководившее его исполнением, а равно лицо, создавшее организованную группу или преступное сообщество (преступную организацию) либо руководившее ими (статья  33 часть 3 УК РФ).</a:t>
            </a:r>
          </a:p>
        </p:txBody>
      </p:sp>
      <p:pic>
        <p:nvPicPr>
          <p:cNvPr id="43012" name="Google Shape;277;p15" descr="https://avatars.mds.yandex.net/get-marketpic/196766/market_dSoE9jm31RwN74rJV7T2YA/ori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0163" y="1320800"/>
            <a:ext cx="6227762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Google Shape;278;p15" descr="https://avatars.mds.yandex.net/get-pdb/367895/82fab59b-e829-49cb-aac0-2654a97f60d7/s1200?webp=false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00163" y="692150"/>
            <a:ext cx="5778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Google Shape;279;p15" descr="https://avatars.mds.yandex.net/get-pdb/1509052/d1b01104-382a-4270-8190-873566dfdf84/s1200?webp=false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78013" y="549275"/>
            <a:ext cx="5048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Google Shape;280;p15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82838" y="665163"/>
            <a:ext cx="50006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Google Shape;281;p15" descr="https://i.pinimg.com/originals/0e/ea/04/0eea04a2b1a5adcccb5e505c60df9ce2.jp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71775" y="665163"/>
            <a:ext cx="715963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Google Shape;282;p15" descr="https://tse1.mm.bing.net/th?id=OIP.XSLB5UMjF_gI5GXk9wxBPgHaI4&amp;pid=15.1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9338" y="665163"/>
            <a:ext cx="69850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8" name="Google Shape;283;p15" descr="https://imgp.golos.io/0x0/https:/cdn.pixabay.com/photo/2017/01/31/13/20/abstract-2023969_960_720.png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ru-RU" sz="1800"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43019" name="Google Shape;284;p15" descr="https://imgp.golos.io/0x0/https:/cdn.pixabay.com/photo/2017/01/31/13/20/abstract-2023969_960_720.png"/>
          <p:cNvSpPr>
            <a:spLocks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ru-RU" sz="1800">
              <a:latin typeface="Calibri" pitchFamily="34" charset="0"/>
              <a:sym typeface="Calibri" pitchFamily="34" charset="0"/>
            </a:endParaRPr>
          </a:p>
        </p:txBody>
      </p:sp>
      <p:pic>
        <p:nvPicPr>
          <p:cNvPr id="43020" name="Google Shape;285;p15" descr="https://media3.giphy.com/media/XBxNrTMeZkQOA/source.gif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951538" y="384175"/>
            <a:ext cx="2049462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1" name="Google Shape;286;p15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558088" y="384175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2" name="Google Shape;287;p15" descr="https://lh5.ggpht.com/8xwziQ2EMOwY7JK8utxR395awRmXVNWiilgSpjpRW9aydKWSWfQHUGfZyxkJ1d2ZPQ"/>
          <p:cNvPicPr preferRelativeResize="0"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557838" y="652463"/>
            <a:ext cx="7874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Google Shape;292;p16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3" name="Google Shape;293;p16"/>
          <p:cNvSpPr txBox="1">
            <a:spLocks noGrp="1"/>
          </p:cNvSpPr>
          <p:nvPr>
            <p:ph type="body" idx="1"/>
          </p:nvPr>
        </p:nvSpPr>
        <p:spPr>
          <a:xfrm>
            <a:off x="457200" y="5445125"/>
            <a:ext cx="8229600" cy="936625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Tx/>
              <a:buFont typeface="Arial" charset="0"/>
              <a:buNone/>
            </a:pPr>
            <a:r>
              <a:rPr lang="ru-RU" sz="22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Подстрекатель- лицо, склонившее другое лицо к совершению преступления путем уговора, подкупа, угрозы или другим способом (статья 33 часть 4 УК РФ).</a:t>
            </a:r>
          </a:p>
        </p:txBody>
      </p:sp>
      <p:pic>
        <p:nvPicPr>
          <p:cNvPr id="45059" name="Google Shape;294;p16" descr="https://avatars.mds.yandex.net/get-pdb/1101614/a561711f-171a-4777-98ec-611954e849ee/s1200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692150"/>
            <a:ext cx="1152525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Google Shape;295;p16" descr="https://ya-webdesign.com/images/yellow-bar-png-12.pn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1268413"/>
            <a:ext cx="240665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Google Shape;296;p16" descr="https://abvgdee.ru/images/kartinki/alfavit9/t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76375" y="2133600"/>
            <a:ext cx="1116013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Google Shape;297;p16" descr="https://pickimage.ru/wp-content/uploads/images/detskie/sea/rekaimore4.jp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95738" y="765175"/>
            <a:ext cx="3949700" cy="232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Google Shape;298;p16" descr="https://graphicriver.img.customer.envatousercontent.com/files/162496133/hotel_590.jpg?auto=compress%2Cformat&amp;fit=crop&amp;crop=top&amp;w=590&amp;h=590&amp;s=2ddc6334900428bcfca9f5dc67920fb6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84438" y="3284538"/>
            <a:ext cx="3382962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4" name="Google Shape;299;p16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09738" y="3573463"/>
            <a:ext cx="576262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Google Shape;304;p17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5" name="Google Shape;305;p17"/>
          <p:cNvSpPr txBox="1">
            <a:spLocks noGrp="1"/>
          </p:cNvSpPr>
          <p:nvPr>
            <p:ph type="body" idx="1"/>
          </p:nvPr>
        </p:nvSpPr>
        <p:spPr>
          <a:xfrm>
            <a:off x="468313" y="3763963"/>
            <a:ext cx="8301037" cy="2617787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000"/>
              <a:buFont typeface="Arial" charset="0"/>
              <a:buNone/>
            </a:pPr>
            <a:r>
              <a:rPr lang="ru-RU" sz="20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Пособник - лицо, содействовавшее совершению преступления советами, указаниями, предоставлением информации, средств или орудий совершения преступления либо устранением препятствий, а также лицо, заранее обещавшее скрыть преступника, средства или орудия совершения преступления, следы преступления либо предметы, добытые преступным путем, а равно лицо, заранее обещавшее приобрести или сбыть такие предметы (статья 33 часть 5 УК РФ) 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47107" name="Google Shape;306;p17" descr="https://www.auchan.ru/pokupki/media/catalog/product/3/7/37717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908050"/>
            <a:ext cx="2665412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Google Shape;307;p17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8188" y="765175"/>
            <a:ext cx="576262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Google Shape;308;p17" descr="http://xn--80aeaebzocwnacbwr1g.xn--p1ai/upload/iblock/094/094ce78d908a61a32ed5ed09d0098ef8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1638" y="1700213"/>
            <a:ext cx="4403725" cy="205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Google Shape;309;p17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51500" y="1273175"/>
            <a:ext cx="576263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1" name="Google Shape;310;p17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172075" y="1344613"/>
            <a:ext cx="501650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2" name="Google Shape;311;p17" descr="https://avatars.mds.yandex.net/get-pdb/918543/99956e8f-79e2-447a-9940-74f1d378e8e3/s1200?webp=false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1292225"/>
            <a:ext cx="557213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3" name="Google Shape;312;p17" descr="http://commic-int.com/wp/wp-content/uploads/2015/01/single-use.pn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88125" y="1314450"/>
            <a:ext cx="6477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Google Shape;317;p18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8" name="Google Shape;318;p18"/>
          <p:cNvSpPr txBox="1">
            <a:spLocks noGrp="1"/>
          </p:cNvSpPr>
          <p:nvPr>
            <p:ph type="body" idx="1"/>
          </p:nvPr>
        </p:nvSpPr>
        <p:spPr>
          <a:xfrm>
            <a:off x="430213" y="5373688"/>
            <a:ext cx="8323262" cy="1071562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400"/>
              <a:buFont typeface="Arial" charset="0"/>
              <a:buNone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Наказание – мера государственного принуждения, назначаемая по приговору суда (часть 1 статья 43 УК РФ).</a:t>
            </a:r>
            <a:r>
              <a:rPr lang="ru-RU" sz="28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 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49155" name="Google Shape;319;p18" descr="http://img1.liveinternet.ru/images/attach/b/4/104/368/104368351_large_I.pn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9424989">
            <a:off x="3883025" y="1597025"/>
            <a:ext cx="1673225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Google Shape;320;p18" descr="http://alphabetonline.ru/images/letters2/n/n8.pn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7538" y="2871788"/>
            <a:ext cx="8651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Google Shape;321;p18" descr="https://yt3.ggpht.com/a-/AAuE7mCiWyYuTdWZ6LShydBLFbPQIoselmQqNSvaUA=s240-mo-c-c0xffffffff-rj-k-no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2781300"/>
            <a:ext cx="2070100" cy="207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Google Shape;322;p18" descr="https://yt3.ggpht.com/a-/AAuE7mBqKm2P5BXjzh_M9Tb2opVwCd3vX0SIs6c6cw=s800-mo-c-c0xffffffff-rj-k-no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3288" y="455613"/>
            <a:ext cx="214312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Google Shape;323;p18" descr="http://alphabetonline.ru/images/letters2/e/e8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72225" y="1346200"/>
            <a:ext cx="2016125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Google Shape;324;p18" descr="https://ya-webdesign.com/images/yellow-bar-png-12.pn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5650" y="2005013"/>
            <a:ext cx="240665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Google Shape;329;p19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0" name="Google Shape;330;p19"/>
          <p:cNvSpPr txBox="1">
            <a:spLocks noGrp="1"/>
          </p:cNvSpPr>
          <p:nvPr>
            <p:ph type="body" idx="1"/>
          </p:nvPr>
        </p:nvSpPr>
        <p:spPr>
          <a:xfrm>
            <a:off x="396875" y="5229225"/>
            <a:ext cx="8289925" cy="1152525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400"/>
              <a:buFont typeface="Arial" charset="0"/>
              <a:buNone/>
            </a:pPr>
            <a:endParaRPr lang="ru-RU" sz="2400" b="1" i="1" smtClean="0">
              <a:solidFill>
                <a:srgbClr val="002060"/>
              </a:solidFill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400"/>
              <a:buFont typeface="Arial" charset="0"/>
              <a:buNone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Штраф - денежное взыскание, назначаемое в пределах, предусмотренных Уголовным кодексом (статья 46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51203" name="Google Shape;331;p19" descr="https://nd5vourxkp-flywheel.netdna-ssl.com/wp-content/uploads/2014/04/jesterdreamstime_l_25301185-935x1024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8350" y="1268413"/>
            <a:ext cx="3887788" cy="378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Google Shape;332;p19" descr="http://commic-int.com/wp/wp-content/uploads/2015/01/single-use.pn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95513" y="549275"/>
            <a:ext cx="6477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Google Shape;333;p19" descr="https://st2.depositphotos.com/2945617/6852/v/950/depositphotos_68526855-stock-illustration-cute-giraffe-cartoon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8263" y="1268413"/>
            <a:ext cx="3343275" cy="378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Google Shape;334;p19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8263" y="633413"/>
            <a:ext cx="576262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Google Shape;335;p19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24525" y="633413"/>
            <a:ext cx="576263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Google Shape;340;p20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Google Shape;341;p20" descr="http://www.coollady.ru/pic/0004/009/32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981075"/>
            <a:ext cx="1081087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Google Shape;342;p2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5613" y="1204913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Google Shape;343;p2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12963" y="2073275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Google Shape;344;p20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48038" y="692150"/>
            <a:ext cx="1439862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Google Shape;345;p2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45038" y="966788"/>
            <a:ext cx="576262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Google Shape;346;p20" descr="https://avatars.mds.yandex.net/get-pdb/1004346/c7c6de61-aa85-4d9a-a707-a8cae0dc4d35/s1200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72225" y="1042988"/>
            <a:ext cx="1728788" cy="201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6" name="Google Shape;347;p2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1042988"/>
            <a:ext cx="5762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7" name="Google Shape;348;p20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02550" y="403225"/>
            <a:ext cx="54133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8" name="Google Shape;349;p20" descr="https://lh5.ggpht.com/8xwziQ2EMOwY7JK8utxR395awRmXVNWiilgSpjpRW9aydKWSWfQHUGfZyxkJ1d2ZPQ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16738" y="403225"/>
            <a:ext cx="785812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9" name="Google Shape;350;p20" descr="https://upload.wikimedia.org/wikipedia/commons/thumb/0/08/Un1.svg/1200px-Un1.svg.png"/>
          <p:cNvPicPr preferRelativeResize="0">
            <a:picLocks noChangeAspect="1" noChangeArrowheads="1"/>
          </p:cNvPicPr>
          <p:nvPr>
            <p:ph type="body" idx="1"/>
          </p:nvPr>
        </p:nvPicPr>
        <p:blipFill>
          <a:blip r:embed="rId10"/>
          <a:srcRect/>
          <a:stretch>
            <a:fillRect/>
          </a:stretch>
        </p:blipFill>
        <p:spPr>
          <a:xfrm>
            <a:off x="6454775" y="420688"/>
            <a:ext cx="576263" cy="504825"/>
          </a:xfrm>
        </p:spPr>
      </p:pic>
      <p:pic>
        <p:nvPicPr>
          <p:cNvPr id="53260" name="Google Shape;351;p20" descr="http://detkiru.net/wp-content/uploads/2014/06/%D1%84%D0%B8%D0%BB%D0%B8%D0%BD.pn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331913" y="3573463"/>
            <a:ext cx="9318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1" name="Google Shape;352;p20" descr="http://commic-int.com/wp/wp-content/uploads/2015/01/single-use.png"/>
          <p:cNvPicPr preferRelativeResize="0"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55650" y="2997200"/>
            <a:ext cx="6477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2" name="Google Shape;353;p20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68538" y="3500438"/>
            <a:ext cx="5746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3" name="Google Shape;354;p20" descr="ÐÐÐ ÐÐÐ, Ð¸Ð·Ð¾Ð»Ð¸ÑÐ¾Ð²Ð°Ð½Ð½ÑÐµ Ð½Ð° Ð±ÐµÐ»Ð¾Ð¼ ÑÐ¾Ð½Ðµ â Ð¡ÑÐ¾ÐºÐ¾Ð²Ð¾Ðµ ÑÐ¾ÑÐ¾"/>
          <p:cNvPicPr preferRelativeResize="0"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708400" y="3284538"/>
            <a:ext cx="1408113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4" name="Google Shape;355;p20"/>
          <p:cNvPicPr preferRelativeResize="0">
            <a:picLocks noChangeAspect="1" noChangeArrowheads="1"/>
          </p:cNvPicPr>
          <p:nvPr>
            <p:ph type="body" idx="1"/>
          </p:nvPr>
        </p:nvPicPr>
        <p:blipFill>
          <a:blip r:embed="rId14"/>
          <a:srcRect/>
          <a:stretch>
            <a:fillRect/>
          </a:stretch>
        </p:blipFill>
        <p:spPr>
          <a:xfrm>
            <a:off x="6372225" y="3573463"/>
            <a:ext cx="1497013" cy="1079500"/>
          </a:xfrm>
        </p:spPr>
      </p:pic>
      <p:pic>
        <p:nvPicPr>
          <p:cNvPr id="53265" name="Google Shape;356;p20" descr="https://lh5.ggpht.com/8xwziQ2EMOwY7JK8utxR395awRmXVNWiilgSpjpRW9aydKWSWfQHUGfZyxkJ1d2ZPQ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90625" y="385763"/>
            <a:ext cx="7874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6" name="Google Shape;357;p20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5650" y="403225"/>
            <a:ext cx="5413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7" name="Google Shape;358;p20" descr="https://www.pngarts.com/files/3/Number-3-Transparent.png"/>
          <p:cNvPicPr preferRelativeResize="0"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895475" y="322263"/>
            <a:ext cx="647700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9" name="Google Shape;359;p20"/>
          <p:cNvSpPr txBox="1">
            <a:spLocks noChangeArrowheads="1"/>
          </p:cNvSpPr>
          <p:nvPr/>
        </p:nvSpPr>
        <p:spPr bwMode="auto">
          <a:xfrm>
            <a:off x="498475" y="5059363"/>
            <a:ext cx="8220075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>
            <a:spAutoFit/>
          </a:bodyPr>
          <a:lstStyle/>
          <a:p>
            <a:pPr algn="just">
              <a:buClr>
                <a:srgbClr val="000000"/>
              </a:buClr>
              <a:buFont typeface="Arial" charset="0"/>
              <a:buNone/>
            </a:pPr>
            <a:r>
              <a:rPr lang="ru-RU" sz="1800" b="1" i="1">
                <a:solidFill>
                  <a:srgbClr val="002060"/>
                </a:solidFill>
                <a:latin typeface="Calibri" pitchFamily="34" charset="0"/>
                <a:sym typeface="Calibri" pitchFamily="34" charset="0"/>
              </a:rPr>
              <a:t>Лишение свободы - изоляция осужденного от общества путем направления его в колонию-поселение, помещения в воспитательную колонию, лечебное исправительное учреждение, исправительную колонию общего, строгого или особого режима либо в тюрьму (статья 56 УК РФ).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Google Shape;364;p21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5" name="Google Shape;365;p21"/>
          <p:cNvSpPr txBox="1">
            <a:spLocks noGrp="1"/>
          </p:cNvSpPr>
          <p:nvPr>
            <p:ph type="body" idx="1"/>
          </p:nvPr>
        </p:nvSpPr>
        <p:spPr>
          <a:xfrm>
            <a:off x="395288" y="4699000"/>
            <a:ext cx="8229600" cy="1762125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1600"/>
              <a:buFont typeface="Arial" charset="0"/>
              <a:buNone/>
            </a:pPr>
            <a:r>
              <a:rPr lang="ru-RU" sz="16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Исправительные работы. Назначаются осужденному, имеющему основное место работы, а равно не имеющему его. Осужденный, имеющий основное место работы, отбывает исправительные работы по основному месту работы. Осужденный, не имеющий основного места работы, отбывает исправительные работы в районе своего места жительства. Срок – от 2 месяцев до 2 лет. Из зарплаты с доход государства  производятся удержания в размере от 5 % до 20 % (статья 50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55299" name="Google Shape;366;p21" descr="https://static.expres.online/gfx/news/1455552681_timthumb.pn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981075"/>
            <a:ext cx="2522537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Google Shape;367;p21" descr="https://yt3.ggpht.com/a-/AAuE7mCiWyYuTdWZ6LShydBLFbPQIoselmQqNSvaUA=s240-mo-c-c0xffffffff-rj-k-no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422275"/>
            <a:ext cx="630237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Google Shape;368;p21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30338" y="422275"/>
            <a:ext cx="50006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Google Shape;369;p21" descr="https://avatars.mds.yandex.net/get-pdb/750514/0d93b6a4-61a0-4fae-b5fc-316049975808/s1200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71663" y="422275"/>
            <a:ext cx="620712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3" name="Google Shape;370;p21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48038" y="1125538"/>
            <a:ext cx="1439862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4" name="Google Shape;371;p21" descr="http://itd1.mycdn.me/image?id=877519079247&amp;t=20&amp;plc=WEB&amp;tkn=*3t1sACnAWv6I068w4H1f6P9RhcI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87900" y="404813"/>
            <a:ext cx="12668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5" name="Google Shape;372;p21" descr="https://xn--80agabe1dc1k.xn--p1ai/wp-content/uploads/2018/01/Pearson-Songs-Festival-2017-Logo_tsv-1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27763" y="960438"/>
            <a:ext cx="2305050" cy="98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6" name="Google Shape;373;p21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284913" y="319088"/>
            <a:ext cx="4476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7" name="Google Shape;374;p21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630988" y="319088"/>
            <a:ext cx="38893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8" name="Google Shape;375;p21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046913" y="314325"/>
            <a:ext cx="539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9" name="Google Shape;376;p21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53325" y="363538"/>
            <a:ext cx="500063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10" name="Google Shape;377;p21"/>
          <p:cNvPicPr preferRelativeResize="0">
            <a:picLocks noChangeAspect="1" noChangeArrowheads="1"/>
          </p:cNvPicPr>
          <p:nvPr>
            <p:ph type="body" idx="1"/>
          </p:nvPr>
        </p:nvPicPr>
        <p:blipFill>
          <a:blip r:embed="rId14"/>
          <a:srcRect/>
          <a:stretch>
            <a:fillRect/>
          </a:stretch>
        </p:blipFill>
        <p:spPr>
          <a:xfrm>
            <a:off x="7862888" y="307975"/>
            <a:ext cx="676275" cy="576263"/>
          </a:xfrm>
        </p:spPr>
      </p:pic>
      <p:pic>
        <p:nvPicPr>
          <p:cNvPr id="55311" name="Google Shape;378;p21" descr="C:\Users\Евгения\Desktop\удалить\Рисунок1.png"/>
          <p:cNvPicPr preferRelativeResize="0"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744913" y="406400"/>
            <a:ext cx="646112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12" name="Google Shape;379;p21" descr="https://apitu.files.wordpress.com/2017/05/ub1.jpg"/>
          <p:cNvPicPr preferRelativeResize="0"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979613" y="2565400"/>
            <a:ext cx="526891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13" name="Google Shape;380;p21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916238" y="1989138"/>
            <a:ext cx="541337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14" name="Google Shape;381;p21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48038" y="2060575"/>
            <a:ext cx="50006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15" name="Google Shape;382;p21" descr="https://avatars.mds.yandex.net/get-pdb/367895/82fab59b-e829-49cb-aac0-2654a97f60d7/s1200?webp=false"/>
          <p:cNvPicPr preferRelativeResize="0"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3924300" y="1989138"/>
            <a:ext cx="5778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Google Shape;387;p22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88" name="Google Shape;388;p22"/>
          <p:cNvGraphicFramePr>
            <a:graphicFrameLocks noGrp="1"/>
          </p:cNvGraphicFramePr>
          <p:nvPr/>
        </p:nvGraphicFramePr>
        <p:xfrm>
          <a:off x="468313" y="1268413"/>
          <a:ext cx="8301037" cy="431800"/>
        </p:xfrm>
        <a:graphic>
          <a:graphicData uri="http://schemas.openxmlformats.org/drawingml/2006/table">
            <a:tbl>
              <a:tblPr/>
              <a:tblGrid>
                <a:gridCol w="757237"/>
                <a:gridCol w="685800"/>
                <a:gridCol w="685800"/>
                <a:gridCol w="685800"/>
                <a:gridCol w="685800"/>
                <a:gridCol w="614363"/>
                <a:gridCol w="757237"/>
                <a:gridCol w="685800"/>
                <a:gridCol w="685800"/>
                <a:gridCol w="685800"/>
                <a:gridCol w="685800"/>
                <a:gridCol w="685800"/>
              </a:tblGrid>
              <a:tr h="4318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1-1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2-1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6-1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4-1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8-1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3-2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3-1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1-2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5-1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7-1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4-2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  <a:sym typeface="Arial" charset="0"/>
                        </a:rPr>
                        <a:t>2-2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57374" name="Google Shape;389;p22" descr="https://ds02.infourok.ru/uploads/ex/0613/0007ce42-7958293a/hello_html_m70a8af79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290513"/>
            <a:ext cx="2438400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75" name="Google Shape;390;p22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5600" y="290513"/>
            <a:ext cx="1169988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76" name="Google Shape;391;p22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5275" y="366713"/>
            <a:ext cx="541338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77" name="Google Shape;392;p22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86613" y="374650"/>
            <a:ext cx="50006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78" name="Google Shape;393;p22" descr="https://img0.liveinternet.ru/images/attach/b/4/104/368/104368320_large_E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23163" y="290513"/>
            <a:ext cx="658812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79" name="Google Shape;394;p22" descr="http://eli.pasmama.lt/static/640x500/articles_gallery/12012/-0.jpe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92688" y="2276475"/>
            <a:ext cx="2497137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80" name="Google Shape;395;p22" descr="http://housecomputer.ru/rest/fishing/fish/catalog/10305-8330b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39750" y="2205038"/>
            <a:ext cx="3321050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81" name="Google Shape;396;p22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338513" y="2133600"/>
            <a:ext cx="576262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7" name="Google Shape;397;p22"/>
          <p:cNvSpPr txBox="1">
            <a:spLocks noChangeArrowheads="1"/>
          </p:cNvSpPr>
          <p:nvPr/>
        </p:nvSpPr>
        <p:spPr bwMode="auto">
          <a:xfrm>
            <a:off x="466725" y="4740275"/>
            <a:ext cx="82089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>
            <a:spAutoFit/>
          </a:bodyPr>
          <a:lstStyle/>
          <a:p>
            <a:pPr algn="just">
              <a:buClr>
                <a:srgbClr val="000000"/>
              </a:buClr>
              <a:buFont typeface="Arial" charset="0"/>
              <a:buNone/>
            </a:pPr>
            <a:r>
              <a:rPr lang="ru-RU" sz="2000" b="1" i="1">
                <a:solidFill>
                  <a:srgbClr val="002060"/>
                </a:solidFill>
                <a:latin typeface="Calibri" pitchFamily="34" charset="0"/>
                <a:sym typeface="Calibri" pitchFamily="34" charset="0"/>
              </a:rPr>
              <a:t>Обязательные работы заключаются в выполнении осужденным в свободное от основной работы или учебы время бесплатных общественно полезных работ. Срок - от 60 до 480 часов, но не свыше 4 часов в день (статья 49 УК РФ).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Google Shape;402;p23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3" name="Google Shape;403;p23"/>
          <p:cNvSpPr txBox="1">
            <a:spLocks noGrp="1"/>
          </p:cNvSpPr>
          <p:nvPr>
            <p:ph type="body" idx="1"/>
          </p:nvPr>
        </p:nvSpPr>
        <p:spPr>
          <a:xfrm>
            <a:off x="382588" y="4554538"/>
            <a:ext cx="8386762" cy="1827212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1400"/>
              <a:buFont typeface="Arial" charset="0"/>
              <a:buNone/>
            </a:pPr>
            <a:r>
              <a:rPr lang="ru-RU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Ограничение свободы заключается в установлении судом осужденному следующих ограничений: не уходить из места постоянного проживания (пребывания) в определенное время суток, не посещать определенные места, расположенные в пределах территории соответствующего муниципального образования, не выезжать за пределы территории соответствующего муниципального образования, не посещать места проведения массовых и иных мероприятий и не участвовать в указанных мероприятиях, не изменять место жительства или пребывания, место работы и (или) учебы без согласия специализированного государственного органа, осуществляющего надзор за отбыванием осужденными наказания в виде ограничения свободы, в случаях, предусмотренных законодательством Российской Федерации (статья 53 УК РФ). </a:t>
            </a:r>
            <a:endParaRPr lang="ru-RU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0" indent="0" eaLnBrk="1" hangingPunct="1">
              <a:lnSpc>
                <a:spcPct val="80000"/>
              </a:lnSpc>
              <a:spcBef>
                <a:spcPts val="275"/>
              </a:spcBef>
              <a:spcAft>
                <a:spcPct val="0"/>
              </a:spcAft>
              <a:buClr>
                <a:srgbClr val="000000"/>
              </a:buClr>
              <a:buSzPts val="1400"/>
              <a:buFont typeface="Arial" charset="0"/>
              <a:buNone/>
            </a:pPr>
            <a:endParaRPr lang="ru-RU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59395" name="Google Shape;404;p23" descr="http://www.balpravda.ru/sites/default/files/200graniza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836613"/>
            <a:ext cx="2808288" cy="141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Google Shape;405;p23" descr="http://inpushchino.ru/upload/gallery/347/16347_dfc610a0bc83c8290da64149249f7ad08ccd9483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4525" y="836613"/>
            <a:ext cx="2617788" cy="141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Google Shape;406;p23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7900" y="404813"/>
            <a:ext cx="447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8" name="Google Shape;407;p23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3" y="404813"/>
            <a:ext cx="447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9" name="Google Shape;408;p23" descr="http://commic-int.com/wp/wp-content/uploads/2015/01/single-use.pn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00788" y="333375"/>
            <a:ext cx="6477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0" name="Google Shape;409;p23" descr="http://alphabetonline.ru/images/letters2/o/o8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4213" y="620713"/>
            <a:ext cx="15748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1" name="Google Shape;410;p23" descr="http://img.pix.uz/u11910f333265l.jp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1188" y="2741613"/>
            <a:ext cx="1944687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2" name="Google Shape;411;p23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27313" y="2636838"/>
            <a:ext cx="4476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3" name="Google Shape;412;p23" descr="http://www.wawg.org/wp-content/uploads/2015/09/smokestack.jp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659563" y="2420938"/>
            <a:ext cx="1746250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4" name="Google Shape;413;p23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72450" y="2565400"/>
            <a:ext cx="44767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5" name="Google Shape;414;p23" descr="http://www.nepsite.ru/upload/resize_cache/iblock/b2a/300_600_1/b2aa11bf97cfa562b30c468a906007ed.jp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111500" y="2714625"/>
            <a:ext cx="28575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6" name="Google Shape;415;p23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40425" y="2565400"/>
            <a:ext cx="449263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Google Shape;420;p24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1" name="Google Shape;421;p24"/>
          <p:cNvSpPr txBox="1">
            <a:spLocks noGrp="1"/>
          </p:cNvSpPr>
          <p:nvPr>
            <p:ph type="body" idx="1"/>
          </p:nvPr>
        </p:nvSpPr>
        <p:spPr>
          <a:xfrm>
            <a:off x="468313" y="4281488"/>
            <a:ext cx="8229600" cy="2171700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ts val="2400"/>
              <a:buFont typeface="Arial" charset="0"/>
              <a:buNone/>
            </a:pPr>
            <a:r>
              <a:rPr lang="ru-RU" sz="2400" b="1" i="1" smtClean="0">
                <a:solidFill>
                  <a:srgbClr val="002060"/>
                </a:solidFill>
                <a:latin typeface="Calibri" pitchFamily="34" charset="0"/>
                <a:cs typeface="Arial" charset="0"/>
                <a:sym typeface="Calibri" pitchFamily="34" charset="0"/>
              </a:rPr>
              <a:t>Уголовное законодательство Российской Федерации обеспечивает безопасность человека. Наказание и иные меры уголовно-правового характера, применяемые к лицу, совершившему преступление, не могут иметь своей целью причинение физических страданий или унижение человеческого достоинства (статья 7 УК РФ).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0" indent="0" eaLnBrk="1" hangingPunct="1">
              <a:lnSpc>
                <a:spcPct val="80000"/>
              </a:lnSpc>
              <a:spcBef>
                <a:spcPts val="475"/>
              </a:spcBef>
              <a:spcAft>
                <a:spcPct val="0"/>
              </a:spcAft>
              <a:buClr>
                <a:srgbClr val="000000"/>
              </a:buClr>
              <a:buSzPts val="2400"/>
              <a:buFont typeface="Arial" charset="0"/>
              <a:buNone/>
            </a:pPr>
            <a:endParaRPr lang="ru-RU" sz="24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61443" name="Google Shape;422;p24" descr="http://www.ziatrader.com/wp-content/uploads/2015/03/Coated_burned-480x320.jpg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1700213"/>
            <a:ext cx="3419475" cy="247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4" name="Google Shape;423;p24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7675" y="1268413"/>
            <a:ext cx="4492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Google Shape;424;p24" descr="https://buildingontheword.org/wp-content/uploads/2018/01/comma-.jpg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32138" y="1233488"/>
            <a:ext cx="447675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6" name="Google Shape;425;p24" descr="https://i.siteapi.org/GZ1HxfbbRwlQ_fC0fBhZS0Td1kw=/fit-in/1024x768/center/top/204e41cf18511c9.s.siteapi.org/img/9f5b01985f35112cfc9dfa017d72b62e05dc3b39.jpg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827088"/>
            <a:ext cx="50482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7" name="Google Shape;426;p24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47813" y="942975"/>
            <a:ext cx="4794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8" name="Google Shape;427;p24" descr="https://www.pngarts.com/files/3/Number-3-Transparent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87550" y="885825"/>
            <a:ext cx="647700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9" name="Google Shape;428;p24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505075" y="925513"/>
            <a:ext cx="5413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0" name="Google Shape;429;p24" descr="https://wordassociations.net/image/200x/svg_to_png/rg1024_sea_mine.png"/>
          <p:cNvPicPr preferRelativeResize="0"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27763" y="1560513"/>
            <a:ext cx="13525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1" name="Google Shape;430;p24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57900" y="1012825"/>
            <a:ext cx="539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2" name="Google Shape;431;p24" descr="http://www.pixempire.com/images/preview/equals-icon.jpg"/>
          <p:cNvPicPr preferRelativeResize="0"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542088" y="1071563"/>
            <a:ext cx="50006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3" name="Google Shape;432;p24" descr="https://tse3.mm.bing.net/th?id=OIP.PSU8Ls1297TUzD5JJZi7vgHaIE&amp;pid=15.1&amp;P=0&amp;w=300&amp;h=300"/>
          <p:cNvPicPr preferRelativeResize="0"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283450" y="906463"/>
            <a:ext cx="59372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4" name="Google Shape;433;p24" descr="https://www.pngarts.com/files/3/Number-3-Transparent.png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34050" y="3363913"/>
            <a:ext cx="647700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5" name="Google Shape;434;p24" descr="https://im0-tub-ru.yandex.net/i?id=4c45b3391681359bd2d0108a28e981d1&amp;n=13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65888" y="3425825"/>
            <a:ext cx="4794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6" name="Google Shape;435;p24" descr="https://a4files.ru/content/uploads/2017/07/cifra-4.jpg"/>
          <p:cNvPicPr preferRelativeResize="0"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42150" y="3405188"/>
            <a:ext cx="5413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7" name="Google Shape;436;p24" descr="https://upload.wikimedia.org/wikipedia/commons/thumb/0/08/Un1.svg/1200px-Un1.svg.png"/>
          <p:cNvPicPr preferRelativeResize="0">
            <a:picLocks noChangeAspect="1" noChangeArrowheads="1"/>
          </p:cNvPicPr>
          <p:nvPr>
            <p:ph type="body" idx="1"/>
          </p:nvPr>
        </p:nvPicPr>
        <p:blipFill>
          <a:blip r:embed="rId13"/>
          <a:srcRect/>
          <a:stretch>
            <a:fillRect/>
          </a:stretch>
        </p:blipFill>
        <p:spPr>
          <a:xfrm>
            <a:off x="7593013" y="3405188"/>
            <a:ext cx="574675" cy="50323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Google Shape;441;p25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Google Shape;442;p25" descr="https://avatars.mds.yandex.net/get-pdb/911433/3c10de55-603c-4f55-9b39-39698e8f9226/s1200?webp=false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692150"/>
            <a:ext cx="770572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Google Shape;447;p26" descr="http://900igr.net/up/datai/174802/0017-030-.p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8" name="Google Shape;448;p26"/>
          <p:cNvSpPr txBox="1">
            <a:spLocks noGrp="1"/>
          </p:cNvSpPr>
          <p:nvPr>
            <p:ph type="body" idx="1"/>
          </p:nvPr>
        </p:nvSpPr>
        <p:spPr>
          <a:xfrm>
            <a:off x="461963" y="892175"/>
            <a:ext cx="8215312" cy="4440238"/>
          </a:xfrm>
        </p:spPr>
        <p:txBody>
          <a:bodyPr/>
          <a:lstStyle/>
          <a:p>
            <a:pPr marL="342900" algn="just"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2400"/>
              <a:buFont typeface="Arial" charset="0"/>
              <a:buNone/>
            </a:pP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 1. Конституция Российской Федерации от 12 декабря 1993 г. [Электронный ресурс]. – Режим доступа: </a:t>
            </a:r>
            <a:r>
              <a:rPr lang="ru-RU" sz="2400" u="sng" smtClean="0">
                <a:solidFill>
                  <a:schemeClr val="hlink"/>
                </a:solidFill>
                <a:latin typeface="Calibri" pitchFamily="34" charset="0"/>
                <a:cs typeface="Arial" charset="0"/>
                <a:sym typeface="Calibri" pitchFamily="34" charset="0"/>
                <a:hlinkClick r:id="rId4"/>
              </a:rPr>
              <a:t>http://www.consultant.ru/document/cons_doc_LAW_28399/</a:t>
            </a:r>
            <a:endParaRPr lang="ru-RU" sz="2400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342900" algn="just" eaLnBrk="1" hangingPunct="1">
              <a:lnSpc>
                <a:spcPct val="90000"/>
              </a:lnSpc>
              <a:spcBef>
                <a:spcPts val="475"/>
              </a:spcBef>
              <a:spcAft>
                <a:spcPct val="0"/>
              </a:spcAft>
              <a:buClr>
                <a:srgbClr val="000000"/>
              </a:buClr>
              <a:buSzPts val="2400"/>
              <a:buFont typeface="Arial" charset="0"/>
              <a:buNone/>
            </a:pP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  2. Уголовный кодекс Российской Федерации от 13 июня 1996 г. № 63-ФЗ [Электронный ресурс]. – Режим доступа: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342900" algn="just" eaLnBrk="1" hangingPunct="1">
              <a:lnSpc>
                <a:spcPct val="90000"/>
              </a:lnSpc>
              <a:spcBef>
                <a:spcPts val="475"/>
              </a:spcBef>
              <a:spcAft>
                <a:spcPct val="0"/>
              </a:spcAft>
              <a:buClr>
                <a:srgbClr val="000000"/>
              </a:buClr>
              <a:buSzPts val="2400"/>
              <a:buFont typeface="Arial" charset="0"/>
              <a:buNone/>
            </a:pP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     </a:t>
            </a:r>
            <a:r>
              <a:rPr lang="ru-RU" sz="2400" u="sng" smtClean="0">
                <a:solidFill>
                  <a:schemeClr val="hlink"/>
                </a:solidFill>
                <a:latin typeface="Calibri" pitchFamily="34" charset="0"/>
                <a:cs typeface="Arial" charset="0"/>
                <a:sym typeface="Calibri" pitchFamily="34" charset="0"/>
                <a:hlinkClick r:id="rId5"/>
              </a:rPr>
              <a:t>http://www.consultant.ru/document/cons_doc_LAW_10699/</a:t>
            </a:r>
            <a:endParaRPr lang="ru-RU" sz="2400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342900" algn="just" eaLnBrk="1" hangingPunct="1">
              <a:lnSpc>
                <a:spcPct val="90000"/>
              </a:lnSpc>
              <a:spcBef>
                <a:spcPts val="475"/>
              </a:spcBef>
              <a:spcAft>
                <a:spcPct val="0"/>
              </a:spcAft>
              <a:buClr>
                <a:srgbClr val="000000"/>
              </a:buClr>
              <a:buSzPts val="2400"/>
              <a:buFont typeface="Arial" charset="0"/>
              <a:buNone/>
            </a:pP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  3. В данной презентации использованы изображения, находящиеся в свободном доступе в поисковой системе и интернет-портале Яндекс [Электронный ресурс]. – Режим доступа: </a:t>
            </a:r>
            <a:r>
              <a:rPr lang="ru-RU" sz="2400" u="sng" smtClean="0">
                <a:solidFill>
                  <a:schemeClr val="hlink"/>
                </a:solidFill>
                <a:latin typeface="Calibri" pitchFamily="34" charset="0"/>
                <a:cs typeface="Arial" charset="0"/>
                <a:sym typeface="Calibri" pitchFamily="34" charset="0"/>
                <a:hlinkClick r:id="rId6"/>
              </a:rPr>
              <a:t>https://yandex.ru/</a:t>
            </a: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 </a:t>
            </a:r>
          </a:p>
          <a:p>
            <a:pPr marL="342900" algn="just" eaLnBrk="1" hangingPunct="1">
              <a:lnSpc>
                <a:spcPct val="90000"/>
              </a:lnSpc>
              <a:spcBef>
                <a:spcPts val="475"/>
              </a:spcBef>
              <a:spcAft>
                <a:spcPct val="0"/>
              </a:spcAft>
              <a:buClr>
                <a:srgbClr val="000000"/>
              </a:buClr>
              <a:buSzPts val="2400"/>
              <a:buFont typeface="Arial" charset="0"/>
              <a:buNone/>
            </a:pP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  4. Презентация создана в приложении Microsoft Office PowerPoint 2007.</a:t>
            </a:r>
          </a:p>
          <a:p>
            <a:pPr marL="342900" eaLnBrk="1" hangingPunct="1">
              <a:lnSpc>
                <a:spcPct val="90000"/>
              </a:lnSpc>
              <a:spcBef>
                <a:spcPts val="475"/>
              </a:spcBef>
              <a:spcAft>
                <a:spcPct val="0"/>
              </a:spcAft>
              <a:buClr>
                <a:srgbClr val="000000"/>
              </a:buClr>
              <a:buSzPts val="2400"/>
              <a:buFont typeface="Arial" charset="0"/>
              <a:buNone/>
            </a:pP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 </a:t>
            </a:r>
            <a:endParaRPr lang="ru-RU" sz="3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65539" name="Google Shape;449;p26"/>
          <p:cNvSpPr txBox="1">
            <a:spLocks noGrp="1"/>
          </p:cNvSpPr>
          <p:nvPr>
            <p:ph type="title"/>
          </p:nvPr>
        </p:nvSpPr>
        <p:spPr>
          <a:xfrm>
            <a:off x="319088" y="236538"/>
            <a:ext cx="8229600" cy="4699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ru-RU" sz="2800" smtClean="0">
                <a:latin typeface="Calibri" pitchFamily="34" charset="0"/>
                <a:cs typeface="Arial" charset="0"/>
                <a:sym typeface="Calibri" pitchFamily="34" charset="0"/>
              </a:rPr>
              <a:t>Список источников:</a:t>
            </a:r>
            <a:endParaRPr lang="ru-RU" sz="44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65540" name="Google Shape;450;p26" descr="http://s2.hostingkartinok.com/uploads/images/2012/07/bce45a830a90efcd1eca3e0466fbadd9.png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74725" y="5565775"/>
            <a:ext cx="74168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798</Words>
  <PresentationFormat>Экран (4:3)</PresentationFormat>
  <Paragraphs>56</Paragraphs>
  <Slides>26</Slides>
  <Notes>26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Arial</vt:lpstr>
      <vt:lpstr>Calibri</vt:lpstr>
      <vt:lpstr>Тема Office</vt:lpstr>
      <vt:lpstr>Муниципальное учреждение дополнительного образования   “Центр психолого-педагогической, медицинской  и социальной помощи” </vt:lpstr>
      <vt:lpstr> </vt:lpstr>
      <vt:lpstr>Уголовный кодекс  в ребусах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Список источников: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учреждение дополнительного образования   “Центр психолого-педагогической, медицинской  и социальной помощи” </dc:title>
  <dc:creator>Евгения</dc:creator>
  <cp:lastModifiedBy>Мокрецов Евгений</cp:lastModifiedBy>
  <cp:revision>5</cp:revision>
  <dcterms:created xsi:type="dcterms:W3CDTF">2019-04-18T07:50:33Z</dcterms:created>
  <dcterms:modified xsi:type="dcterms:W3CDTF">2022-06-22T10:37:33Z</dcterms:modified>
</cp:coreProperties>
</file>