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685800" y="357166"/>
            <a:ext cx="7789776" cy="1470025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857356" y="2112941"/>
            <a:ext cx="5429288" cy="1752599"/>
          </a:xfrm>
        </p:spPr>
        <p:txBody>
          <a:bodyPr/>
          <a:lstStyle>
            <a:lvl1pPr marL="0" indent="0" algn="ctr">
              <a:buNone/>
              <a:defRPr>
                <a:solidFill>
                  <a:srgbClr val="FF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>
                <a:solidFill>
                  <a:srgbClr val="CC3399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722313" y="278604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128586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lum/>
          </a:blip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rgbClr val="FFFFFF">
              <a:alpha val="65098"/>
            </a:srgbClr>
          </a:solidFill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C71EC6-210F-42DE-9C53-41977AD35B3D}" type="datetimeFigureOut">
              <a:rPr lang="ru-RU"/>
              <a:t>11.06.2025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www.youtube.com/watch?v=URuMP4dUJ5Q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 bwMode="auto">
          <a:xfrm>
            <a:off x="285750" y="285750"/>
            <a:ext cx="8643938" cy="62865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r>
              <a:rPr lang="ru-RU" b="1">
                <a:latin typeface="Times New Roman"/>
                <a:ea typeface="Calibri"/>
                <a:cs typeface="Times New Roman"/>
              </a:rPr>
              <a:t>Урок  математики во</a:t>
            </a:r>
            <a:endParaRPr/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r>
              <a:rPr lang="ru-RU" b="1">
                <a:latin typeface="Times New Roman"/>
                <a:ea typeface="Calibri"/>
                <a:cs typeface="Times New Roman"/>
              </a:rPr>
              <a:t>х классов Полякова Ольга Дмитриевна</a:t>
            </a:r>
            <a:endParaRPr lang="ru-RU"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endParaRPr lang="ru-RU" b="1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  <a:defRPr/>
            </a:pPr>
            <a:r>
              <a:rPr lang="ru-RU" b="1">
                <a:latin typeface="Times New Roman"/>
                <a:ea typeface="Calibri"/>
                <a:cs typeface="Times New Roman"/>
              </a:rPr>
              <a:t>Подготовила: учитель начальных классов Полякова Ольга Дмитриевна</a:t>
            </a:r>
            <a:endParaRPr lang="ru-RU">
              <a:ea typeface="Calibri"/>
              <a:cs typeface="Times New Roman"/>
            </a:endParaRPr>
          </a:p>
        </p:txBody>
      </p:sp>
      <p:pic>
        <p:nvPicPr>
          <p:cNvPr id="5126" name="Рисунок 4" descr="56d6ff6ec534.png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00100" y="2000240"/>
            <a:ext cx="2701922" cy="3718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468313" y="1268413"/>
            <a:ext cx="8280400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dirty="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Times New Roman"/>
                <a:cs typeface="Times New Roman"/>
              </a:rPr>
              <a:t>Тема урока: Доли числа,</a:t>
            </a:r>
            <a:endParaRPr dirty="0"/>
          </a:p>
          <a:p>
            <a:pPr algn="ctr">
              <a:defRPr/>
            </a:pPr>
            <a:r>
              <a:rPr lang="ru-RU" sz="3600" dirty="0">
                <a:ln w="9525">
                  <a:noFill/>
                  <a:round/>
                  <a:headEnd/>
                  <a:tailEnd/>
                </a:ln>
                <a:solidFill>
                  <a:srgbClr val="333399"/>
                </a:solidFill>
                <a:latin typeface="Times New Roman"/>
                <a:cs typeface="Times New Roman"/>
              </a:rPr>
              <a:t>Нахождение числа по его доле</a:t>
            </a:r>
          </a:p>
        </p:txBody>
      </p:sp>
      <p:pic>
        <p:nvPicPr>
          <p:cNvPr id="5128" name="Picture 8" descr="WEEK0222_IMG_00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CF7"/>
              </a:clrFrom>
              <a:clrTo>
                <a:srgbClr val="FFFCF7">
                  <a:alpha val="0"/>
                </a:srgbClr>
              </a:clrTo>
            </a:clrChange>
          </a:blip>
          <a:stretch/>
        </p:blipFill>
        <p:spPr bwMode="auto">
          <a:xfrm>
            <a:off x="5379874" y="2714620"/>
            <a:ext cx="3164555" cy="28575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323528" y="116632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>
                <a:latin typeface="Monotype Corsiva"/>
              </a:rPr>
              <a:t>Повторяем изученное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57200" y="1600201"/>
            <a:ext cx="8686800" cy="3917031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ru-RU"/>
              <a:t>Что такое доля? 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r>
              <a:rPr lang="ru-RU"/>
              <a:t>Как найти долю от числа?</a:t>
            </a:r>
            <a:endParaRPr/>
          </a:p>
          <a:p>
            <a:pPr marL="514350" indent="-514350">
              <a:buFont typeface="+mj-lt"/>
              <a:buAutoNum type="arabicPeriod"/>
              <a:defRPr/>
            </a:pPr>
            <a:endParaRPr lang="ru-RU"/>
          </a:p>
          <a:p>
            <a:pPr marL="514350" indent="-514350">
              <a:buFont typeface="+mj-lt"/>
              <a:buAutoNum type="arabicPeriod"/>
              <a:defRPr/>
            </a:pPr>
            <a:r>
              <a:rPr lang="ru-RU"/>
              <a:t>Доля записывается с помощью </a:t>
            </a:r>
            <a:endParaRPr/>
          </a:p>
          <a:p>
            <a:pPr marL="514350" indent="-514350">
              <a:buNone/>
              <a:defRPr/>
            </a:pPr>
            <a:endParaRPr lang="ru-RU"/>
          </a:p>
        </p:txBody>
      </p:sp>
      <p:sp>
        <p:nvSpPr>
          <p:cNvPr id="4" name="TextBox 3"/>
          <p:cNvSpPr txBox="1"/>
          <p:nvPr/>
        </p:nvSpPr>
        <p:spPr bwMode="auto">
          <a:xfrm>
            <a:off x="4067944" y="1700808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>
                <a:solidFill>
                  <a:srgbClr val="7030A0"/>
                </a:solidFill>
              </a:rPr>
              <a:t>(</a:t>
            </a:r>
            <a:r>
              <a:rPr lang="ru-RU" sz="2400" b="1">
                <a:solidFill>
                  <a:srgbClr val="7030A0"/>
                </a:solidFill>
              </a:rPr>
              <a:t>часть целого)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4860032" y="270892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>
                <a:solidFill>
                  <a:srgbClr val="7030A0"/>
                </a:solidFill>
              </a:rPr>
              <a:t>(</a:t>
            </a:r>
            <a:r>
              <a:rPr lang="ru-RU" sz="2400" b="1">
                <a:solidFill>
                  <a:srgbClr val="7030A0"/>
                </a:solidFill>
              </a:rPr>
              <a:t>выполнить  ДЕЛЕНИЕ)</a:t>
            </a:r>
          </a:p>
        </p:txBody>
      </p:sp>
      <p:sp>
        <p:nvSpPr>
          <p:cNvPr id="6" name="TextBox 5"/>
          <p:cNvSpPr txBox="1"/>
          <p:nvPr/>
        </p:nvSpPr>
        <p:spPr bwMode="auto">
          <a:xfrm>
            <a:off x="6516216" y="34290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7030A0"/>
                </a:solidFill>
              </a:rPr>
              <a:t>дроби</a:t>
            </a:r>
          </a:p>
        </p:txBody>
      </p:sp>
      <p:pic>
        <p:nvPicPr>
          <p:cNvPr id="27651" name="Picture 3" descr="D:\копия диска D\Мои документы\Дистант-коронавирус\12.05\матем\правило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627784" y="4005064"/>
            <a:ext cx="4104456" cy="21377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 bwMode="auto">
          <a:xfrm>
            <a:off x="1547664" y="1484784"/>
            <a:ext cx="129614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sz="12000" b="1" cap="none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 scaled="1"/>
                </a:gradFill>
              </a:rPr>
              <a:t>1</a:t>
            </a:r>
            <a:endParaRPr lang="ru-RU" sz="12000" b="1" cap="none" spc="30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475656" y="548680"/>
            <a:ext cx="1544858" cy="31700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sz="20000" b="1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 scaled="1"/>
                </a:gradFill>
              </a:rPr>
              <a:t>_</a:t>
            </a:r>
            <a:endParaRPr lang="ru-RU" sz="20000" b="1" cap="none" spc="30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 scaled="1"/>
              </a:gradFill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1619672" y="3071810"/>
            <a:ext cx="102944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12000" b="1" cap="none" spc="30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 scaled="1"/>
                </a:gradFill>
              </a:rPr>
              <a:t>6</a:t>
            </a: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347863" y="1916832"/>
            <a:ext cx="43284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4800" b="1">
                <a:solidFill>
                  <a:srgbClr val="FF3399"/>
                </a:solidFill>
                <a:latin typeface="Comic Sans MS"/>
              </a:rPr>
              <a:t>ЧИСЛИТЕЛЬ</a:t>
            </a:r>
            <a:endParaRPr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131840" y="3861048"/>
            <a:ext cx="50936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ru-RU" sz="4800" b="1">
                <a:solidFill>
                  <a:srgbClr val="FF3300"/>
                </a:solidFill>
                <a:latin typeface="Comic Sans MS"/>
              </a:rPr>
              <a:t>ЗНАМЕНАТЕЛЬ</a:t>
            </a:r>
            <a:endParaRPr/>
          </a:p>
        </p:txBody>
      </p:sp>
      <p:sp>
        <p:nvSpPr>
          <p:cNvPr id="11" name="TextBox 10"/>
          <p:cNvSpPr txBox="1"/>
          <p:nvPr/>
        </p:nvSpPr>
        <p:spPr bwMode="auto">
          <a:xfrm>
            <a:off x="3923928" y="155679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/>
              <a:t>ВЕРХНЕЕ число называется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3995936" y="350100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/>
              <a:t>НИЖНЕЕ число называется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3635896" y="270892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/>
              <a:t>показывает сколько частей взяли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3635896" y="479715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/>
              <a:t>показывает на сколько частей разделили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800" b="1">
                <a:solidFill>
                  <a:srgbClr val="C00000"/>
                </a:solidFill>
                <a:latin typeface="Monotype Corsiva"/>
              </a:rPr>
              <a:t>Вспомним, как найти долю от числа, </a:t>
            </a:r>
            <a:br>
              <a:rPr lang="ru-RU" sz="4800" b="1">
                <a:solidFill>
                  <a:srgbClr val="C00000"/>
                </a:solidFill>
                <a:latin typeface="Monotype Corsiva"/>
              </a:rPr>
            </a:br>
            <a:r>
              <a:rPr lang="ru-RU" sz="4800" b="1">
                <a:solidFill>
                  <a:srgbClr val="C00000"/>
                </a:solidFill>
                <a:latin typeface="Monotype Corsiva"/>
              </a:rPr>
              <a:t>а затем узнаем, как найти целое число по его доле</a:t>
            </a:r>
            <a:r>
              <a:rPr lang="ru-RU">
                <a:latin typeface="Monotype Corsiva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251520" y="1916832"/>
            <a:ext cx="8686800" cy="1368151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3600"/>
              <a:t>Посмотрим видеоурок </a:t>
            </a:r>
            <a:r>
              <a:rPr lang="ru-RU" sz="2800" u="sng">
                <a:hlinkClick r:id="rId2" tooltip="https://www.youtube.com/watch?v=URuMP4dUJ5Q"/>
              </a:rPr>
              <a:t>https://www.youtube.com/watch?v=URuMP4dUJ5Q</a:t>
            </a:r>
            <a:endParaRPr lang="ru-RU" sz="2800"/>
          </a:p>
          <a:p>
            <a:pPr marL="0" indent="0">
              <a:buNone/>
              <a:defRPr/>
            </a:pPr>
            <a:endParaRPr lang="ru-RU" sz="4000"/>
          </a:p>
          <a:p>
            <a:pPr marL="0" indent="0">
              <a:buNone/>
              <a:defRPr/>
            </a:pPr>
            <a:endParaRPr lang="ru-RU" sz="5400"/>
          </a:p>
          <a:p>
            <a:pPr marL="0" indent="0">
              <a:buNone/>
              <a:defRPr/>
            </a:pPr>
            <a:endParaRPr lang="ru-RU" sz="5400"/>
          </a:p>
          <a:p>
            <a:pPr>
              <a:buNone/>
              <a:defRPr/>
            </a:pPr>
            <a:endParaRPr lang="ru-RU" sz="5400"/>
          </a:p>
        </p:txBody>
      </p:sp>
      <p:pic>
        <p:nvPicPr>
          <p:cNvPr id="28674" name="Picture 2" descr="D:\копия диска D\Мои документы\Дистант-коронавирус\12.05\матем\видео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55776" y="3212976"/>
            <a:ext cx="5832648" cy="25887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Решим задачу, запишем условие в тетрадь</a:t>
            </a:r>
          </a:p>
        </p:txBody>
      </p:sp>
      <p:pic>
        <p:nvPicPr>
          <p:cNvPr id="29698" name="Picture 2" descr="D:\копия диска D\Мои документы\Дистант-коронавирус\12.05\матем\задачй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539552" y="1556792"/>
            <a:ext cx="8280919" cy="4391905"/>
          </a:xfrm>
          <a:prstGeom prst="rect">
            <a:avLst/>
          </a:prstGeom>
          <a:noFill/>
        </p:spPr>
      </p:pic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2483768" y="2564904"/>
            <a:ext cx="2232248" cy="43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ЦЕЛОЕ – ?ш</a:t>
            </a:r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defRPr/>
            </a:pPr>
            <a:endParaRPr lang="ru-RU" sz="2400">
              <a:solidFill>
                <a:srgbClr val="996633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2555776" y="3140968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1     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8      </a:t>
            </a:r>
            <a:endParaRPr/>
          </a:p>
        </p:txBody>
      </p:sp>
      <p:cxnSp>
        <p:nvCxnSpPr>
          <p:cNvPr id="7" name="Прямая соединительная линия 6"/>
          <p:cNvCxnSpPr>
            <a:cxnSpLocks/>
          </p:cNvCxnSpPr>
          <p:nvPr/>
        </p:nvCxnSpPr>
        <p:spPr bwMode="auto">
          <a:xfrm>
            <a:off x="2555776" y="3573016"/>
            <a:ext cx="432048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 bwMode="auto">
          <a:xfrm>
            <a:off x="2987824" y="328498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30A0"/>
                </a:solidFill>
              </a:rPr>
              <a:t>-- </a:t>
            </a:r>
            <a:r>
              <a:rPr lang="ru-RU" sz="2400" b="1">
                <a:solidFill>
                  <a:srgbClr val="7030A0"/>
                </a:solidFill>
                <a:latin typeface="Times New Roman"/>
              </a:rPr>
              <a:t>5 ш.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Решение задачи</a:t>
            </a:r>
          </a:p>
        </p:txBody>
      </p:sp>
      <p:pic>
        <p:nvPicPr>
          <p:cNvPr id="30722" name="Picture 2" descr="D:\копия диска D\Мои документы\Дистант-коронавирус\12.05\матем\пятй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467544" y="1268760"/>
            <a:ext cx="8345774" cy="3520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Решим несколько задач</a:t>
            </a:r>
          </a:p>
        </p:txBody>
      </p:sp>
      <p:pic>
        <p:nvPicPr>
          <p:cNvPr id="31746" name="Picture 2" descr="D:\копия диска D\Мои документы\Дистант-коронавирус\12.05\матем\3дача 1.1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403648" y="1124744"/>
            <a:ext cx="7119050" cy="5046687"/>
          </a:xfrm>
          <a:prstGeom prst="rect">
            <a:avLst/>
          </a:prstGeom>
          <a:noFill/>
        </p:spPr>
      </p:pic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763687" y="2708920"/>
            <a:ext cx="2448272" cy="43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ЦЕЛОЕ – 16ар.</a:t>
            </a:r>
            <a:endParaRPr/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defRPr/>
            </a:pPr>
            <a:endParaRPr lang="ru-RU" sz="2400">
              <a:solidFill>
                <a:srgbClr val="996633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1835696" y="3068960"/>
            <a:ext cx="432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1     </a:t>
            </a:r>
            <a:endParaRPr/>
          </a:p>
          <a:p>
            <a:pPr>
              <a:defRPr/>
            </a:pPr>
            <a:r>
              <a:rPr lang="ru-RU" sz="2400" b="1">
                <a:solidFill>
                  <a:srgbClr val="7030A0"/>
                </a:solidFill>
                <a:latin typeface="Times New Roman"/>
              </a:rPr>
              <a:t>8      </a:t>
            </a:r>
            <a:endParaRPr/>
          </a:p>
        </p:txBody>
      </p:sp>
      <p:cxnSp>
        <p:nvCxnSpPr>
          <p:cNvPr id="7" name="Прямая соединительная линия 6"/>
          <p:cNvCxnSpPr>
            <a:cxnSpLocks/>
          </p:cNvCxnSpPr>
          <p:nvPr/>
        </p:nvCxnSpPr>
        <p:spPr bwMode="auto">
          <a:xfrm>
            <a:off x="1763687" y="3501008"/>
            <a:ext cx="432048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 bwMode="auto">
          <a:xfrm>
            <a:off x="2267744" y="328498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7030A0"/>
                </a:solidFill>
              </a:rPr>
              <a:t>-- </a:t>
            </a:r>
            <a:r>
              <a:rPr lang="ru-RU" sz="2400" b="1">
                <a:solidFill>
                  <a:srgbClr val="7030A0"/>
                </a:solidFill>
                <a:latin typeface="Times New Roman"/>
              </a:rPr>
              <a:t>? ар.</a:t>
            </a:r>
            <a:endParaRPr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4499992" y="3284984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ru-RU" sz="2400"/>
              <a:t>16 : 8 = 2 (ар.)</a:t>
            </a:r>
            <a:endParaRPr/>
          </a:p>
          <a:p>
            <a:pPr>
              <a:buNone/>
              <a:defRPr/>
            </a:pPr>
            <a:r>
              <a:rPr lang="ru-RU" sz="2400"/>
              <a:t>Ответ: 2 арбуза съели за день.</a:t>
            </a: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79512" y="6027003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Monotype Corsiva"/>
              </a:rPr>
              <a:t>Задача на нахождение доли от числа 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2770" name="Picture 2" descr="D:\копия диска D\Мои документы\Дистант-коронавирус\12.05\матем\Задача 3.1.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475656" y="0"/>
            <a:ext cx="6486525" cy="46767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 bwMode="auto">
          <a:xfrm>
            <a:off x="3059832" y="1844824"/>
            <a:ext cx="4536504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2123728" y="4725144"/>
            <a:ext cx="2448272" cy="43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spcBef>
                <a:spcPts val="0"/>
              </a:spcBef>
              <a:defRPr/>
            </a:pPr>
            <a:r>
              <a:rPr lang="ru-RU" sz="2400" b="1">
                <a:solidFill>
                  <a:srgbClr val="C00000"/>
                </a:solidFill>
                <a:latin typeface="Times New Roman"/>
              </a:rPr>
              <a:t>ЦЕЛОЕ – ?к</a:t>
            </a:r>
            <a:r>
              <a:rPr lang="ru-RU" sz="2400" b="1">
                <a:solidFill>
                  <a:srgbClr val="7030A0"/>
                </a:solidFill>
                <a:latin typeface="Times New Roman"/>
              </a:rPr>
              <a:t>.</a:t>
            </a:r>
            <a:endParaRPr/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>
              <a:lnSpc>
                <a:spcPct val="90000"/>
              </a:lnSpc>
              <a:spcBef>
                <a:spcPts val="0"/>
              </a:spcBef>
              <a:defRPr/>
            </a:pPr>
            <a:endParaRPr lang="ru-RU" sz="2400" b="1">
              <a:solidFill>
                <a:srgbClr val="7030A0"/>
              </a:solidFill>
              <a:latin typeface="Times New Roman"/>
            </a:endParaRPr>
          </a:p>
          <a:p>
            <a:pPr algn="ctr">
              <a:lnSpc>
                <a:spcPct val="90000"/>
              </a:lnSpc>
              <a:spcBef>
                <a:spcPts val="0"/>
              </a:spcBef>
              <a:defRPr/>
            </a:pPr>
            <a:endParaRPr lang="ru-RU" sz="2400">
              <a:solidFill>
                <a:srgbClr val="996633"/>
              </a:solidFill>
              <a:latin typeface="Times New Roman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483768" y="393305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>
                <a:solidFill>
                  <a:srgbClr val="C00000"/>
                </a:solidFill>
              </a:rPr>
              <a:t>-- </a:t>
            </a:r>
            <a:r>
              <a:rPr lang="ru-RU" sz="2400" b="1">
                <a:solidFill>
                  <a:srgbClr val="C00000"/>
                </a:solidFill>
              </a:rPr>
              <a:t>8</a:t>
            </a:r>
            <a:r>
              <a:rPr lang="ru-RU" sz="2400" b="1">
                <a:solidFill>
                  <a:srgbClr val="C00000"/>
                </a:solidFill>
                <a:latin typeface="Times New Roman"/>
              </a:rPr>
              <a:t> к.</a:t>
            </a:r>
            <a:endParaRPr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2483768" y="5157192"/>
            <a:ext cx="180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ru-RU" sz="2400"/>
              <a:t>8   5 = 40 (к.)</a:t>
            </a:r>
            <a:endParaRPr/>
          </a:p>
        </p:txBody>
      </p:sp>
      <p:sp>
        <p:nvSpPr>
          <p:cNvPr id="9" name="Овал 8"/>
          <p:cNvSpPr/>
          <p:nvPr/>
        </p:nvSpPr>
        <p:spPr bwMode="auto">
          <a:xfrm>
            <a:off x="2771800" y="5373216"/>
            <a:ext cx="72008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411760" y="5589240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ru-RU" sz="2400"/>
              <a:t>Ответ:  40 конфет в коробке.</a:t>
            </a: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79512" y="6027003"/>
            <a:ext cx="896448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B050"/>
                </a:solidFill>
                <a:latin typeface="Monotype Corsiva"/>
              </a:rPr>
              <a:t>Задача на нахождение  числа  по его </a:t>
            </a:r>
            <a:r>
              <a:rPr lang="ru-RU" sz="2400" b="1" dirty="0" smtClean="0">
                <a:solidFill>
                  <a:srgbClr val="00B050"/>
                </a:solidFill>
                <a:latin typeface="Monotype Corsiva"/>
              </a:rPr>
              <a:t>доле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Найдём число по его доле</a:t>
            </a:r>
          </a:p>
        </p:txBody>
      </p:sp>
      <p:pic>
        <p:nvPicPr>
          <p:cNvPr id="1026" name="Picture 2" descr="D:\копия диска D\Мои документы\Дистант-коронавирус\12.05\матем\прим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259632" y="1484784"/>
            <a:ext cx="6678090" cy="478269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 bwMode="auto">
          <a:xfrm>
            <a:off x="3491880" y="2060848"/>
            <a:ext cx="64807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876256" y="1916832"/>
            <a:ext cx="64807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3419872" y="3501008"/>
            <a:ext cx="64807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7020272" y="3501008"/>
            <a:ext cx="64807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Подведём итог</a:t>
            </a:r>
          </a:p>
        </p:txBody>
      </p:sp>
      <p:pic>
        <p:nvPicPr>
          <p:cNvPr id="33794" name="Picture 2" descr="D:\копия диска D\Мои документы\Дистант-коронавирус\12.05\матем\итог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123950" y="1843087"/>
            <a:ext cx="6896100" cy="31718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7.02.14 заним. матем.</Template>
  <TotalTime>1</TotalTime>
  <Words>176</Words>
  <Application>Microsoft Office PowerPoint</Application>
  <DocSecurity>0</DocSecurity>
  <PresentationFormat>Экран (4:3)</PresentationFormat>
  <Paragraphs>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Comic Sans MS</vt:lpstr>
      <vt:lpstr>Monotype Corsiva</vt:lpstr>
      <vt:lpstr>Times New Roman</vt:lpstr>
      <vt:lpstr>Тема2</vt:lpstr>
      <vt:lpstr>Презентация PowerPoint</vt:lpstr>
      <vt:lpstr>Повторяем изученное</vt:lpstr>
      <vt:lpstr>Презентация PowerPoint</vt:lpstr>
      <vt:lpstr>Вспомним, как найти долю от числа,  а затем узнаем, как найти целое число по его доле.</vt:lpstr>
      <vt:lpstr>Решим задачу, запишем условие в тетрадь</vt:lpstr>
      <vt:lpstr>Решение задачи</vt:lpstr>
      <vt:lpstr>Решим несколько задач</vt:lpstr>
      <vt:lpstr>Презентация PowerPoint</vt:lpstr>
      <vt:lpstr>Найдём число по его доле</vt:lpstr>
      <vt:lpstr>Подведём итог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1</dc:creator>
  <cp:keywords/>
  <dc:description/>
  <cp:lastModifiedBy>Home</cp:lastModifiedBy>
  <cp:revision>131</cp:revision>
  <dcterms:created xsi:type="dcterms:W3CDTF">2015-02-02T22:26:44Z</dcterms:created>
  <dcterms:modified xsi:type="dcterms:W3CDTF">2025-06-11T04:40:40Z</dcterms:modified>
  <cp:category/>
  <dc:identifier/>
  <cp:contentStatus/>
  <dc:language/>
  <cp:version/>
</cp:coreProperties>
</file>